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15" r:id="rId3"/>
    <p:sldId id="258" r:id="rId4"/>
    <p:sldId id="259" r:id="rId5"/>
    <p:sldId id="260" r:id="rId6"/>
    <p:sldId id="326" r:id="rId7"/>
    <p:sldId id="327" r:id="rId8"/>
    <p:sldId id="261" r:id="rId9"/>
    <p:sldId id="316" r:id="rId10"/>
    <p:sldId id="31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18" r:id="rId23"/>
    <p:sldId id="274" r:id="rId24"/>
    <p:sldId id="275" r:id="rId25"/>
    <p:sldId id="276" r:id="rId26"/>
    <p:sldId id="319" r:id="rId27"/>
    <p:sldId id="278" r:id="rId28"/>
    <p:sldId id="320" r:id="rId29"/>
    <p:sldId id="279" r:id="rId30"/>
    <p:sldId id="280" r:id="rId31"/>
    <p:sldId id="321" r:id="rId32"/>
    <p:sldId id="322" r:id="rId33"/>
    <p:sldId id="286" r:id="rId34"/>
    <p:sldId id="287" r:id="rId35"/>
    <p:sldId id="314" r:id="rId36"/>
    <p:sldId id="308" r:id="rId37"/>
    <p:sldId id="309" r:id="rId38"/>
    <p:sldId id="288" r:id="rId39"/>
    <p:sldId id="310" r:id="rId40"/>
    <p:sldId id="311" r:id="rId41"/>
    <p:sldId id="312" r:id="rId42"/>
    <p:sldId id="305" r:id="rId43"/>
    <p:sldId id="313" r:id="rId44"/>
    <p:sldId id="289" r:id="rId45"/>
    <p:sldId id="290" r:id="rId46"/>
    <p:sldId id="292" r:id="rId47"/>
    <p:sldId id="293" r:id="rId48"/>
    <p:sldId id="294" r:id="rId49"/>
    <p:sldId id="295" r:id="rId50"/>
    <p:sldId id="323" r:id="rId51"/>
    <p:sldId id="297" r:id="rId52"/>
    <p:sldId id="298" r:id="rId53"/>
    <p:sldId id="299" r:id="rId54"/>
    <p:sldId id="306" r:id="rId55"/>
    <p:sldId id="324" r:id="rId56"/>
    <p:sldId id="325" r:id="rId57"/>
    <p:sldId id="301" r:id="rId58"/>
    <p:sldId id="302" r:id="rId59"/>
    <p:sldId id="303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94660"/>
  </p:normalViewPr>
  <p:slideViewPr>
    <p:cSldViewPr>
      <p:cViewPr varScale="1">
        <p:scale>
          <a:sx n="108" d="100"/>
          <a:sy n="108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image" Target="../media/image108.wmf"/><Relationship Id="rId7" Type="http://schemas.openxmlformats.org/officeDocument/2006/relationships/image" Target="../media/image106.wmf"/><Relationship Id="rId2" Type="http://schemas.openxmlformats.org/officeDocument/2006/relationships/image" Target="../media/image107.wmf"/><Relationship Id="rId1" Type="http://schemas.openxmlformats.org/officeDocument/2006/relationships/image" Target="../media/image56.wmf"/><Relationship Id="rId6" Type="http://schemas.openxmlformats.org/officeDocument/2006/relationships/image" Target="../media/image111.wmf"/><Relationship Id="rId11" Type="http://schemas.openxmlformats.org/officeDocument/2006/relationships/image" Target="../media/image115.wmf"/><Relationship Id="rId5" Type="http://schemas.openxmlformats.org/officeDocument/2006/relationships/image" Target="../media/image110.wmf"/><Relationship Id="rId10" Type="http://schemas.openxmlformats.org/officeDocument/2006/relationships/image" Target="../media/image114.wmf"/><Relationship Id="rId4" Type="http://schemas.openxmlformats.org/officeDocument/2006/relationships/image" Target="../media/image109.wmf"/><Relationship Id="rId9" Type="http://schemas.openxmlformats.org/officeDocument/2006/relationships/image" Target="../media/image11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36.wmf"/><Relationship Id="rId5" Type="http://schemas.openxmlformats.org/officeDocument/2006/relationships/image" Target="../media/image67.wmf"/><Relationship Id="rId4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121.emf"/><Relationship Id="rId1" Type="http://schemas.openxmlformats.org/officeDocument/2006/relationships/image" Target="../media/image120.wmf"/><Relationship Id="rId6" Type="http://schemas.openxmlformats.org/officeDocument/2006/relationships/image" Target="../media/image123.wmf"/><Relationship Id="rId5" Type="http://schemas.openxmlformats.org/officeDocument/2006/relationships/image" Target="../media/image10.wmf"/><Relationship Id="rId4" Type="http://schemas.openxmlformats.org/officeDocument/2006/relationships/image" Target="../media/image12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4" Type="http://schemas.openxmlformats.org/officeDocument/2006/relationships/image" Target="../media/image12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5" Type="http://schemas.openxmlformats.org/officeDocument/2006/relationships/image" Target="../media/image134.emf"/><Relationship Id="rId4" Type="http://schemas.openxmlformats.org/officeDocument/2006/relationships/image" Target="../media/image133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13" Type="http://schemas.openxmlformats.org/officeDocument/2006/relationships/image" Target="../media/image146.wmf"/><Relationship Id="rId3" Type="http://schemas.openxmlformats.org/officeDocument/2006/relationships/image" Target="../media/image136.emf"/><Relationship Id="rId7" Type="http://schemas.openxmlformats.org/officeDocument/2006/relationships/image" Target="../media/image140.emf"/><Relationship Id="rId12" Type="http://schemas.openxmlformats.org/officeDocument/2006/relationships/image" Target="../media/image145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6" Type="http://schemas.openxmlformats.org/officeDocument/2006/relationships/image" Target="../media/image139.emf"/><Relationship Id="rId11" Type="http://schemas.openxmlformats.org/officeDocument/2006/relationships/image" Target="../media/image144.wmf"/><Relationship Id="rId5" Type="http://schemas.openxmlformats.org/officeDocument/2006/relationships/image" Target="../media/image138.wmf"/><Relationship Id="rId15" Type="http://schemas.openxmlformats.org/officeDocument/2006/relationships/image" Target="../media/image148.wmf"/><Relationship Id="rId10" Type="http://schemas.openxmlformats.org/officeDocument/2006/relationships/image" Target="../media/image143.wmf"/><Relationship Id="rId4" Type="http://schemas.openxmlformats.org/officeDocument/2006/relationships/image" Target="../media/image137.wmf"/><Relationship Id="rId9" Type="http://schemas.openxmlformats.org/officeDocument/2006/relationships/image" Target="../media/image142.wmf"/><Relationship Id="rId14" Type="http://schemas.openxmlformats.org/officeDocument/2006/relationships/image" Target="../media/image147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image" Target="../media/image45.wmf"/><Relationship Id="rId6" Type="http://schemas.openxmlformats.org/officeDocument/2006/relationships/image" Target="../media/image153.emf"/><Relationship Id="rId5" Type="http://schemas.openxmlformats.org/officeDocument/2006/relationships/image" Target="../media/image152.wmf"/><Relationship Id="rId10" Type="http://schemas.openxmlformats.org/officeDocument/2006/relationships/image" Target="../media/image157.emf"/><Relationship Id="rId4" Type="http://schemas.openxmlformats.org/officeDocument/2006/relationships/image" Target="../media/image151.wmf"/><Relationship Id="rId9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e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11" Type="http://schemas.openxmlformats.org/officeDocument/2006/relationships/image" Target="../media/image19.w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image" Target="../media/image154.wmf"/><Relationship Id="rId7" Type="http://schemas.openxmlformats.org/officeDocument/2006/relationships/image" Target="../media/image165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6" Type="http://schemas.openxmlformats.org/officeDocument/2006/relationships/image" Target="../media/image164.wmf"/><Relationship Id="rId11" Type="http://schemas.openxmlformats.org/officeDocument/2006/relationships/image" Target="../media/image169.wmf"/><Relationship Id="rId5" Type="http://schemas.openxmlformats.org/officeDocument/2006/relationships/image" Target="../media/image163.emf"/><Relationship Id="rId10" Type="http://schemas.openxmlformats.org/officeDocument/2006/relationships/image" Target="../media/image168.wmf"/><Relationship Id="rId4" Type="http://schemas.openxmlformats.org/officeDocument/2006/relationships/image" Target="../media/image162.emf"/><Relationship Id="rId9" Type="http://schemas.openxmlformats.org/officeDocument/2006/relationships/image" Target="../media/image16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wmf"/><Relationship Id="rId1" Type="http://schemas.openxmlformats.org/officeDocument/2006/relationships/image" Target="../media/image172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image" Target="../media/image150.wmf"/><Relationship Id="rId7" Type="http://schemas.openxmlformats.org/officeDocument/2006/relationships/image" Target="../media/image87.wmf"/><Relationship Id="rId2" Type="http://schemas.openxmlformats.org/officeDocument/2006/relationships/image" Target="../media/image122.wmf"/><Relationship Id="rId1" Type="http://schemas.openxmlformats.org/officeDocument/2006/relationships/image" Target="../media/image175.wmf"/><Relationship Id="rId6" Type="http://schemas.openxmlformats.org/officeDocument/2006/relationships/image" Target="../media/image178.emf"/><Relationship Id="rId5" Type="http://schemas.openxmlformats.org/officeDocument/2006/relationships/image" Target="../media/image177.wmf"/><Relationship Id="rId4" Type="http://schemas.openxmlformats.org/officeDocument/2006/relationships/image" Target="../media/image176.wmf"/><Relationship Id="rId9" Type="http://schemas.openxmlformats.org/officeDocument/2006/relationships/image" Target="../media/image180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3" Type="http://schemas.openxmlformats.org/officeDocument/2006/relationships/image" Target="../media/image186.emf"/><Relationship Id="rId7" Type="http://schemas.openxmlformats.org/officeDocument/2006/relationships/image" Target="../media/image190.wmf"/><Relationship Id="rId2" Type="http://schemas.openxmlformats.org/officeDocument/2006/relationships/image" Target="../media/image173.wmf"/><Relationship Id="rId1" Type="http://schemas.openxmlformats.org/officeDocument/2006/relationships/image" Target="../media/image185.wmf"/><Relationship Id="rId6" Type="http://schemas.openxmlformats.org/officeDocument/2006/relationships/image" Target="../media/image189.wmf"/><Relationship Id="rId11" Type="http://schemas.openxmlformats.org/officeDocument/2006/relationships/image" Target="../media/image194.wmf"/><Relationship Id="rId5" Type="http://schemas.openxmlformats.org/officeDocument/2006/relationships/image" Target="../media/image188.wmf"/><Relationship Id="rId10" Type="http://schemas.openxmlformats.org/officeDocument/2006/relationships/image" Target="../media/image193.emf"/><Relationship Id="rId4" Type="http://schemas.openxmlformats.org/officeDocument/2006/relationships/image" Target="../media/image187.emf"/><Relationship Id="rId9" Type="http://schemas.openxmlformats.org/officeDocument/2006/relationships/image" Target="../media/image192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13" Type="http://schemas.openxmlformats.org/officeDocument/2006/relationships/image" Target="../media/image207.emf"/><Relationship Id="rId3" Type="http://schemas.openxmlformats.org/officeDocument/2006/relationships/image" Target="../media/image197.wmf"/><Relationship Id="rId7" Type="http://schemas.openxmlformats.org/officeDocument/2006/relationships/image" Target="../media/image201.emf"/><Relationship Id="rId12" Type="http://schemas.openxmlformats.org/officeDocument/2006/relationships/image" Target="../media/image206.emf"/><Relationship Id="rId17" Type="http://schemas.openxmlformats.org/officeDocument/2006/relationships/image" Target="../media/image211.emf"/><Relationship Id="rId2" Type="http://schemas.openxmlformats.org/officeDocument/2006/relationships/image" Target="../media/image196.wmf"/><Relationship Id="rId16" Type="http://schemas.openxmlformats.org/officeDocument/2006/relationships/image" Target="../media/image210.emf"/><Relationship Id="rId1" Type="http://schemas.openxmlformats.org/officeDocument/2006/relationships/image" Target="../media/image195.emf"/><Relationship Id="rId6" Type="http://schemas.openxmlformats.org/officeDocument/2006/relationships/image" Target="../media/image200.emf"/><Relationship Id="rId11" Type="http://schemas.openxmlformats.org/officeDocument/2006/relationships/image" Target="../media/image205.emf"/><Relationship Id="rId5" Type="http://schemas.openxmlformats.org/officeDocument/2006/relationships/image" Target="../media/image199.wmf"/><Relationship Id="rId15" Type="http://schemas.openxmlformats.org/officeDocument/2006/relationships/image" Target="../media/image209.emf"/><Relationship Id="rId10" Type="http://schemas.openxmlformats.org/officeDocument/2006/relationships/image" Target="../media/image204.emf"/><Relationship Id="rId4" Type="http://schemas.openxmlformats.org/officeDocument/2006/relationships/image" Target="../media/image198.wmf"/><Relationship Id="rId9" Type="http://schemas.openxmlformats.org/officeDocument/2006/relationships/image" Target="../media/image203.emf"/><Relationship Id="rId14" Type="http://schemas.openxmlformats.org/officeDocument/2006/relationships/image" Target="../media/image208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image" Target="../media/image2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3" Type="http://schemas.openxmlformats.org/officeDocument/2006/relationships/image" Target="../media/image217.wmf"/><Relationship Id="rId7" Type="http://schemas.openxmlformats.org/officeDocument/2006/relationships/image" Target="../media/image221.wmf"/><Relationship Id="rId12" Type="http://schemas.openxmlformats.org/officeDocument/2006/relationships/image" Target="../media/image76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Relationship Id="rId6" Type="http://schemas.openxmlformats.org/officeDocument/2006/relationships/image" Target="../media/image220.wmf"/><Relationship Id="rId11" Type="http://schemas.openxmlformats.org/officeDocument/2006/relationships/image" Target="../media/image225.wmf"/><Relationship Id="rId5" Type="http://schemas.openxmlformats.org/officeDocument/2006/relationships/image" Target="../media/image219.wmf"/><Relationship Id="rId10" Type="http://schemas.openxmlformats.org/officeDocument/2006/relationships/image" Target="../media/image224.wmf"/><Relationship Id="rId4" Type="http://schemas.openxmlformats.org/officeDocument/2006/relationships/image" Target="../media/image218.wmf"/><Relationship Id="rId9" Type="http://schemas.openxmlformats.org/officeDocument/2006/relationships/image" Target="../media/image22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w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Relationship Id="rId5" Type="http://schemas.openxmlformats.org/officeDocument/2006/relationships/image" Target="../media/image233.wmf"/><Relationship Id="rId4" Type="http://schemas.openxmlformats.org/officeDocument/2006/relationships/image" Target="../media/image23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7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240.wmf"/><Relationship Id="rId3" Type="http://schemas.openxmlformats.org/officeDocument/2006/relationships/image" Target="../media/image236.wmf"/><Relationship Id="rId7" Type="http://schemas.openxmlformats.org/officeDocument/2006/relationships/image" Target="../media/image82.wmf"/><Relationship Id="rId12" Type="http://schemas.openxmlformats.org/officeDocument/2006/relationships/image" Target="../media/image239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6" Type="http://schemas.openxmlformats.org/officeDocument/2006/relationships/image" Target="../media/image81.wmf"/><Relationship Id="rId11" Type="http://schemas.openxmlformats.org/officeDocument/2006/relationships/image" Target="../media/image87.wmf"/><Relationship Id="rId5" Type="http://schemas.openxmlformats.org/officeDocument/2006/relationships/image" Target="../media/image79.wmf"/><Relationship Id="rId10" Type="http://schemas.openxmlformats.org/officeDocument/2006/relationships/image" Target="../media/image238.wmf"/><Relationship Id="rId4" Type="http://schemas.openxmlformats.org/officeDocument/2006/relationships/image" Target="../media/image78.wmf"/><Relationship Id="rId9" Type="http://schemas.openxmlformats.org/officeDocument/2006/relationships/image" Target="../media/image237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wmf"/><Relationship Id="rId3" Type="http://schemas.openxmlformats.org/officeDocument/2006/relationships/image" Target="../media/image79.wmf"/><Relationship Id="rId7" Type="http://schemas.openxmlformats.org/officeDocument/2006/relationships/image" Target="../media/image237.wmf"/><Relationship Id="rId2" Type="http://schemas.openxmlformats.org/officeDocument/2006/relationships/image" Target="../media/image78.wmf"/><Relationship Id="rId1" Type="http://schemas.openxmlformats.org/officeDocument/2006/relationships/image" Target="../media/image236.wmf"/><Relationship Id="rId6" Type="http://schemas.openxmlformats.org/officeDocument/2006/relationships/image" Target="../media/image76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Relationship Id="rId9" Type="http://schemas.openxmlformats.org/officeDocument/2006/relationships/image" Target="../media/image24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image" Target="../media/image242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7" Type="http://schemas.openxmlformats.org/officeDocument/2006/relationships/image" Target="../media/image249.emf"/><Relationship Id="rId2" Type="http://schemas.openxmlformats.org/officeDocument/2006/relationships/image" Target="../media/image245.wmf"/><Relationship Id="rId1" Type="http://schemas.openxmlformats.org/officeDocument/2006/relationships/image" Target="../media/image236.wmf"/><Relationship Id="rId6" Type="http://schemas.openxmlformats.org/officeDocument/2006/relationships/image" Target="../media/image248.wmf"/><Relationship Id="rId5" Type="http://schemas.openxmlformats.org/officeDocument/2006/relationships/image" Target="../media/image107.wmf"/><Relationship Id="rId4" Type="http://schemas.openxmlformats.org/officeDocument/2006/relationships/image" Target="../media/image247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3" Type="http://schemas.openxmlformats.org/officeDocument/2006/relationships/image" Target="../media/image253.wmf"/><Relationship Id="rId7" Type="http://schemas.openxmlformats.org/officeDocument/2006/relationships/image" Target="../media/image236.wmf"/><Relationship Id="rId2" Type="http://schemas.openxmlformats.org/officeDocument/2006/relationships/image" Target="../media/image252.wmf"/><Relationship Id="rId1" Type="http://schemas.openxmlformats.org/officeDocument/2006/relationships/image" Target="../media/image251.wmf"/><Relationship Id="rId6" Type="http://schemas.openxmlformats.org/officeDocument/2006/relationships/image" Target="../media/image256.emf"/><Relationship Id="rId5" Type="http://schemas.openxmlformats.org/officeDocument/2006/relationships/image" Target="../media/image255.wmf"/><Relationship Id="rId4" Type="http://schemas.openxmlformats.org/officeDocument/2006/relationships/image" Target="../media/image254.wmf"/><Relationship Id="rId9" Type="http://schemas.openxmlformats.org/officeDocument/2006/relationships/image" Target="../media/image246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4" Type="http://schemas.openxmlformats.org/officeDocument/2006/relationships/image" Target="../media/image26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42.e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12" Type="http://schemas.openxmlformats.org/officeDocument/2006/relationships/image" Target="../media/image41.emf"/><Relationship Id="rId2" Type="http://schemas.openxmlformats.org/officeDocument/2006/relationships/image" Target="../media/image10.wmf"/><Relationship Id="rId1" Type="http://schemas.openxmlformats.org/officeDocument/2006/relationships/image" Target="../media/image31.emf"/><Relationship Id="rId6" Type="http://schemas.openxmlformats.org/officeDocument/2006/relationships/image" Target="../media/image35.wmf"/><Relationship Id="rId11" Type="http://schemas.openxmlformats.org/officeDocument/2006/relationships/image" Target="../media/image40.emf"/><Relationship Id="rId5" Type="http://schemas.openxmlformats.org/officeDocument/2006/relationships/image" Target="../media/image34.wmf"/><Relationship Id="rId15" Type="http://schemas.openxmlformats.org/officeDocument/2006/relationships/image" Target="../media/image44.e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Relationship Id="rId14" Type="http://schemas.openxmlformats.org/officeDocument/2006/relationships/image" Target="../media/image43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wmf"/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2" Type="http://schemas.openxmlformats.org/officeDocument/2006/relationships/image" Target="../media/image265.wmf"/><Relationship Id="rId1" Type="http://schemas.openxmlformats.org/officeDocument/2006/relationships/image" Target="../media/image264.wmf"/><Relationship Id="rId5" Type="http://schemas.openxmlformats.org/officeDocument/2006/relationships/image" Target="../media/image268.wmf"/><Relationship Id="rId4" Type="http://schemas.openxmlformats.org/officeDocument/2006/relationships/image" Target="../media/image267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270.emf"/><Relationship Id="rId7" Type="http://schemas.openxmlformats.org/officeDocument/2006/relationships/image" Target="../media/image274.emf"/><Relationship Id="rId12" Type="http://schemas.openxmlformats.org/officeDocument/2006/relationships/image" Target="../media/image278.wmf"/><Relationship Id="rId2" Type="http://schemas.openxmlformats.org/officeDocument/2006/relationships/image" Target="../media/image269.emf"/><Relationship Id="rId1" Type="http://schemas.openxmlformats.org/officeDocument/2006/relationships/image" Target="../media/image151.wmf"/><Relationship Id="rId6" Type="http://schemas.openxmlformats.org/officeDocument/2006/relationships/image" Target="../media/image273.emf"/><Relationship Id="rId11" Type="http://schemas.openxmlformats.org/officeDocument/2006/relationships/image" Target="../media/image277.wmf"/><Relationship Id="rId5" Type="http://schemas.openxmlformats.org/officeDocument/2006/relationships/image" Target="../media/image272.emf"/><Relationship Id="rId10" Type="http://schemas.openxmlformats.org/officeDocument/2006/relationships/image" Target="../media/image276.wmf"/><Relationship Id="rId4" Type="http://schemas.openxmlformats.org/officeDocument/2006/relationships/image" Target="../media/image271.emf"/><Relationship Id="rId9" Type="http://schemas.openxmlformats.org/officeDocument/2006/relationships/image" Target="../media/image275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wmf"/><Relationship Id="rId1" Type="http://schemas.openxmlformats.org/officeDocument/2006/relationships/image" Target="../media/image27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54.wmf"/><Relationship Id="rId18" Type="http://schemas.openxmlformats.org/officeDocument/2006/relationships/image" Target="../media/image59.wmf"/><Relationship Id="rId3" Type="http://schemas.openxmlformats.org/officeDocument/2006/relationships/image" Target="../media/image46.wmf"/><Relationship Id="rId21" Type="http://schemas.openxmlformats.org/officeDocument/2006/relationships/image" Target="../media/image62.emf"/><Relationship Id="rId7" Type="http://schemas.openxmlformats.org/officeDocument/2006/relationships/image" Target="../media/image10.wmf"/><Relationship Id="rId12" Type="http://schemas.openxmlformats.org/officeDocument/2006/relationships/image" Target="../media/image53.wmf"/><Relationship Id="rId17" Type="http://schemas.openxmlformats.org/officeDocument/2006/relationships/image" Target="../media/image58.emf"/><Relationship Id="rId2" Type="http://schemas.openxmlformats.org/officeDocument/2006/relationships/image" Target="../media/image45.wmf"/><Relationship Id="rId16" Type="http://schemas.openxmlformats.org/officeDocument/2006/relationships/image" Target="../media/image57.emf"/><Relationship Id="rId20" Type="http://schemas.openxmlformats.org/officeDocument/2006/relationships/image" Target="../media/image61.emf"/><Relationship Id="rId1" Type="http://schemas.openxmlformats.org/officeDocument/2006/relationships/image" Target="../media/image35.wmf"/><Relationship Id="rId6" Type="http://schemas.openxmlformats.org/officeDocument/2006/relationships/image" Target="../media/image43.wmf"/><Relationship Id="rId11" Type="http://schemas.openxmlformats.org/officeDocument/2006/relationships/image" Target="../media/image52.wmf"/><Relationship Id="rId5" Type="http://schemas.openxmlformats.org/officeDocument/2006/relationships/image" Target="../media/image48.wmf"/><Relationship Id="rId15" Type="http://schemas.openxmlformats.org/officeDocument/2006/relationships/image" Target="../media/image56.wmf"/><Relationship Id="rId10" Type="http://schemas.openxmlformats.org/officeDocument/2006/relationships/image" Target="../media/image51.wmf"/><Relationship Id="rId19" Type="http://schemas.openxmlformats.org/officeDocument/2006/relationships/image" Target="../media/image60.wmf"/><Relationship Id="rId4" Type="http://schemas.openxmlformats.org/officeDocument/2006/relationships/image" Target="../media/image47.emf"/><Relationship Id="rId9" Type="http://schemas.openxmlformats.org/officeDocument/2006/relationships/image" Target="../media/image50.wmf"/><Relationship Id="rId14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image" Target="../media/image53.wmf"/><Relationship Id="rId18" Type="http://schemas.openxmlformats.org/officeDocument/2006/relationships/image" Target="../media/image70.wmf"/><Relationship Id="rId3" Type="http://schemas.openxmlformats.org/officeDocument/2006/relationships/image" Target="../media/image65.wmf"/><Relationship Id="rId21" Type="http://schemas.openxmlformats.org/officeDocument/2006/relationships/image" Target="../media/image73.wmf"/><Relationship Id="rId7" Type="http://schemas.openxmlformats.org/officeDocument/2006/relationships/image" Target="../media/image45.wmf"/><Relationship Id="rId12" Type="http://schemas.openxmlformats.org/officeDocument/2006/relationships/image" Target="../media/image52.wmf"/><Relationship Id="rId17" Type="http://schemas.openxmlformats.org/officeDocument/2006/relationships/image" Target="../media/image69.wmf"/><Relationship Id="rId2" Type="http://schemas.openxmlformats.org/officeDocument/2006/relationships/image" Target="../media/image64.wmf"/><Relationship Id="rId16" Type="http://schemas.openxmlformats.org/officeDocument/2006/relationships/image" Target="../media/image68.emf"/><Relationship Id="rId20" Type="http://schemas.openxmlformats.org/officeDocument/2006/relationships/image" Target="../media/image72.wmf"/><Relationship Id="rId1" Type="http://schemas.openxmlformats.org/officeDocument/2006/relationships/image" Target="../media/image63.wmf"/><Relationship Id="rId6" Type="http://schemas.openxmlformats.org/officeDocument/2006/relationships/image" Target="../media/image35.wmf"/><Relationship Id="rId11" Type="http://schemas.openxmlformats.org/officeDocument/2006/relationships/image" Target="../media/image48.wmf"/><Relationship Id="rId5" Type="http://schemas.openxmlformats.org/officeDocument/2006/relationships/image" Target="../media/image60.wmf"/><Relationship Id="rId15" Type="http://schemas.openxmlformats.org/officeDocument/2006/relationships/image" Target="../media/image54.wmf"/><Relationship Id="rId10" Type="http://schemas.openxmlformats.org/officeDocument/2006/relationships/image" Target="../media/image59.wmf"/><Relationship Id="rId19" Type="http://schemas.openxmlformats.org/officeDocument/2006/relationships/image" Target="../media/image71.wmf"/><Relationship Id="rId4" Type="http://schemas.openxmlformats.org/officeDocument/2006/relationships/image" Target="../media/image66.wmf"/><Relationship Id="rId9" Type="http://schemas.openxmlformats.org/officeDocument/2006/relationships/image" Target="../media/image43.wmf"/><Relationship Id="rId14" Type="http://schemas.openxmlformats.org/officeDocument/2006/relationships/image" Target="../media/image10.wmf"/><Relationship Id="rId22" Type="http://schemas.openxmlformats.org/officeDocument/2006/relationships/image" Target="../media/image7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11" Type="http://schemas.openxmlformats.org/officeDocument/2006/relationships/image" Target="../media/image65.wmf"/><Relationship Id="rId5" Type="http://schemas.openxmlformats.org/officeDocument/2006/relationships/image" Target="../media/image79.wmf"/><Relationship Id="rId10" Type="http://schemas.openxmlformats.org/officeDocument/2006/relationships/image" Target="../media/image64.wmf"/><Relationship Id="rId4" Type="http://schemas.openxmlformats.org/officeDocument/2006/relationships/image" Target="../media/image78.wmf"/><Relationship Id="rId9" Type="http://schemas.openxmlformats.org/officeDocument/2006/relationships/image" Target="../media/image8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image" Target="../media/image10.wmf"/><Relationship Id="rId18" Type="http://schemas.openxmlformats.org/officeDocument/2006/relationships/image" Target="../media/image89.wmf"/><Relationship Id="rId26" Type="http://schemas.openxmlformats.org/officeDocument/2006/relationships/image" Target="../media/image97.wmf"/><Relationship Id="rId3" Type="http://schemas.openxmlformats.org/officeDocument/2006/relationships/image" Target="../media/image77.wmf"/><Relationship Id="rId21" Type="http://schemas.openxmlformats.org/officeDocument/2006/relationships/image" Target="../media/image92.wmf"/><Relationship Id="rId7" Type="http://schemas.openxmlformats.org/officeDocument/2006/relationships/image" Target="../media/image81.wmf"/><Relationship Id="rId12" Type="http://schemas.openxmlformats.org/officeDocument/2006/relationships/image" Target="../media/image36.wmf"/><Relationship Id="rId17" Type="http://schemas.openxmlformats.org/officeDocument/2006/relationships/image" Target="../media/image45.wmf"/><Relationship Id="rId25" Type="http://schemas.openxmlformats.org/officeDocument/2006/relationships/image" Target="../media/image96.wmf"/><Relationship Id="rId2" Type="http://schemas.openxmlformats.org/officeDocument/2006/relationships/image" Target="../media/image76.wmf"/><Relationship Id="rId16" Type="http://schemas.openxmlformats.org/officeDocument/2006/relationships/image" Target="../media/image67.wmf"/><Relationship Id="rId20" Type="http://schemas.openxmlformats.org/officeDocument/2006/relationships/image" Target="../media/image91.wmf"/><Relationship Id="rId29" Type="http://schemas.openxmlformats.org/officeDocument/2006/relationships/image" Target="../media/image100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11" Type="http://schemas.openxmlformats.org/officeDocument/2006/relationships/image" Target="../media/image86.wmf"/><Relationship Id="rId24" Type="http://schemas.openxmlformats.org/officeDocument/2006/relationships/image" Target="../media/image95.wmf"/><Relationship Id="rId5" Type="http://schemas.openxmlformats.org/officeDocument/2006/relationships/image" Target="../media/image84.wmf"/><Relationship Id="rId15" Type="http://schemas.openxmlformats.org/officeDocument/2006/relationships/image" Target="../media/image88.wmf"/><Relationship Id="rId23" Type="http://schemas.openxmlformats.org/officeDocument/2006/relationships/image" Target="../media/image94.wmf"/><Relationship Id="rId28" Type="http://schemas.openxmlformats.org/officeDocument/2006/relationships/image" Target="../media/image99.wmf"/><Relationship Id="rId10" Type="http://schemas.openxmlformats.org/officeDocument/2006/relationships/image" Target="../media/image85.wmf"/><Relationship Id="rId19" Type="http://schemas.openxmlformats.org/officeDocument/2006/relationships/image" Target="../media/image90.emf"/><Relationship Id="rId4" Type="http://schemas.openxmlformats.org/officeDocument/2006/relationships/image" Target="../media/image78.wmf"/><Relationship Id="rId9" Type="http://schemas.openxmlformats.org/officeDocument/2006/relationships/image" Target="../media/image83.wmf"/><Relationship Id="rId14" Type="http://schemas.openxmlformats.org/officeDocument/2006/relationships/image" Target="../media/image87.wmf"/><Relationship Id="rId22" Type="http://schemas.openxmlformats.org/officeDocument/2006/relationships/image" Target="../media/image93.wmf"/><Relationship Id="rId27" Type="http://schemas.openxmlformats.org/officeDocument/2006/relationships/image" Target="../media/image98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image" Target="../media/image105.wmf"/><Relationship Id="rId3" Type="http://schemas.openxmlformats.org/officeDocument/2006/relationships/image" Target="../media/image60.wmf"/><Relationship Id="rId7" Type="http://schemas.openxmlformats.org/officeDocument/2006/relationships/image" Target="../media/image36.wmf"/><Relationship Id="rId12" Type="http://schemas.openxmlformats.org/officeDocument/2006/relationships/image" Target="../media/image65.wmf"/><Relationship Id="rId2" Type="http://schemas.openxmlformats.org/officeDocument/2006/relationships/image" Target="../media/image45.wmf"/><Relationship Id="rId1" Type="http://schemas.openxmlformats.org/officeDocument/2006/relationships/image" Target="../media/image67.wmf"/><Relationship Id="rId6" Type="http://schemas.openxmlformats.org/officeDocument/2006/relationships/image" Target="../media/image10.wmf"/><Relationship Id="rId11" Type="http://schemas.openxmlformats.org/officeDocument/2006/relationships/image" Target="../media/image64.wmf"/><Relationship Id="rId5" Type="http://schemas.openxmlformats.org/officeDocument/2006/relationships/image" Target="../media/image87.wmf"/><Relationship Id="rId15" Type="http://schemas.openxmlformats.org/officeDocument/2006/relationships/image" Target="../media/image91.wmf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image" Target="../media/image103.wmf"/><Relationship Id="rId14" Type="http://schemas.openxmlformats.org/officeDocument/2006/relationships/image" Target="../media/image10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583D3-86F3-48A9-9A5A-1D9A924F831C}" type="datetimeFigureOut">
              <a:rPr lang="zh-CN" altLang="en-US" smtClean="0"/>
              <a:pPr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74648-9974-496E-A6EC-0D8D3D0F39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0.bin"/><Relationship Id="rId18" Type="http://schemas.openxmlformats.org/officeDocument/2006/relationships/image" Target="../media/image37.wmf"/><Relationship Id="rId26" Type="http://schemas.openxmlformats.org/officeDocument/2006/relationships/oleObject" Target="../embeddings/oleObject36.bin"/><Relationship Id="rId3" Type="http://schemas.openxmlformats.org/officeDocument/2006/relationships/oleObject" Target="../embeddings/oleObject25.bin"/><Relationship Id="rId21" Type="http://schemas.openxmlformats.org/officeDocument/2006/relationships/image" Target="../media/image28.jpeg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32.bin"/><Relationship Id="rId25" Type="http://schemas.openxmlformats.org/officeDocument/2006/relationships/image" Target="../media/image40.emf"/><Relationship Id="rId33" Type="http://schemas.openxmlformats.org/officeDocument/2006/relationships/image" Target="../media/image4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29" Type="http://schemas.openxmlformats.org/officeDocument/2006/relationships/image" Target="../media/image42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29.bin"/><Relationship Id="rId24" Type="http://schemas.openxmlformats.org/officeDocument/2006/relationships/oleObject" Target="../embeddings/oleObject35.bin"/><Relationship Id="rId32" Type="http://schemas.openxmlformats.org/officeDocument/2006/relationships/oleObject" Target="../embeddings/oleObject3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23" Type="http://schemas.openxmlformats.org/officeDocument/2006/relationships/image" Target="../media/image39.wmf"/><Relationship Id="rId28" Type="http://schemas.openxmlformats.org/officeDocument/2006/relationships/oleObject" Target="../embeddings/oleObject37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33.bin"/><Relationship Id="rId31" Type="http://schemas.openxmlformats.org/officeDocument/2006/relationships/image" Target="../media/image43.w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5.wmf"/><Relationship Id="rId22" Type="http://schemas.openxmlformats.org/officeDocument/2006/relationships/oleObject" Target="../embeddings/oleObject34.bin"/><Relationship Id="rId27" Type="http://schemas.openxmlformats.org/officeDocument/2006/relationships/image" Target="../media/image41.emf"/><Relationship Id="rId30" Type="http://schemas.openxmlformats.org/officeDocument/2006/relationships/oleObject" Target="../embeddings/oleObject38.bin"/><Relationship Id="rId8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5.bin"/><Relationship Id="rId18" Type="http://schemas.openxmlformats.org/officeDocument/2006/relationships/image" Target="../media/image49.wmf"/><Relationship Id="rId26" Type="http://schemas.openxmlformats.org/officeDocument/2006/relationships/image" Target="../media/image53.wmf"/><Relationship Id="rId39" Type="http://schemas.openxmlformats.org/officeDocument/2006/relationships/oleObject" Target="../embeddings/oleObject59.bin"/><Relationship Id="rId21" Type="http://schemas.openxmlformats.org/officeDocument/2006/relationships/oleObject" Target="../embeddings/oleObject49.bin"/><Relationship Id="rId34" Type="http://schemas.openxmlformats.org/officeDocument/2006/relationships/image" Target="../media/image57.emf"/><Relationship Id="rId42" Type="http://schemas.openxmlformats.org/officeDocument/2006/relationships/oleObject" Target="../embeddings/oleObject62.bin"/><Relationship Id="rId47" Type="http://schemas.openxmlformats.org/officeDocument/2006/relationships/oleObject" Target="../embeddings/oleObject66.bin"/><Relationship Id="rId50" Type="http://schemas.openxmlformats.org/officeDocument/2006/relationships/oleObject" Target="../embeddings/oleObject68.bin"/><Relationship Id="rId55" Type="http://schemas.openxmlformats.org/officeDocument/2006/relationships/oleObject" Target="../embeddings/oleObject71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.wmf"/><Relationship Id="rId29" Type="http://schemas.openxmlformats.org/officeDocument/2006/relationships/oleObject" Target="../embeddings/oleObject53.bin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52.wmf"/><Relationship Id="rId32" Type="http://schemas.openxmlformats.org/officeDocument/2006/relationships/image" Target="../media/image56.wmf"/><Relationship Id="rId37" Type="http://schemas.openxmlformats.org/officeDocument/2006/relationships/oleObject" Target="../embeddings/oleObject58.bin"/><Relationship Id="rId40" Type="http://schemas.openxmlformats.org/officeDocument/2006/relationships/oleObject" Target="../embeddings/oleObject60.bin"/><Relationship Id="rId45" Type="http://schemas.openxmlformats.org/officeDocument/2006/relationships/oleObject" Target="../embeddings/oleObject64.bin"/><Relationship Id="rId53" Type="http://schemas.openxmlformats.org/officeDocument/2006/relationships/oleObject" Target="../embeddings/oleObject70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47.e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4" Type="http://schemas.openxmlformats.org/officeDocument/2006/relationships/oleObject" Target="../embeddings/oleObject63.bin"/><Relationship Id="rId52" Type="http://schemas.openxmlformats.org/officeDocument/2006/relationships/image" Target="../media/image61.e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43.wmf"/><Relationship Id="rId22" Type="http://schemas.openxmlformats.org/officeDocument/2006/relationships/image" Target="../media/image5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55.emf"/><Relationship Id="rId35" Type="http://schemas.openxmlformats.org/officeDocument/2006/relationships/oleObject" Target="../embeddings/oleObject56.bin"/><Relationship Id="rId43" Type="http://schemas.openxmlformats.org/officeDocument/2006/relationships/image" Target="../media/image59.wmf"/><Relationship Id="rId48" Type="http://schemas.openxmlformats.org/officeDocument/2006/relationships/image" Target="../media/image60.wmf"/><Relationship Id="rId8" Type="http://schemas.openxmlformats.org/officeDocument/2006/relationships/image" Target="../media/image46.wmf"/><Relationship Id="rId51" Type="http://schemas.openxmlformats.org/officeDocument/2006/relationships/oleObject" Target="../embeddings/oleObject69.bin"/><Relationship Id="rId3" Type="http://schemas.openxmlformats.org/officeDocument/2006/relationships/oleObject" Target="../embeddings/oleObject40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33" Type="http://schemas.openxmlformats.org/officeDocument/2006/relationships/oleObject" Target="../embeddings/oleObject55.bin"/><Relationship Id="rId38" Type="http://schemas.openxmlformats.org/officeDocument/2006/relationships/image" Target="../media/image58.emf"/><Relationship Id="rId46" Type="http://schemas.openxmlformats.org/officeDocument/2006/relationships/oleObject" Target="../embeddings/oleObject65.bin"/><Relationship Id="rId20" Type="http://schemas.openxmlformats.org/officeDocument/2006/relationships/image" Target="../media/image50.wmf"/><Relationship Id="rId41" Type="http://schemas.openxmlformats.org/officeDocument/2006/relationships/oleObject" Target="../embeddings/oleObject61.bin"/><Relationship Id="rId54" Type="http://schemas.openxmlformats.org/officeDocument/2006/relationships/image" Target="../media/image62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wmf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54.wmf"/><Relationship Id="rId36" Type="http://schemas.openxmlformats.org/officeDocument/2006/relationships/oleObject" Target="../embeddings/oleObject57.bin"/><Relationship Id="rId49" Type="http://schemas.openxmlformats.org/officeDocument/2006/relationships/oleObject" Target="../embeddings/oleObject67.bin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7.bin"/><Relationship Id="rId18" Type="http://schemas.openxmlformats.org/officeDocument/2006/relationships/image" Target="../media/image67.wmf"/><Relationship Id="rId26" Type="http://schemas.openxmlformats.org/officeDocument/2006/relationships/image" Target="../media/image52.wmf"/><Relationship Id="rId39" Type="http://schemas.openxmlformats.org/officeDocument/2006/relationships/oleObject" Target="../embeddings/oleObject90.bin"/><Relationship Id="rId21" Type="http://schemas.openxmlformats.org/officeDocument/2006/relationships/oleObject" Target="../embeddings/oleObject81.bin"/><Relationship Id="rId34" Type="http://schemas.openxmlformats.org/officeDocument/2006/relationships/image" Target="../media/image68.emf"/><Relationship Id="rId42" Type="http://schemas.openxmlformats.org/officeDocument/2006/relationships/image" Target="../media/image72.wmf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.wmf"/><Relationship Id="rId29" Type="http://schemas.openxmlformats.org/officeDocument/2006/relationships/oleObject" Target="../embeddings/oleObject85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76.bin"/><Relationship Id="rId24" Type="http://schemas.openxmlformats.org/officeDocument/2006/relationships/image" Target="../media/image48.wmf"/><Relationship Id="rId32" Type="http://schemas.openxmlformats.org/officeDocument/2006/relationships/image" Target="../media/image54.wmf"/><Relationship Id="rId37" Type="http://schemas.openxmlformats.org/officeDocument/2006/relationships/oleObject" Target="../embeddings/oleObject89.bin"/><Relationship Id="rId40" Type="http://schemas.openxmlformats.org/officeDocument/2006/relationships/image" Target="../media/image71.wmf"/><Relationship Id="rId45" Type="http://schemas.openxmlformats.org/officeDocument/2006/relationships/oleObject" Target="../embeddings/oleObject93.bin"/><Relationship Id="rId5" Type="http://schemas.openxmlformats.org/officeDocument/2006/relationships/oleObject" Target="../embeddings/oleObject73.bin"/><Relationship Id="rId15" Type="http://schemas.openxmlformats.org/officeDocument/2006/relationships/oleObject" Target="../embeddings/oleObject78.bin"/><Relationship Id="rId23" Type="http://schemas.openxmlformats.org/officeDocument/2006/relationships/oleObject" Target="../embeddings/oleObject82.bin"/><Relationship Id="rId28" Type="http://schemas.openxmlformats.org/officeDocument/2006/relationships/image" Target="../media/image53.wmf"/><Relationship Id="rId36" Type="http://schemas.openxmlformats.org/officeDocument/2006/relationships/image" Target="../media/image69.wmf"/><Relationship Id="rId10" Type="http://schemas.openxmlformats.org/officeDocument/2006/relationships/image" Target="../media/image66.wmf"/><Relationship Id="rId19" Type="http://schemas.openxmlformats.org/officeDocument/2006/relationships/oleObject" Target="../embeddings/oleObject80.bin"/><Relationship Id="rId31" Type="http://schemas.openxmlformats.org/officeDocument/2006/relationships/oleObject" Target="../embeddings/oleObject86.bin"/><Relationship Id="rId44" Type="http://schemas.openxmlformats.org/officeDocument/2006/relationships/image" Target="../media/image73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35.wmf"/><Relationship Id="rId22" Type="http://schemas.openxmlformats.org/officeDocument/2006/relationships/image" Target="../media/image59.wmf"/><Relationship Id="rId27" Type="http://schemas.openxmlformats.org/officeDocument/2006/relationships/oleObject" Target="../embeddings/oleObject84.bin"/><Relationship Id="rId30" Type="http://schemas.openxmlformats.org/officeDocument/2006/relationships/image" Target="../media/image10.wmf"/><Relationship Id="rId35" Type="http://schemas.openxmlformats.org/officeDocument/2006/relationships/oleObject" Target="../embeddings/oleObject88.bin"/><Relationship Id="rId43" Type="http://schemas.openxmlformats.org/officeDocument/2006/relationships/oleObject" Target="../embeddings/oleObject92.bin"/><Relationship Id="rId8" Type="http://schemas.openxmlformats.org/officeDocument/2006/relationships/image" Target="../media/image65.wmf"/><Relationship Id="rId3" Type="http://schemas.openxmlformats.org/officeDocument/2006/relationships/oleObject" Target="../embeddings/oleObject72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79.bin"/><Relationship Id="rId25" Type="http://schemas.openxmlformats.org/officeDocument/2006/relationships/oleObject" Target="../embeddings/oleObject83.bin"/><Relationship Id="rId33" Type="http://schemas.openxmlformats.org/officeDocument/2006/relationships/oleObject" Target="../embeddings/oleObject87.bin"/><Relationship Id="rId38" Type="http://schemas.openxmlformats.org/officeDocument/2006/relationships/image" Target="../media/image70.wmf"/><Relationship Id="rId46" Type="http://schemas.openxmlformats.org/officeDocument/2006/relationships/image" Target="../media/image74.wmf"/><Relationship Id="rId20" Type="http://schemas.openxmlformats.org/officeDocument/2006/relationships/image" Target="../media/image43.wmf"/><Relationship Id="rId41" Type="http://schemas.openxmlformats.org/officeDocument/2006/relationships/oleObject" Target="../embeddings/oleObject9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82.wmf"/><Relationship Id="rId3" Type="http://schemas.openxmlformats.org/officeDocument/2006/relationships/oleObject" Target="../embeddings/oleObject94.bin"/><Relationship Id="rId21" Type="http://schemas.openxmlformats.org/officeDocument/2006/relationships/oleObject" Target="../embeddings/oleObject103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10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wmf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98.bin"/><Relationship Id="rId24" Type="http://schemas.openxmlformats.org/officeDocument/2006/relationships/image" Target="../media/image65.wmf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23" Type="http://schemas.openxmlformats.org/officeDocument/2006/relationships/oleObject" Target="../embeddings/oleObject104.bin"/><Relationship Id="rId10" Type="http://schemas.openxmlformats.org/officeDocument/2006/relationships/image" Target="../media/image78.wmf"/><Relationship Id="rId19" Type="http://schemas.openxmlformats.org/officeDocument/2006/relationships/oleObject" Target="../embeddings/oleObject102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80.wmf"/><Relationship Id="rId22" Type="http://schemas.openxmlformats.org/officeDocument/2006/relationships/image" Target="../media/image64.w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0.bin"/><Relationship Id="rId18" Type="http://schemas.openxmlformats.org/officeDocument/2006/relationships/image" Target="../media/image82.wmf"/><Relationship Id="rId26" Type="http://schemas.openxmlformats.org/officeDocument/2006/relationships/image" Target="../media/image36.wmf"/><Relationship Id="rId39" Type="http://schemas.openxmlformats.org/officeDocument/2006/relationships/oleObject" Target="../embeddings/oleObject123.bin"/><Relationship Id="rId21" Type="http://schemas.openxmlformats.org/officeDocument/2006/relationships/oleObject" Target="../embeddings/oleObject114.bin"/><Relationship Id="rId34" Type="http://schemas.openxmlformats.org/officeDocument/2006/relationships/image" Target="../media/image67.wmf"/><Relationship Id="rId42" Type="http://schemas.openxmlformats.org/officeDocument/2006/relationships/oleObject" Target="../embeddings/oleObject125.bin"/><Relationship Id="rId47" Type="http://schemas.openxmlformats.org/officeDocument/2006/relationships/image" Target="../media/image93.wmf"/><Relationship Id="rId50" Type="http://schemas.openxmlformats.org/officeDocument/2006/relationships/oleObject" Target="../embeddings/oleObject129.bin"/><Relationship Id="rId55" Type="http://schemas.openxmlformats.org/officeDocument/2006/relationships/oleObject" Target="../embeddings/oleObject132.bin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wmf"/><Relationship Id="rId29" Type="http://schemas.openxmlformats.org/officeDocument/2006/relationships/oleObject" Target="../embeddings/oleObject118.bin"/><Relationship Id="rId11" Type="http://schemas.openxmlformats.org/officeDocument/2006/relationships/oleObject" Target="../embeddings/oleObject109.bin"/><Relationship Id="rId24" Type="http://schemas.openxmlformats.org/officeDocument/2006/relationships/image" Target="../media/image86.wmf"/><Relationship Id="rId32" Type="http://schemas.openxmlformats.org/officeDocument/2006/relationships/image" Target="../media/image88.wmf"/><Relationship Id="rId37" Type="http://schemas.openxmlformats.org/officeDocument/2006/relationships/oleObject" Target="../embeddings/oleObject122.bin"/><Relationship Id="rId40" Type="http://schemas.openxmlformats.org/officeDocument/2006/relationships/oleObject" Target="../embeddings/oleObject124.bin"/><Relationship Id="rId45" Type="http://schemas.openxmlformats.org/officeDocument/2006/relationships/image" Target="../media/image92.wmf"/><Relationship Id="rId53" Type="http://schemas.openxmlformats.org/officeDocument/2006/relationships/oleObject" Target="../embeddings/oleObject131.bin"/><Relationship Id="rId58" Type="http://schemas.openxmlformats.org/officeDocument/2006/relationships/image" Target="../media/image98.wmf"/><Relationship Id="rId5" Type="http://schemas.openxmlformats.org/officeDocument/2006/relationships/oleObject" Target="../embeddings/oleObject106.bin"/><Relationship Id="rId61" Type="http://schemas.openxmlformats.org/officeDocument/2006/relationships/oleObject" Target="../embeddings/oleObject135.bin"/><Relationship Id="rId19" Type="http://schemas.openxmlformats.org/officeDocument/2006/relationships/oleObject" Target="../embeddings/oleObject113.bin"/><Relationship Id="rId14" Type="http://schemas.openxmlformats.org/officeDocument/2006/relationships/image" Target="../media/image80.wmf"/><Relationship Id="rId22" Type="http://schemas.openxmlformats.org/officeDocument/2006/relationships/image" Target="../media/image85.wmf"/><Relationship Id="rId27" Type="http://schemas.openxmlformats.org/officeDocument/2006/relationships/oleObject" Target="../embeddings/oleObject117.bin"/><Relationship Id="rId30" Type="http://schemas.openxmlformats.org/officeDocument/2006/relationships/image" Target="../media/image87.wmf"/><Relationship Id="rId35" Type="http://schemas.openxmlformats.org/officeDocument/2006/relationships/oleObject" Target="../embeddings/oleObject121.bin"/><Relationship Id="rId43" Type="http://schemas.openxmlformats.org/officeDocument/2006/relationships/image" Target="../media/image91.wmf"/><Relationship Id="rId48" Type="http://schemas.openxmlformats.org/officeDocument/2006/relationships/oleObject" Target="../embeddings/oleObject128.bin"/><Relationship Id="rId56" Type="http://schemas.openxmlformats.org/officeDocument/2006/relationships/image" Target="../media/image97.wmf"/><Relationship Id="rId8" Type="http://schemas.openxmlformats.org/officeDocument/2006/relationships/image" Target="../media/image77.wmf"/><Relationship Id="rId51" Type="http://schemas.openxmlformats.org/officeDocument/2006/relationships/oleObject" Target="../embeddings/oleObject130.bin"/><Relationship Id="rId3" Type="http://schemas.openxmlformats.org/officeDocument/2006/relationships/oleObject" Target="../embeddings/oleObject105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112.bin"/><Relationship Id="rId25" Type="http://schemas.openxmlformats.org/officeDocument/2006/relationships/oleObject" Target="../embeddings/oleObject116.bin"/><Relationship Id="rId33" Type="http://schemas.openxmlformats.org/officeDocument/2006/relationships/oleObject" Target="../embeddings/oleObject120.bin"/><Relationship Id="rId38" Type="http://schemas.openxmlformats.org/officeDocument/2006/relationships/image" Target="../media/image89.wmf"/><Relationship Id="rId46" Type="http://schemas.openxmlformats.org/officeDocument/2006/relationships/oleObject" Target="../embeddings/oleObject127.bin"/><Relationship Id="rId59" Type="http://schemas.openxmlformats.org/officeDocument/2006/relationships/oleObject" Target="../embeddings/oleObject134.bin"/><Relationship Id="rId20" Type="http://schemas.openxmlformats.org/officeDocument/2006/relationships/image" Target="../media/image83.wmf"/><Relationship Id="rId41" Type="http://schemas.openxmlformats.org/officeDocument/2006/relationships/image" Target="../media/image90.emf"/><Relationship Id="rId54" Type="http://schemas.openxmlformats.org/officeDocument/2006/relationships/image" Target="../media/image96.wmf"/><Relationship Id="rId62" Type="http://schemas.openxmlformats.org/officeDocument/2006/relationships/image" Target="../media/image100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76.wmf"/><Relationship Id="rId15" Type="http://schemas.openxmlformats.org/officeDocument/2006/relationships/oleObject" Target="../embeddings/oleObject111.bin"/><Relationship Id="rId23" Type="http://schemas.openxmlformats.org/officeDocument/2006/relationships/oleObject" Target="../embeddings/oleObject115.bin"/><Relationship Id="rId28" Type="http://schemas.openxmlformats.org/officeDocument/2006/relationships/image" Target="../media/image10.wmf"/><Relationship Id="rId36" Type="http://schemas.openxmlformats.org/officeDocument/2006/relationships/image" Target="../media/image45.wmf"/><Relationship Id="rId49" Type="http://schemas.openxmlformats.org/officeDocument/2006/relationships/image" Target="../media/image94.wmf"/><Relationship Id="rId57" Type="http://schemas.openxmlformats.org/officeDocument/2006/relationships/oleObject" Target="../embeddings/oleObject133.bin"/><Relationship Id="rId10" Type="http://schemas.openxmlformats.org/officeDocument/2006/relationships/image" Target="../media/image78.wmf"/><Relationship Id="rId31" Type="http://schemas.openxmlformats.org/officeDocument/2006/relationships/oleObject" Target="../embeddings/oleObject119.bin"/><Relationship Id="rId44" Type="http://schemas.openxmlformats.org/officeDocument/2006/relationships/oleObject" Target="../embeddings/oleObject126.bin"/><Relationship Id="rId52" Type="http://schemas.openxmlformats.org/officeDocument/2006/relationships/image" Target="../media/image95.wmf"/><Relationship Id="rId60" Type="http://schemas.openxmlformats.org/officeDocument/2006/relationships/image" Target="../media/image99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0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141.bin"/><Relationship Id="rId18" Type="http://schemas.openxmlformats.org/officeDocument/2006/relationships/image" Target="../media/image102.wmf"/><Relationship Id="rId26" Type="http://schemas.openxmlformats.org/officeDocument/2006/relationships/image" Target="../media/image65.wmf"/><Relationship Id="rId3" Type="http://schemas.openxmlformats.org/officeDocument/2006/relationships/oleObject" Target="../embeddings/oleObject136.bin"/><Relationship Id="rId21" Type="http://schemas.openxmlformats.org/officeDocument/2006/relationships/oleObject" Target="../embeddings/oleObject145.bin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87.wmf"/><Relationship Id="rId17" Type="http://schemas.openxmlformats.org/officeDocument/2006/relationships/oleObject" Target="../embeddings/oleObject143.bin"/><Relationship Id="rId25" Type="http://schemas.openxmlformats.org/officeDocument/2006/relationships/oleObject" Target="../embeddings/oleObject1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103.wmf"/><Relationship Id="rId29" Type="http://schemas.openxmlformats.org/officeDocument/2006/relationships/oleObject" Target="../embeddings/oleObject149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140.bin"/><Relationship Id="rId24" Type="http://schemas.openxmlformats.org/officeDocument/2006/relationships/image" Target="../media/image64.wmf"/><Relationship Id="rId32" Type="http://schemas.openxmlformats.org/officeDocument/2006/relationships/image" Target="../media/image91.wmf"/><Relationship Id="rId5" Type="http://schemas.openxmlformats.org/officeDocument/2006/relationships/oleObject" Target="../embeddings/oleObject137.bin"/><Relationship Id="rId15" Type="http://schemas.openxmlformats.org/officeDocument/2006/relationships/oleObject" Target="../embeddings/oleObject142.bin"/><Relationship Id="rId23" Type="http://schemas.openxmlformats.org/officeDocument/2006/relationships/oleObject" Target="../embeddings/oleObject146.bin"/><Relationship Id="rId28" Type="http://schemas.openxmlformats.org/officeDocument/2006/relationships/image" Target="../media/image105.wmf"/><Relationship Id="rId10" Type="http://schemas.openxmlformats.org/officeDocument/2006/relationships/image" Target="../media/image101.wmf"/><Relationship Id="rId19" Type="http://schemas.openxmlformats.org/officeDocument/2006/relationships/oleObject" Target="../embeddings/oleObject144.bin"/><Relationship Id="rId31" Type="http://schemas.openxmlformats.org/officeDocument/2006/relationships/oleObject" Target="../embeddings/oleObject150.bin"/><Relationship Id="rId4" Type="http://schemas.openxmlformats.org/officeDocument/2006/relationships/image" Target="../media/image67.wmf"/><Relationship Id="rId9" Type="http://schemas.openxmlformats.org/officeDocument/2006/relationships/oleObject" Target="../embeddings/oleObject139.bin"/><Relationship Id="rId14" Type="http://schemas.openxmlformats.org/officeDocument/2006/relationships/image" Target="../media/image10.wmf"/><Relationship Id="rId22" Type="http://schemas.openxmlformats.org/officeDocument/2006/relationships/image" Target="../media/image104.wmf"/><Relationship Id="rId27" Type="http://schemas.openxmlformats.org/officeDocument/2006/relationships/oleObject" Target="../embeddings/oleObject148.bin"/><Relationship Id="rId30" Type="http://schemas.openxmlformats.org/officeDocument/2006/relationships/image" Target="../media/image10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13" Type="http://schemas.openxmlformats.org/officeDocument/2006/relationships/image" Target="../media/image110.wmf"/><Relationship Id="rId18" Type="http://schemas.openxmlformats.org/officeDocument/2006/relationships/oleObject" Target="../embeddings/oleObject160.bin"/><Relationship Id="rId26" Type="http://schemas.openxmlformats.org/officeDocument/2006/relationships/oleObject" Target="../embeddings/oleObject164.bin"/><Relationship Id="rId3" Type="http://schemas.openxmlformats.org/officeDocument/2006/relationships/image" Target="../media/image116.png"/><Relationship Id="rId21" Type="http://schemas.openxmlformats.org/officeDocument/2006/relationships/image" Target="../media/image106.wmf"/><Relationship Id="rId7" Type="http://schemas.openxmlformats.org/officeDocument/2006/relationships/image" Target="../media/image107.wmf"/><Relationship Id="rId12" Type="http://schemas.openxmlformats.org/officeDocument/2006/relationships/oleObject" Target="../embeddings/oleObject155.bin"/><Relationship Id="rId17" Type="http://schemas.openxmlformats.org/officeDocument/2006/relationships/oleObject" Target="../embeddings/oleObject159.bin"/><Relationship Id="rId25" Type="http://schemas.openxmlformats.org/officeDocument/2006/relationships/image" Target="../media/image11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8.bin"/><Relationship Id="rId20" Type="http://schemas.openxmlformats.org/officeDocument/2006/relationships/oleObject" Target="../embeddings/oleObject161.bin"/><Relationship Id="rId29" Type="http://schemas.openxmlformats.org/officeDocument/2006/relationships/image" Target="../media/image115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2.bin"/><Relationship Id="rId11" Type="http://schemas.openxmlformats.org/officeDocument/2006/relationships/image" Target="../media/image109.wmf"/><Relationship Id="rId24" Type="http://schemas.openxmlformats.org/officeDocument/2006/relationships/oleObject" Target="../embeddings/oleObject163.bin"/><Relationship Id="rId5" Type="http://schemas.openxmlformats.org/officeDocument/2006/relationships/image" Target="../media/image56.wmf"/><Relationship Id="rId15" Type="http://schemas.openxmlformats.org/officeDocument/2006/relationships/oleObject" Target="../embeddings/oleObject157.bin"/><Relationship Id="rId23" Type="http://schemas.openxmlformats.org/officeDocument/2006/relationships/image" Target="../media/image112.wmf"/><Relationship Id="rId28" Type="http://schemas.openxmlformats.org/officeDocument/2006/relationships/oleObject" Target="../embeddings/oleObject165.bin"/><Relationship Id="rId10" Type="http://schemas.openxmlformats.org/officeDocument/2006/relationships/oleObject" Target="../embeddings/oleObject154.bin"/><Relationship Id="rId19" Type="http://schemas.openxmlformats.org/officeDocument/2006/relationships/image" Target="../media/image111.wmf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08.wmf"/><Relationship Id="rId14" Type="http://schemas.openxmlformats.org/officeDocument/2006/relationships/oleObject" Target="../embeddings/oleObject156.bin"/><Relationship Id="rId22" Type="http://schemas.openxmlformats.org/officeDocument/2006/relationships/oleObject" Target="../embeddings/oleObject162.bin"/><Relationship Id="rId27" Type="http://schemas.openxmlformats.org/officeDocument/2006/relationships/image" Target="../media/image1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17.wmf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8.wmf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67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66.bin"/><Relationship Id="rId9" Type="http://schemas.openxmlformats.org/officeDocument/2006/relationships/image" Target="../media/image11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13" Type="http://schemas.openxmlformats.org/officeDocument/2006/relationships/oleObject" Target="../embeddings/oleObject173.bin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172.bin"/><Relationship Id="rId5" Type="http://schemas.openxmlformats.org/officeDocument/2006/relationships/oleObject" Target="../embeddings/oleObject169.bin"/><Relationship Id="rId10" Type="http://schemas.openxmlformats.org/officeDocument/2006/relationships/image" Target="../media/image35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171.bin"/><Relationship Id="rId14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179.bin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1.emf"/><Relationship Id="rId11" Type="http://schemas.openxmlformats.org/officeDocument/2006/relationships/oleObject" Target="../embeddings/oleObject178.bin"/><Relationship Id="rId5" Type="http://schemas.openxmlformats.org/officeDocument/2006/relationships/oleObject" Target="../embeddings/oleObject175.bin"/><Relationship Id="rId10" Type="http://schemas.openxmlformats.org/officeDocument/2006/relationships/image" Target="../media/image122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77.bin"/><Relationship Id="rId14" Type="http://schemas.openxmlformats.org/officeDocument/2006/relationships/image" Target="../media/image12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81.bin"/><Relationship Id="rId4" Type="http://schemas.openxmlformats.org/officeDocument/2006/relationships/image" Target="../media/image12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182.bin"/><Relationship Id="rId7" Type="http://schemas.openxmlformats.org/officeDocument/2006/relationships/oleObject" Target="../embeddings/oleObject1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83.bin"/><Relationship Id="rId10" Type="http://schemas.openxmlformats.org/officeDocument/2006/relationships/image" Target="../media/image129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18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8.bin"/><Relationship Id="rId13" Type="http://schemas.openxmlformats.org/officeDocument/2006/relationships/image" Target="../media/image134.emf"/><Relationship Id="rId3" Type="http://schemas.openxmlformats.org/officeDocument/2006/relationships/image" Target="../media/image135.jpeg"/><Relationship Id="rId7" Type="http://schemas.openxmlformats.org/officeDocument/2006/relationships/image" Target="../media/image131.wmf"/><Relationship Id="rId12" Type="http://schemas.openxmlformats.org/officeDocument/2006/relationships/oleObject" Target="../embeddings/oleObject1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87.bin"/><Relationship Id="rId11" Type="http://schemas.openxmlformats.org/officeDocument/2006/relationships/image" Target="../media/image133.wmf"/><Relationship Id="rId5" Type="http://schemas.openxmlformats.org/officeDocument/2006/relationships/image" Target="../media/image130.wmf"/><Relationship Id="rId10" Type="http://schemas.openxmlformats.org/officeDocument/2006/relationships/oleObject" Target="../embeddings/oleObject189.bin"/><Relationship Id="rId4" Type="http://schemas.openxmlformats.org/officeDocument/2006/relationships/oleObject" Target="../embeddings/oleObject186.bin"/><Relationship Id="rId9" Type="http://schemas.openxmlformats.org/officeDocument/2006/relationships/image" Target="../media/image132.w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wmf"/><Relationship Id="rId18" Type="http://schemas.openxmlformats.org/officeDocument/2006/relationships/oleObject" Target="../embeddings/oleObject198.bin"/><Relationship Id="rId26" Type="http://schemas.openxmlformats.org/officeDocument/2006/relationships/oleObject" Target="../embeddings/oleObject202.bin"/><Relationship Id="rId3" Type="http://schemas.openxmlformats.org/officeDocument/2006/relationships/image" Target="../media/image135.jpeg"/><Relationship Id="rId21" Type="http://schemas.openxmlformats.org/officeDocument/2006/relationships/image" Target="../media/image142.wmf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195.bin"/><Relationship Id="rId17" Type="http://schemas.openxmlformats.org/officeDocument/2006/relationships/image" Target="../media/image140.emf"/><Relationship Id="rId25" Type="http://schemas.openxmlformats.org/officeDocument/2006/relationships/image" Target="../media/image144.wmf"/><Relationship Id="rId33" Type="http://schemas.openxmlformats.org/officeDocument/2006/relationships/image" Target="../media/image14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7.bin"/><Relationship Id="rId20" Type="http://schemas.openxmlformats.org/officeDocument/2006/relationships/oleObject" Target="../embeddings/oleObject199.bin"/><Relationship Id="rId29" Type="http://schemas.openxmlformats.org/officeDocument/2006/relationships/image" Target="../media/image146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92.bin"/><Relationship Id="rId11" Type="http://schemas.openxmlformats.org/officeDocument/2006/relationships/image" Target="../media/image137.wmf"/><Relationship Id="rId24" Type="http://schemas.openxmlformats.org/officeDocument/2006/relationships/oleObject" Target="../embeddings/oleObject201.bin"/><Relationship Id="rId32" Type="http://schemas.openxmlformats.org/officeDocument/2006/relationships/oleObject" Target="../embeddings/oleObject205.bin"/><Relationship Id="rId5" Type="http://schemas.openxmlformats.org/officeDocument/2006/relationships/image" Target="../media/image132.wmf"/><Relationship Id="rId15" Type="http://schemas.openxmlformats.org/officeDocument/2006/relationships/image" Target="../media/image139.emf"/><Relationship Id="rId23" Type="http://schemas.openxmlformats.org/officeDocument/2006/relationships/image" Target="../media/image143.wmf"/><Relationship Id="rId28" Type="http://schemas.openxmlformats.org/officeDocument/2006/relationships/oleObject" Target="../embeddings/oleObject203.bin"/><Relationship Id="rId10" Type="http://schemas.openxmlformats.org/officeDocument/2006/relationships/oleObject" Target="../embeddings/oleObject194.bin"/><Relationship Id="rId19" Type="http://schemas.openxmlformats.org/officeDocument/2006/relationships/image" Target="../media/image141.wmf"/><Relationship Id="rId31" Type="http://schemas.openxmlformats.org/officeDocument/2006/relationships/image" Target="../media/image147.wmf"/><Relationship Id="rId4" Type="http://schemas.openxmlformats.org/officeDocument/2006/relationships/oleObject" Target="../embeddings/oleObject191.bin"/><Relationship Id="rId9" Type="http://schemas.openxmlformats.org/officeDocument/2006/relationships/image" Target="../media/image136.emf"/><Relationship Id="rId14" Type="http://schemas.openxmlformats.org/officeDocument/2006/relationships/oleObject" Target="../embeddings/oleObject196.bin"/><Relationship Id="rId22" Type="http://schemas.openxmlformats.org/officeDocument/2006/relationships/oleObject" Target="../embeddings/oleObject200.bin"/><Relationship Id="rId27" Type="http://schemas.openxmlformats.org/officeDocument/2006/relationships/image" Target="../media/image145.wmf"/><Relationship Id="rId30" Type="http://schemas.openxmlformats.org/officeDocument/2006/relationships/oleObject" Target="../embeddings/oleObject204.bin"/><Relationship Id="rId8" Type="http://schemas.openxmlformats.org/officeDocument/2006/relationships/oleObject" Target="../embeddings/oleObject19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8.bin"/><Relationship Id="rId13" Type="http://schemas.openxmlformats.org/officeDocument/2006/relationships/image" Target="../media/image152.wmf"/><Relationship Id="rId18" Type="http://schemas.openxmlformats.org/officeDocument/2006/relationships/image" Target="../media/image154.wmf"/><Relationship Id="rId26" Type="http://schemas.openxmlformats.org/officeDocument/2006/relationships/image" Target="../media/image157.emf"/><Relationship Id="rId3" Type="http://schemas.openxmlformats.org/officeDocument/2006/relationships/oleObject" Target="../embeddings/oleObject206.bin"/><Relationship Id="rId21" Type="http://schemas.openxmlformats.org/officeDocument/2006/relationships/oleObject" Target="../embeddings/oleObject215.bin"/><Relationship Id="rId7" Type="http://schemas.openxmlformats.org/officeDocument/2006/relationships/image" Target="../media/image149.wmf"/><Relationship Id="rId12" Type="http://schemas.openxmlformats.org/officeDocument/2006/relationships/oleObject" Target="../embeddings/oleObject210.bin"/><Relationship Id="rId17" Type="http://schemas.openxmlformats.org/officeDocument/2006/relationships/oleObject" Target="../embeddings/oleObject213.bin"/><Relationship Id="rId25" Type="http://schemas.openxmlformats.org/officeDocument/2006/relationships/oleObject" Target="../embeddings/oleObject218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2.bin"/><Relationship Id="rId20" Type="http://schemas.openxmlformats.org/officeDocument/2006/relationships/image" Target="../media/image155.emf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07.bin"/><Relationship Id="rId11" Type="http://schemas.openxmlformats.org/officeDocument/2006/relationships/image" Target="../media/image151.wmf"/><Relationship Id="rId24" Type="http://schemas.openxmlformats.org/officeDocument/2006/relationships/oleObject" Target="../embeddings/oleObject217.bin"/><Relationship Id="rId5" Type="http://schemas.openxmlformats.org/officeDocument/2006/relationships/image" Target="../media/image7.jpeg"/><Relationship Id="rId15" Type="http://schemas.openxmlformats.org/officeDocument/2006/relationships/image" Target="../media/image153.emf"/><Relationship Id="rId23" Type="http://schemas.openxmlformats.org/officeDocument/2006/relationships/oleObject" Target="../embeddings/oleObject216.bin"/><Relationship Id="rId10" Type="http://schemas.openxmlformats.org/officeDocument/2006/relationships/oleObject" Target="../embeddings/oleObject209.bin"/><Relationship Id="rId19" Type="http://schemas.openxmlformats.org/officeDocument/2006/relationships/oleObject" Target="../embeddings/oleObject214.bin"/><Relationship Id="rId4" Type="http://schemas.openxmlformats.org/officeDocument/2006/relationships/image" Target="../media/image45.wmf"/><Relationship Id="rId9" Type="http://schemas.openxmlformats.org/officeDocument/2006/relationships/image" Target="../media/image150.wmf"/><Relationship Id="rId14" Type="http://schemas.openxmlformats.org/officeDocument/2006/relationships/oleObject" Target="../embeddings/oleObject211.bin"/><Relationship Id="rId22" Type="http://schemas.openxmlformats.org/officeDocument/2006/relationships/image" Target="../media/image15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5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59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7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.wmf"/><Relationship Id="rId9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166.wmf"/><Relationship Id="rId3" Type="http://schemas.openxmlformats.org/officeDocument/2006/relationships/oleObject" Target="../embeddings/oleObject221.bin"/><Relationship Id="rId21" Type="http://schemas.openxmlformats.org/officeDocument/2006/relationships/oleObject" Target="../embeddings/oleObject230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163.emf"/><Relationship Id="rId17" Type="http://schemas.openxmlformats.org/officeDocument/2006/relationships/oleObject" Target="../embeddings/oleObject2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5.wmf"/><Relationship Id="rId20" Type="http://schemas.openxmlformats.org/officeDocument/2006/relationships/image" Target="../media/image167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169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10" Type="http://schemas.openxmlformats.org/officeDocument/2006/relationships/image" Target="../media/image162.emf"/><Relationship Id="rId19" Type="http://schemas.openxmlformats.org/officeDocument/2006/relationships/oleObject" Target="../embeddings/oleObject229.bin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164.wmf"/><Relationship Id="rId22" Type="http://schemas.openxmlformats.org/officeDocument/2006/relationships/image" Target="../media/image16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233.bin"/><Relationship Id="rId4" Type="http://schemas.openxmlformats.org/officeDocument/2006/relationships/image" Target="../media/image170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7" Type="http://schemas.openxmlformats.org/officeDocument/2006/relationships/image" Target="../media/image17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35.bin"/><Relationship Id="rId5" Type="http://schemas.openxmlformats.org/officeDocument/2006/relationships/image" Target="../media/image172.emf"/><Relationship Id="rId4" Type="http://schemas.openxmlformats.org/officeDocument/2006/relationships/oleObject" Target="../embeddings/oleObject23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8.bin"/><Relationship Id="rId13" Type="http://schemas.openxmlformats.org/officeDocument/2006/relationships/image" Target="../media/image177.wmf"/><Relationship Id="rId18" Type="http://schemas.openxmlformats.org/officeDocument/2006/relationships/oleObject" Target="../embeddings/oleObject243.bin"/><Relationship Id="rId3" Type="http://schemas.openxmlformats.org/officeDocument/2006/relationships/image" Target="../media/image28.jpeg"/><Relationship Id="rId21" Type="http://schemas.openxmlformats.org/officeDocument/2006/relationships/image" Target="../media/image180.emf"/><Relationship Id="rId7" Type="http://schemas.openxmlformats.org/officeDocument/2006/relationships/image" Target="../media/image122.wmf"/><Relationship Id="rId12" Type="http://schemas.openxmlformats.org/officeDocument/2006/relationships/oleObject" Target="../embeddings/oleObject240.bin"/><Relationship Id="rId17" Type="http://schemas.openxmlformats.org/officeDocument/2006/relationships/image" Target="../media/image8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2.bin"/><Relationship Id="rId20" Type="http://schemas.openxmlformats.org/officeDocument/2006/relationships/oleObject" Target="../embeddings/oleObject244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37.bin"/><Relationship Id="rId11" Type="http://schemas.openxmlformats.org/officeDocument/2006/relationships/image" Target="../media/image176.wmf"/><Relationship Id="rId5" Type="http://schemas.openxmlformats.org/officeDocument/2006/relationships/image" Target="../media/image175.wmf"/><Relationship Id="rId15" Type="http://schemas.openxmlformats.org/officeDocument/2006/relationships/image" Target="../media/image178.emf"/><Relationship Id="rId10" Type="http://schemas.openxmlformats.org/officeDocument/2006/relationships/oleObject" Target="../embeddings/oleObject239.bin"/><Relationship Id="rId19" Type="http://schemas.openxmlformats.org/officeDocument/2006/relationships/image" Target="../media/image179.wmf"/><Relationship Id="rId4" Type="http://schemas.openxmlformats.org/officeDocument/2006/relationships/oleObject" Target="../embeddings/oleObject236.bin"/><Relationship Id="rId9" Type="http://schemas.openxmlformats.org/officeDocument/2006/relationships/image" Target="../media/image150.wmf"/><Relationship Id="rId14" Type="http://schemas.openxmlformats.org/officeDocument/2006/relationships/oleObject" Target="../embeddings/oleObject24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246.bin"/><Relationship Id="rId4" Type="http://schemas.openxmlformats.org/officeDocument/2006/relationships/image" Target="../media/image18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0.bin"/><Relationship Id="rId13" Type="http://schemas.openxmlformats.org/officeDocument/2006/relationships/image" Target="../media/image188.wmf"/><Relationship Id="rId18" Type="http://schemas.openxmlformats.org/officeDocument/2006/relationships/oleObject" Target="../embeddings/oleObject255.bin"/><Relationship Id="rId3" Type="http://schemas.openxmlformats.org/officeDocument/2006/relationships/oleObject" Target="../embeddings/oleObject248.bin"/><Relationship Id="rId21" Type="http://schemas.openxmlformats.org/officeDocument/2006/relationships/image" Target="../media/image192.wmf"/><Relationship Id="rId7" Type="http://schemas.openxmlformats.org/officeDocument/2006/relationships/image" Target="../media/image173.wmf"/><Relationship Id="rId12" Type="http://schemas.openxmlformats.org/officeDocument/2006/relationships/oleObject" Target="../embeddings/oleObject252.bin"/><Relationship Id="rId17" Type="http://schemas.openxmlformats.org/officeDocument/2006/relationships/image" Target="../media/image190.wmf"/><Relationship Id="rId25" Type="http://schemas.openxmlformats.org/officeDocument/2006/relationships/image" Target="../media/image19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4.bin"/><Relationship Id="rId20" Type="http://schemas.openxmlformats.org/officeDocument/2006/relationships/oleObject" Target="../embeddings/oleObject256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49.bin"/><Relationship Id="rId11" Type="http://schemas.openxmlformats.org/officeDocument/2006/relationships/image" Target="../media/image187.emf"/><Relationship Id="rId24" Type="http://schemas.openxmlformats.org/officeDocument/2006/relationships/oleObject" Target="../embeddings/oleObject258.bin"/><Relationship Id="rId5" Type="http://schemas.openxmlformats.org/officeDocument/2006/relationships/image" Target="../media/image28.jpeg"/><Relationship Id="rId15" Type="http://schemas.openxmlformats.org/officeDocument/2006/relationships/image" Target="../media/image189.wmf"/><Relationship Id="rId23" Type="http://schemas.openxmlformats.org/officeDocument/2006/relationships/image" Target="../media/image193.emf"/><Relationship Id="rId10" Type="http://schemas.openxmlformats.org/officeDocument/2006/relationships/oleObject" Target="../embeddings/oleObject251.bin"/><Relationship Id="rId19" Type="http://schemas.openxmlformats.org/officeDocument/2006/relationships/image" Target="../media/image191.wmf"/><Relationship Id="rId4" Type="http://schemas.openxmlformats.org/officeDocument/2006/relationships/image" Target="../media/image185.wmf"/><Relationship Id="rId9" Type="http://schemas.openxmlformats.org/officeDocument/2006/relationships/image" Target="../media/image186.emf"/><Relationship Id="rId14" Type="http://schemas.openxmlformats.org/officeDocument/2006/relationships/oleObject" Target="../embeddings/oleObject253.bin"/><Relationship Id="rId22" Type="http://schemas.openxmlformats.org/officeDocument/2006/relationships/oleObject" Target="../embeddings/oleObject25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4.bin"/><Relationship Id="rId18" Type="http://schemas.openxmlformats.org/officeDocument/2006/relationships/image" Target="../media/image202.emf"/><Relationship Id="rId26" Type="http://schemas.openxmlformats.org/officeDocument/2006/relationships/image" Target="../media/image206.emf"/><Relationship Id="rId3" Type="http://schemas.openxmlformats.org/officeDocument/2006/relationships/oleObject" Target="../embeddings/oleObject259.bin"/><Relationship Id="rId21" Type="http://schemas.openxmlformats.org/officeDocument/2006/relationships/oleObject" Target="../embeddings/oleObject268.bin"/><Relationship Id="rId34" Type="http://schemas.openxmlformats.org/officeDocument/2006/relationships/image" Target="../media/image210.emf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199.wmf"/><Relationship Id="rId17" Type="http://schemas.openxmlformats.org/officeDocument/2006/relationships/oleObject" Target="../embeddings/oleObject266.bin"/><Relationship Id="rId25" Type="http://schemas.openxmlformats.org/officeDocument/2006/relationships/oleObject" Target="../embeddings/oleObject270.bin"/><Relationship Id="rId33" Type="http://schemas.openxmlformats.org/officeDocument/2006/relationships/oleObject" Target="../embeddings/oleObject27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1.emf"/><Relationship Id="rId20" Type="http://schemas.openxmlformats.org/officeDocument/2006/relationships/image" Target="../media/image203.emf"/><Relationship Id="rId29" Type="http://schemas.openxmlformats.org/officeDocument/2006/relationships/oleObject" Target="../embeddings/oleObject272.bin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96.wmf"/><Relationship Id="rId11" Type="http://schemas.openxmlformats.org/officeDocument/2006/relationships/oleObject" Target="../embeddings/oleObject263.bin"/><Relationship Id="rId24" Type="http://schemas.openxmlformats.org/officeDocument/2006/relationships/image" Target="../media/image205.emf"/><Relationship Id="rId32" Type="http://schemas.openxmlformats.org/officeDocument/2006/relationships/image" Target="../media/image209.emf"/><Relationship Id="rId5" Type="http://schemas.openxmlformats.org/officeDocument/2006/relationships/oleObject" Target="../embeddings/oleObject260.bin"/><Relationship Id="rId15" Type="http://schemas.openxmlformats.org/officeDocument/2006/relationships/oleObject" Target="../embeddings/oleObject265.bin"/><Relationship Id="rId23" Type="http://schemas.openxmlformats.org/officeDocument/2006/relationships/oleObject" Target="../embeddings/oleObject269.bin"/><Relationship Id="rId28" Type="http://schemas.openxmlformats.org/officeDocument/2006/relationships/image" Target="../media/image207.emf"/><Relationship Id="rId36" Type="http://schemas.openxmlformats.org/officeDocument/2006/relationships/image" Target="../media/image211.emf"/><Relationship Id="rId10" Type="http://schemas.openxmlformats.org/officeDocument/2006/relationships/image" Target="../media/image198.wmf"/><Relationship Id="rId19" Type="http://schemas.openxmlformats.org/officeDocument/2006/relationships/oleObject" Target="../embeddings/oleObject267.bin"/><Relationship Id="rId31" Type="http://schemas.openxmlformats.org/officeDocument/2006/relationships/oleObject" Target="../embeddings/oleObject273.bin"/><Relationship Id="rId4" Type="http://schemas.openxmlformats.org/officeDocument/2006/relationships/image" Target="../media/image195.emf"/><Relationship Id="rId9" Type="http://schemas.openxmlformats.org/officeDocument/2006/relationships/oleObject" Target="../embeddings/oleObject262.bin"/><Relationship Id="rId14" Type="http://schemas.openxmlformats.org/officeDocument/2006/relationships/image" Target="../media/image200.emf"/><Relationship Id="rId22" Type="http://schemas.openxmlformats.org/officeDocument/2006/relationships/image" Target="../media/image204.emf"/><Relationship Id="rId27" Type="http://schemas.openxmlformats.org/officeDocument/2006/relationships/oleObject" Target="../embeddings/oleObject271.bin"/><Relationship Id="rId30" Type="http://schemas.openxmlformats.org/officeDocument/2006/relationships/image" Target="../media/image208.emf"/><Relationship Id="rId35" Type="http://schemas.openxmlformats.org/officeDocument/2006/relationships/oleObject" Target="../embeddings/oleObject275.bin"/><Relationship Id="rId8" Type="http://schemas.openxmlformats.org/officeDocument/2006/relationships/image" Target="../media/image197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9.bin"/><Relationship Id="rId3" Type="http://schemas.openxmlformats.org/officeDocument/2006/relationships/image" Target="../media/image214.png"/><Relationship Id="rId7" Type="http://schemas.openxmlformats.org/officeDocument/2006/relationships/oleObject" Target="../embeddings/oleObject2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77.bin"/><Relationship Id="rId5" Type="http://schemas.openxmlformats.org/officeDocument/2006/relationships/image" Target="../media/image212.wmf"/><Relationship Id="rId4" Type="http://schemas.openxmlformats.org/officeDocument/2006/relationships/oleObject" Target="../embeddings/oleObject276.bin"/><Relationship Id="rId9" Type="http://schemas.openxmlformats.org/officeDocument/2006/relationships/image" Target="../media/image21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13" Type="http://schemas.openxmlformats.org/officeDocument/2006/relationships/oleObject" Target="../embeddings/oleObject285.bin"/><Relationship Id="rId18" Type="http://schemas.openxmlformats.org/officeDocument/2006/relationships/image" Target="../media/image222.wmf"/><Relationship Id="rId26" Type="http://schemas.openxmlformats.org/officeDocument/2006/relationships/image" Target="../media/image76.wmf"/><Relationship Id="rId3" Type="http://schemas.openxmlformats.org/officeDocument/2006/relationships/oleObject" Target="../embeddings/oleObject280.bin"/><Relationship Id="rId21" Type="http://schemas.openxmlformats.org/officeDocument/2006/relationships/oleObject" Target="../embeddings/oleObject289.bin"/><Relationship Id="rId7" Type="http://schemas.openxmlformats.org/officeDocument/2006/relationships/oleObject" Target="../embeddings/oleObject282.bin"/><Relationship Id="rId12" Type="http://schemas.openxmlformats.org/officeDocument/2006/relationships/image" Target="../media/image219.wmf"/><Relationship Id="rId17" Type="http://schemas.openxmlformats.org/officeDocument/2006/relationships/oleObject" Target="../embeddings/oleObject287.bin"/><Relationship Id="rId25" Type="http://schemas.openxmlformats.org/officeDocument/2006/relationships/oleObject" Target="../embeddings/oleObject29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1.wmf"/><Relationship Id="rId20" Type="http://schemas.openxmlformats.org/officeDocument/2006/relationships/image" Target="../media/image223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16.wmf"/><Relationship Id="rId11" Type="http://schemas.openxmlformats.org/officeDocument/2006/relationships/oleObject" Target="../embeddings/oleObject284.bin"/><Relationship Id="rId24" Type="http://schemas.openxmlformats.org/officeDocument/2006/relationships/image" Target="../media/image225.wmf"/><Relationship Id="rId5" Type="http://schemas.openxmlformats.org/officeDocument/2006/relationships/oleObject" Target="../embeddings/oleObject281.bin"/><Relationship Id="rId15" Type="http://schemas.openxmlformats.org/officeDocument/2006/relationships/oleObject" Target="../embeddings/oleObject286.bin"/><Relationship Id="rId23" Type="http://schemas.openxmlformats.org/officeDocument/2006/relationships/oleObject" Target="../embeddings/oleObject290.bin"/><Relationship Id="rId10" Type="http://schemas.openxmlformats.org/officeDocument/2006/relationships/image" Target="../media/image218.wmf"/><Relationship Id="rId19" Type="http://schemas.openxmlformats.org/officeDocument/2006/relationships/oleObject" Target="../embeddings/oleObject288.bin"/><Relationship Id="rId4" Type="http://schemas.openxmlformats.org/officeDocument/2006/relationships/image" Target="../media/image215.wmf"/><Relationship Id="rId9" Type="http://schemas.openxmlformats.org/officeDocument/2006/relationships/oleObject" Target="../embeddings/oleObject283.bin"/><Relationship Id="rId14" Type="http://schemas.openxmlformats.org/officeDocument/2006/relationships/image" Target="../media/image220.wmf"/><Relationship Id="rId22" Type="http://schemas.openxmlformats.org/officeDocument/2006/relationships/image" Target="../media/image224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wmf"/><Relationship Id="rId3" Type="http://schemas.openxmlformats.org/officeDocument/2006/relationships/oleObject" Target="../embeddings/oleObject292.bin"/><Relationship Id="rId7" Type="http://schemas.openxmlformats.org/officeDocument/2006/relationships/oleObject" Target="../embeddings/oleObject2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27.wmf"/><Relationship Id="rId5" Type="http://schemas.openxmlformats.org/officeDocument/2006/relationships/oleObject" Target="../embeddings/oleObject293.bin"/><Relationship Id="rId4" Type="http://schemas.openxmlformats.org/officeDocument/2006/relationships/image" Target="../media/image22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wmf"/><Relationship Id="rId3" Type="http://schemas.openxmlformats.org/officeDocument/2006/relationships/oleObject" Target="../embeddings/oleObject295.bin"/><Relationship Id="rId7" Type="http://schemas.openxmlformats.org/officeDocument/2006/relationships/oleObject" Target="../embeddings/oleObject297.bin"/><Relationship Id="rId12" Type="http://schemas.openxmlformats.org/officeDocument/2006/relationships/image" Target="../media/image2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30.wmf"/><Relationship Id="rId11" Type="http://schemas.openxmlformats.org/officeDocument/2006/relationships/oleObject" Target="../embeddings/oleObject299.bin"/><Relationship Id="rId5" Type="http://schemas.openxmlformats.org/officeDocument/2006/relationships/oleObject" Target="../embeddings/oleObject296.bin"/><Relationship Id="rId10" Type="http://schemas.openxmlformats.org/officeDocument/2006/relationships/image" Target="../media/image232.wmf"/><Relationship Id="rId4" Type="http://schemas.openxmlformats.org/officeDocument/2006/relationships/image" Target="../media/image229.wmf"/><Relationship Id="rId9" Type="http://schemas.openxmlformats.org/officeDocument/2006/relationships/oleObject" Target="../embeddings/oleObject298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307.bin"/><Relationship Id="rId3" Type="http://schemas.openxmlformats.org/officeDocument/2006/relationships/oleObject" Target="../embeddings/oleObject300.bin"/><Relationship Id="rId7" Type="http://schemas.openxmlformats.org/officeDocument/2006/relationships/oleObject" Target="../embeddings/oleObject302.bin"/><Relationship Id="rId12" Type="http://schemas.openxmlformats.org/officeDocument/2006/relationships/oleObject" Target="../embeddings/oleObject3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305.bin"/><Relationship Id="rId5" Type="http://schemas.openxmlformats.org/officeDocument/2006/relationships/oleObject" Target="../embeddings/oleObject301.bin"/><Relationship Id="rId10" Type="http://schemas.openxmlformats.org/officeDocument/2006/relationships/oleObject" Target="../embeddings/oleObject304.bin"/><Relationship Id="rId4" Type="http://schemas.openxmlformats.org/officeDocument/2006/relationships/image" Target="../media/image77.wmf"/><Relationship Id="rId9" Type="http://schemas.openxmlformats.org/officeDocument/2006/relationships/oleObject" Target="../embeddings/oleObject303.bin"/><Relationship Id="rId14" Type="http://schemas.openxmlformats.org/officeDocument/2006/relationships/oleObject" Target="../embeddings/oleObject308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314.bin"/><Relationship Id="rId18" Type="http://schemas.openxmlformats.org/officeDocument/2006/relationships/image" Target="../media/image76.wmf"/><Relationship Id="rId26" Type="http://schemas.openxmlformats.org/officeDocument/2006/relationships/image" Target="../media/image239.wmf"/><Relationship Id="rId3" Type="http://schemas.openxmlformats.org/officeDocument/2006/relationships/oleObject" Target="../embeddings/oleObject309.bin"/><Relationship Id="rId21" Type="http://schemas.openxmlformats.org/officeDocument/2006/relationships/oleObject" Target="../embeddings/oleObject318.bin"/><Relationship Id="rId7" Type="http://schemas.openxmlformats.org/officeDocument/2006/relationships/oleObject" Target="../embeddings/oleObject311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316.bin"/><Relationship Id="rId25" Type="http://schemas.openxmlformats.org/officeDocument/2006/relationships/oleObject" Target="../embeddings/oleObject3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2.wmf"/><Relationship Id="rId20" Type="http://schemas.openxmlformats.org/officeDocument/2006/relationships/image" Target="../media/image237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313.bin"/><Relationship Id="rId24" Type="http://schemas.openxmlformats.org/officeDocument/2006/relationships/image" Target="../media/image87.wmf"/><Relationship Id="rId5" Type="http://schemas.openxmlformats.org/officeDocument/2006/relationships/oleObject" Target="../embeddings/oleObject310.bin"/><Relationship Id="rId15" Type="http://schemas.openxmlformats.org/officeDocument/2006/relationships/oleObject" Target="../embeddings/oleObject315.bin"/><Relationship Id="rId23" Type="http://schemas.openxmlformats.org/officeDocument/2006/relationships/oleObject" Target="../embeddings/oleObject319.bin"/><Relationship Id="rId28" Type="http://schemas.openxmlformats.org/officeDocument/2006/relationships/image" Target="../media/image240.wmf"/><Relationship Id="rId10" Type="http://schemas.openxmlformats.org/officeDocument/2006/relationships/image" Target="../media/image78.wmf"/><Relationship Id="rId19" Type="http://schemas.openxmlformats.org/officeDocument/2006/relationships/oleObject" Target="../embeddings/oleObject317.bin"/><Relationship Id="rId4" Type="http://schemas.openxmlformats.org/officeDocument/2006/relationships/image" Target="../media/image234.wmf"/><Relationship Id="rId9" Type="http://schemas.openxmlformats.org/officeDocument/2006/relationships/oleObject" Target="../embeddings/oleObject312.bin"/><Relationship Id="rId14" Type="http://schemas.openxmlformats.org/officeDocument/2006/relationships/image" Target="../media/image81.wmf"/><Relationship Id="rId22" Type="http://schemas.openxmlformats.org/officeDocument/2006/relationships/image" Target="../media/image238.wmf"/><Relationship Id="rId27" Type="http://schemas.openxmlformats.org/officeDocument/2006/relationships/oleObject" Target="../embeddings/oleObject321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327.bin"/><Relationship Id="rId18" Type="http://schemas.openxmlformats.org/officeDocument/2006/relationships/image" Target="../media/image238.wmf"/><Relationship Id="rId3" Type="http://schemas.openxmlformats.org/officeDocument/2006/relationships/oleObject" Target="../embeddings/oleObject322.bin"/><Relationship Id="rId7" Type="http://schemas.openxmlformats.org/officeDocument/2006/relationships/oleObject" Target="../embeddings/oleObject324.bin"/><Relationship Id="rId12" Type="http://schemas.openxmlformats.org/officeDocument/2006/relationships/image" Target="../media/image82.wmf"/><Relationship Id="rId17" Type="http://schemas.openxmlformats.org/officeDocument/2006/relationships/oleObject" Target="../embeddings/oleObject3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7.wmf"/><Relationship Id="rId20" Type="http://schemas.openxmlformats.org/officeDocument/2006/relationships/image" Target="../media/image241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326.bin"/><Relationship Id="rId5" Type="http://schemas.openxmlformats.org/officeDocument/2006/relationships/oleObject" Target="../embeddings/oleObject323.bin"/><Relationship Id="rId15" Type="http://schemas.openxmlformats.org/officeDocument/2006/relationships/oleObject" Target="../embeddings/oleObject328.bin"/><Relationship Id="rId10" Type="http://schemas.openxmlformats.org/officeDocument/2006/relationships/image" Target="../media/image81.wmf"/><Relationship Id="rId19" Type="http://schemas.openxmlformats.org/officeDocument/2006/relationships/oleObject" Target="../embeddings/oleObject330.bin"/><Relationship Id="rId4" Type="http://schemas.openxmlformats.org/officeDocument/2006/relationships/image" Target="../media/image236.wmf"/><Relationship Id="rId9" Type="http://schemas.openxmlformats.org/officeDocument/2006/relationships/oleObject" Target="../embeddings/oleObject325.bin"/><Relationship Id="rId14" Type="http://schemas.openxmlformats.org/officeDocument/2006/relationships/image" Target="../media/image7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4.bin"/><Relationship Id="rId3" Type="http://schemas.openxmlformats.org/officeDocument/2006/relationships/oleObject" Target="../embeddings/oleObject6.bin"/><Relationship Id="rId21" Type="http://schemas.openxmlformats.org/officeDocument/2006/relationships/image" Target="../media/image17.wmf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3.emf"/><Relationship Id="rId17" Type="http://schemas.openxmlformats.org/officeDocument/2006/relationships/oleObject" Target="../embeddings/oleObject13.bin"/><Relationship Id="rId25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.wmf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24" Type="http://schemas.openxmlformats.org/officeDocument/2006/relationships/oleObject" Target="../embeddings/oleObject17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23" Type="http://schemas.openxmlformats.org/officeDocument/2006/relationships/image" Target="../media/image18.emf"/><Relationship Id="rId10" Type="http://schemas.openxmlformats.org/officeDocument/2006/relationships/image" Target="../media/image12.wmf"/><Relationship Id="rId19" Type="http://schemas.openxmlformats.org/officeDocument/2006/relationships/image" Target="../media/image16.w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4.emf"/><Relationship Id="rId22" Type="http://schemas.openxmlformats.org/officeDocument/2006/relationships/oleObject" Target="../embeddings/oleObject16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wmf"/><Relationship Id="rId3" Type="http://schemas.openxmlformats.org/officeDocument/2006/relationships/oleObject" Target="../embeddings/oleObject331.bin"/><Relationship Id="rId7" Type="http://schemas.openxmlformats.org/officeDocument/2006/relationships/oleObject" Target="../embeddings/oleObject3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43.wmf"/><Relationship Id="rId5" Type="http://schemas.openxmlformats.org/officeDocument/2006/relationships/oleObject" Target="../embeddings/oleObject332.bin"/><Relationship Id="rId4" Type="http://schemas.openxmlformats.org/officeDocument/2006/relationships/image" Target="../media/image242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wmf"/><Relationship Id="rId13" Type="http://schemas.openxmlformats.org/officeDocument/2006/relationships/oleObject" Target="../embeddings/oleObject339.bin"/><Relationship Id="rId3" Type="http://schemas.openxmlformats.org/officeDocument/2006/relationships/oleObject" Target="../embeddings/oleObject334.bin"/><Relationship Id="rId7" Type="http://schemas.openxmlformats.org/officeDocument/2006/relationships/oleObject" Target="../embeddings/oleObject336.bin"/><Relationship Id="rId12" Type="http://schemas.openxmlformats.org/officeDocument/2006/relationships/image" Target="../media/image107.wmf"/><Relationship Id="rId17" Type="http://schemas.openxmlformats.org/officeDocument/2006/relationships/image" Target="../media/image250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9.e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45.wmf"/><Relationship Id="rId11" Type="http://schemas.openxmlformats.org/officeDocument/2006/relationships/oleObject" Target="../embeddings/oleObject338.bin"/><Relationship Id="rId5" Type="http://schemas.openxmlformats.org/officeDocument/2006/relationships/oleObject" Target="../embeddings/oleObject335.bin"/><Relationship Id="rId15" Type="http://schemas.openxmlformats.org/officeDocument/2006/relationships/oleObject" Target="../embeddings/oleObject340.bin"/><Relationship Id="rId10" Type="http://schemas.openxmlformats.org/officeDocument/2006/relationships/image" Target="../media/image247.wmf"/><Relationship Id="rId4" Type="http://schemas.openxmlformats.org/officeDocument/2006/relationships/image" Target="../media/image236.wmf"/><Relationship Id="rId9" Type="http://schemas.openxmlformats.org/officeDocument/2006/relationships/oleObject" Target="../embeddings/oleObject337.bin"/><Relationship Id="rId14" Type="http://schemas.openxmlformats.org/officeDocument/2006/relationships/image" Target="../media/image248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wmf"/><Relationship Id="rId13" Type="http://schemas.openxmlformats.org/officeDocument/2006/relationships/oleObject" Target="../embeddings/oleObject346.bin"/><Relationship Id="rId18" Type="http://schemas.openxmlformats.org/officeDocument/2006/relationships/image" Target="../media/image245.wmf"/><Relationship Id="rId3" Type="http://schemas.openxmlformats.org/officeDocument/2006/relationships/oleObject" Target="../embeddings/oleObject341.bin"/><Relationship Id="rId7" Type="http://schemas.openxmlformats.org/officeDocument/2006/relationships/oleObject" Target="../embeddings/oleObject343.bin"/><Relationship Id="rId12" Type="http://schemas.openxmlformats.org/officeDocument/2006/relationships/image" Target="../media/image255.wmf"/><Relationship Id="rId17" Type="http://schemas.openxmlformats.org/officeDocument/2006/relationships/oleObject" Target="../embeddings/oleObject3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6.wmf"/><Relationship Id="rId20" Type="http://schemas.openxmlformats.org/officeDocument/2006/relationships/image" Target="../media/image246.w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52.wmf"/><Relationship Id="rId11" Type="http://schemas.openxmlformats.org/officeDocument/2006/relationships/oleObject" Target="../embeddings/oleObject345.bin"/><Relationship Id="rId5" Type="http://schemas.openxmlformats.org/officeDocument/2006/relationships/oleObject" Target="../embeddings/oleObject342.bin"/><Relationship Id="rId15" Type="http://schemas.openxmlformats.org/officeDocument/2006/relationships/oleObject" Target="../embeddings/oleObject347.bin"/><Relationship Id="rId10" Type="http://schemas.openxmlformats.org/officeDocument/2006/relationships/image" Target="../media/image254.wmf"/><Relationship Id="rId19" Type="http://schemas.openxmlformats.org/officeDocument/2006/relationships/oleObject" Target="../embeddings/oleObject349.bin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344.bin"/><Relationship Id="rId14" Type="http://schemas.openxmlformats.org/officeDocument/2006/relationships/image" Target="../media/image256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3" Type="http://schemas.openxmlformats.org/officeDocument/2006/relationships/oleObject" Target="../embeddings/oleObject350.bin"/><Relationship Id="rId7" Type="http://schemas.openxmlformats.org/officeDocument/2006/relationships/oleObject" Target="../embeddings/oleObject3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351.bin"/><Relationship Id="rId10" Type="http://schemas.openxmlformats.org/officeDocument/2006/relationships/image" Target="../media/image260.wmf"/><Relationship Id="rId4" Type="http://schemas.openxmlformats.org/officeDocument/2006/relationships/image" Target="../media/image257.wmf"/><Relationship Id="rId9" Type="http://schemas.openxmlformats.org/officeDocument/2006/relationships/oleObject" Target="../embeddings/oleObject35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wmf"/><Relationship Id="rId3" Type="http://schemas.openxmlformats.org/officeDocument/2006/relationships/oleObject" Target="../embeddings/oleObject354.bin"/><Relationship Id="rId7" Type="http://schemas.openxmlformats.org/officeDocument/2006/relationships/oleObject" Target="../embeddings/oleObject3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355.bin"/><Relationship Id="rId4" Type="http://schemas.openxmlformats.org/officeDocument/2006/relationships/image" Target="../media/image261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emf"/><Relationship Id="rId3" Type="http://schemas.openxmlformats.org/officeDocument/2006/relationships/oleObject" Target="../embeddings/oleObject357.bin"/><Relationship Id="rId7" Type="http://schemas.openxmlformats.org/officeDocument/2006/relationships/oleObject" Target="../embeddings/oleObject359.bin"/><Relationship Id="rId12" Type="http://schemas.openxmlformats.org/officeDocument/2006/relationships/image" Target="../media/image2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65.wmf"/><Relationship Id="rId11" Type="http://schemas.openxmlformats.org/officeDocument/2006/relationships/oleObject" Target="../embeddings/oleObject361.bin"/><Relationship Id="rId5" Type="http://schemas.openxmlformats.org/officeDocument/2006/relationships/oleObject" Target="../embeddings/oleObject358.bin"/><Relationship Id="rId10" Type="http://schemas.openxmlformats.org/officeDocument/2006/relationships/image" Target="../media/image267.emf"/><Relationship Id="rId4" Type="http://schemas.openxmlformats.org/officeDocument/2006/relationships/image" Target="../media/image264.wmf"/><Relationship Id="rId9" Type="http://schemas.openxmlformats.org/officeDocument/2006/relationships/oleObject" Target="../embeddings/oleObject360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13" Type="http://schemas.openxmlformats.org/officeDocument/2006/relationships/oleObject" Target="../embeddings/oleObject367.bin"/><Relationship Id="rId18" Type="http://schemas.openxmlformats.org/officeDocument/2006/relationships/image" Target="../media/image10.wmf"/><Relationship Id="rId26" Type="http://schemas.openxmlformats.org/officeDocument/2006/relationships/image" Target="../media/image277.wmf"/><Relationship Id="rId3" Type="http://schemas.openxmlformats.org/officeDocument/2006/relationships/oleObject" Target="../embeddings/oleObject362.bin"/><Relationship Id="rId21" Type="http://schemas.openxmlformats.org/officeDocument/2006/relationships/oleObject" Target="../embeddings/oleObject371.bin"/><Relationship Id="rId7" Type="http://schemas.openxmlformats.org/officeDocument/2006/relationships/oleObject" Target="../embeddings/oleObject364.bin"/><Relationship Id="rId12" Type="http://schemas.openxmlformats.org/officeDocument/2006/relationships/image" Target="../media/image272.emf"/><Relationship Id="rId17" Type="http://schemas.openxmlformats.org/officeDocument/2006/relationships/oleObject" Target="../embeddings/oleObject369.bin"/><Relationship Id="rId25" Type="http://schemas.openxmlformats.org/officeDocument/2006/relationships/oleObject" Target="../embeddings/oleObject3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4.emf"/><Relationship Id="rId20" Type="http://schemas.openxmlformats.org/officeDocument/2006/relationships/image" Target="../media/image116.png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69.emf"/><Relationship Id="rId11" Type="http://schemas.openxmlformats.org/officeDocument/2006/relationships/oleObject" Target="../embeddings/oleObject366.bin"/><Relationship Id="rId24" Type="http://schemas.openxmlformats.org/officeDocument/2006/relationships/image" Target="../media/image276.wmf"/><Relationship Id="rId5" Type="http://schemas.openxmlformats.org/officeDocument/2006/relationships/oleObject" Target="../embeddings/oleObject363.bin"/><Relationship Id="rId15" Type="http://schemas.openxmlformats.org/officeDocument/2006/relationships/oleObject" Target="../embeddings/oleObject368.bin"/><Relationship Id="rId23" Type="http://schemas.openxmlformats.org/officeDocument/2006/relationships/oleObject" Target="../embeddings/oleObject372.bin"/><Relationship Id="rId28" Type="http://schemas.openxmlformats.org/officeDocument/2006/relationships/image" Target="../media/image278.wmf"/><Relationship Id="rId10" Type="http://schemas.openxmlformats.org/officeDocument/2006/relationships/image" Target="../media/image271.emf"/><Relationship Id="rId19" Type="http://schemas.openxmlformats.org/officeDocument/2006/relationships/oleObject" Target="../embeddings/oleObject370.bin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365.bin"/><Relationship Id="rId14" Type="http://schemas.openxmlformats.org/officeDocument/2006/relationships/image" Target="../media/image273.emf"/><Relationship Id="rId22" Type="http://schemas.openxmlformats.org/officeDocument/2006/relationships/image" Target="../media/image275.wmf"/><Relationship Id="rId27" Type="http://schemas.openxmlformats.org/officeDocument/2006/relationships/oleObject" Target="../embeddings/oleObject374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3" Type="http://schemas.openxmlformats.org/officeDocument/2006/relationships/image" Target="../media/image280.jpeg"/><Relationship Id="rId7" Type="http://schemas.openxmlformats.org/officeDocument/2006/relationships/image" Target="../media/image27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75.bin"/><Relationship Id="rId5" Type="http://schemas.openxmlformats.org/officeDocument/2006/relationships/image" Target="../media/image116.png"/><Relationship Id="rId4" Type="http://schemas.openxmlformats.org/officeDocument/2006/relationships/image" Target="../media/image281.jpeg"/><Relationship Id="rId9" Type="http://schemas.openxmlformats.org/officeDocument/2006/relationships/image" Target="../media/image27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6.wmf"/><Relationship Id="rId3" Type="http://schemas.openxmlformats.org/officeDocument/2006/relationships/image" Target="../media/image28.jpeg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2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09600" y="4114800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a typeface="黑体" pitchFamily="2" charset="-122"/>
              </a:rPr>
              <a:t>第十四章 光的衍射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75429" y="253425"/>
            <a:ext cx="368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实验装置和现象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8615377" cy="34290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80643"/>
            <a:ext cx="8199219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28650" y="1066800"/>
            <a:ext cx="8458200" cy="4724400"/>
            <a:chOff x="240" y="480"/>
            <a:chExt cx="5328" cy="2976"/>
          </a:xfrm>
        </p:grpSpPr>
        <p:sp>
          <p:nvSpPr>
            <p:cNvPr id="132099" name="Rectangle 3"/>
            <p:cNvSpPr>
              <a:spLocks noChangeArrowheads="1"/>
            </p:cNvSpPr>
            <p:nvPr/>
          </p:nvSpPr>
          <p:spPr bwMode="auto">
            <a:xfrm>
              <a:off x="240" y="480"/>
              <a:ext cx="5328" cy="2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00" name="Text Box 4"/>
            <p:cNvSpPr txBox="1">
              <a:spLocks noChangeArrowheads="1"/>
            </p:cNvSpPr>
            <p:nvPr/>
          </p:nvSpPr>
          <p:spPr bwMode="auto">
            <a:xfrm>
              <a:off x="281" y="480"/>
              <a:ext cx="388" cy="2976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0" scaled="1"/>
            </a:gra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vert="eaVert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夫 琅 禾 费 单 缝 衍 射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924050" y="2819400"/>
            <a:ext cx="3886200" cy="1219200"/>
            <a:chOff x="768" y="2112"/>
            <a:chExt cx="2448" cy="768"/>
          </a:xfrm>
        </p:grpSpPr>
        <p:sp>
          <p:nvSpPr>
            <p:cNvPr id="132102" name="Line 6"/>
            <p:cNvSpPr>
              <a:spLocks noChangeShapeType="1"/>
            </p:cNvSpPr>
            <p:nvPr/>
          </p:nvSpPr>
          <p:spPr bwMode="auto">
            <a:xfrm flipV="1">
              <a:off x="1056" y="2112"/>
              <a:ext cx="211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03" name="Line 7"/>
            <p:cNvSpPr>
              <a:spLocks noChangeShapeType="1"/>
            </p:cNvSpPr>
            <p:nvPr/>
          </p:nvSpPr>
          <p:spPr bwMode="auto">
            <a:xfrm flipV="1">
              <a:off x="1008" y="2304"/>
              <a:ext cx="220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04" name="Line 8"/>
            <p:cNvSpPr>
              <a:spLocks noChangeShapeType="1"/>
            </p:cNvSpPr>
            <p:nvPr/>
          </p:nvSpPr>
          <p:spPr bwMode="auto">
            <a:xfrm>
              <a:off x="1008" y="2496"/>
              <a:ext cx="220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05" name="Line 9"/>
            <p:cNvSpPr>
              <a:spLocks noChangeShapeType="1"/>
            </p:cNvSpPr>
            <p:nvPr/>
          </p:nvSpPr>
          <p:spPr bwMode="auto">
            <a:xfrm flipV="1">
              <a:off x="1008" y="2688"/>
              <a:ext cx="220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06" name="Line 10"/>
            <p:cNvSpPr>
              <a:spLocks noChangeShapeType="1"/>
            </p:cNvSpPr>
            <p:nvPr/>
          </p:nvSpPr>
          <p:spPr bwMode="auto">
            <a:xfrm>
              <a:off x="1056" y="2880"/>
              <a:ext cx="216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07" name="Line 11"/>
            <p:cNvSpPr>
              <a:spLocks noChangeShapeType="1"/>
            </p:cNvSpPr>
            <p:nvPr/>
          </p:nvSpPr>
          <p:spPr bwMode="auto">
            <a:xfrm flipH="1">
              <a:off x="768" y="2112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08" name="Line 12"/>
            <p:cNvSpPr>
              <a:spLocks noChangeShapeType="1"/>
            </p:cNvSpPr>
            <p:nvPr/>
          </p:nvSpPr>
          <p:spPr bwMode="auto">
            <a:xfrm flipH="1">
              <a:off x="768" y="2304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09" name="Line 13"/>
            <p:cNvSpPr>
              <a:spLocks noChangeShapeType="1"/>
            </p:cNvSpPr>
            <p:nvPr/>
          </p:nvSpPr>
          <p:spPr bwMode="auto">
            <a:xfrm flipH="1">
              <a:off x="768" y="2496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10" name="Line 14"/>
            <p:cNvSpPr>
              <a:spLocks noChangeShapeType="1"/>
            </p:cNvSpPr>
            <p:nvPr/>
          </p:nvSpPr>
          <p:spPr bwMode="auto">
            <a:xfrm flipH="1">
              <a:off x="768" y="2688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11" name="Line 15"/>
            <p:cNvSpPr>
              <a:spLocks noChangeShapeType="1"/>
            </p:cNvSpPr>
            <p:nvPr/>
          </p:nvSpPr>
          <p:spPr bwMode="auto">
            <a:xfrm flipH="1">
              <a:off x="768" y="2880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734050" y="2819400"/>
            <a:ext cx="2362200" cy="1219200"/>
            <a:chOff x="3168" y="2112"/>
            <a:chExt cx="1488" cy="768"/>
          </a:xfrm>
        </p:grpSpPr>
        <p:sp>
          <p:nvSpPr>
            <p:cNvPr id="132113" name="Line 17"/>
            <p:cNvSpPr>
              <a:spLocks noChangeShapeType="1"/>
            </p:cNvSpPr>
            <p:nvPr/>
          </p:nvSpPr>
          <p:spPr bwMode="auto">
            <a:xfrm flipV="1">
              <a:off x="3168" y="2496"/>
              <a:ext cx="1488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14" name="Line 18"/>
            <p:cNvSpPr>
              <a:spLocks noChangeShapeType="1"/>
            </p:cNvSpPr>
            <p:nvPr/>
          </p:nvSpPr>
          <p:spPr bwMode="auto">
            <a:xfrm flipV="1">
              <a:off x="3168" y="2496"/>
              <a:ext cx="1488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15" name="Line 19"/>
            <p:cNvSpPr>
              <a:spLocks noChangeShapeType="1"/>
            </p:cNvSpPr>
            <p:nvPr/>
          </p:nvSpPr>
          <p:spPr bwMode="auto">
            <a:xfrm>
              <a:off x="3216" y="2304"/>
              <a:ext cx="144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16" name="Line 20"/>
            <p:cNvSpPr>
              <a:spLocks noChangeShapeType="1"/>
            </p:cNvSpPr>
            <p:nvPr/>
          </p:nvSpPr>
          <p:spPr bwMode="auto">
            <a:xfrm>
              <a:off x="3168" y="2112"/>
              <a:ext cx="1488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17" name="Line 21"/>
            <p:cNvSpPr>
              <a:spLocks noChangeShapeType="1"/>
            </p:cNvSpPr>
            <p:nvPr/>
          </p:nvSpPr>
          <p:spPr bwMode="auto">
            <a:xfrm>
              <a:off x="3216" y="2496"/>
              <a:ext cx="14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371850" y="2209800"/>
            <a:ext cx="4743450" cy="1855788"/>
            <a:chOff x="1668" y="1744"/>
            <a:chExt cx="2988" cy="1169"/>
          </a:xfrm>
        </p:grpSpPr>
        <p:sp>
          <p:nvSpPr>
            <p:cNvPr id="132119" name="Line 23"/>
            <p:cNvSpPr>
              <a:spLocks noChangeShapeType="1"/>
            </p:cNvSpPr>
            <p:nvPr/>
          </p:nvSpPr>
          <p:spPr bwMode="auto">
            <a:xfrm flipV="1">
              <a:off x="1668" y="1744"/>
              <a:ext cx="1420" cy="39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0" name="Line 24"/>
            <p:cNvSpPr>
              <a:spLocks noChangeShapeType="1"/>
            </p:cNvSpPr>
            <p:nvPr/>
          </p:nvSpPr>
          <p:spPr bwMode="auto">
            <a:xfrm flipV="1">
              <a:off x="1668" y="1939"/>
              <a:ext cx="1420" cy="39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1" name="Line 25"/>
            <p:cNvSpPr>
              <a:spLocks noChangeShapeType="1"/>
            </p:cNvSpPr>
            <p:nvPr/>
          </p:nvSpPr>
          <p:spPr bwMode="auto">
            <a:xfrm flipV="1">
              <a:off x="1668" y="2134"/>
              <a:ext cx="1420" cy="38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2" name="Line 26"/>
            <p:cNvSpPr>
              <a:spLocks noChangeShapeType="1"/>
            </p:cNvSpPr>
            <p:nvPr/>
          </p:nvSpPr>
          <p:spPr bwMode="auto">
            <a:xfrm flipV="1">
              <a:off x="1668" y="2329"/>
              <a:ext cx="1420" cy="38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3" name="Line 27"/>
            <p:cNvSpPr>
              <a:spLocks noChangeShapeType="1"/>
            </p:cNvSpPr>
            <p:nvPr/>
          </p:nvSpPr>
          <p:spPr bwMode="auto">
            <a:xfrm flipV="1">
              <a:off x="1668" y="2134"/>
              <a:ext cx="2953" cy="77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3088" y="1744"/>
              <a:ext cx="1568" cy="585"/>
              <a:chOff x="3088" y="1744"/>
              <a:chExt cx="1533" cy="585"/>
            </a:xfrm>
          </p:grpSpPr>
          <p:sp>
            <p:nvSpPr>
              <p:cNvPr id="132125" name="Line 29"/>
              <p:cNvSpPr>
                <a:spLocks noChangeShapeType="1"/>
              </p:cNvSpPr>
              <p:nvPr/>
            </p:nvSpPr>
            <p:spPr bwMode="auto">
              <a:xfrm flipV="1">
                <a:off x="3088" y="2134"/>
                <a:ext cx="1533" cy="195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126" name="Line 30"/>
              <p:cNvSpPr>
                <a:spLocks noChangeShapeType="1"/>
              </p:cNvSpPr>
              <p:nvPr/>
            </p:nvSpPr>
            <p:spPr bwMode="auto">
              <a:xfrm>
                <a:off x="3088" y="2134"/>
                <a:ext cx="1533" cy="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127" name="Line 31"/>
              <p:cNvSpPr>
                <a:spLocks noChangeShapeType="1"/>
              </p:cNvSpPr>
              <p:nvPr/>
            </p:nvSpPr>
            <p:spPr bwMode="auto">
              <a:xfrm>
                <a:off x="3088" y="1939"/>
                <a:ext cx="1533" cy="195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128" name="Line 32"/>
              <p:cNvSpPr>
                <a:spLocks noChangeShapeType="1"/>
              </p:cNvSpPr>
              <p:nvPr/>
            </p:nvSpPr>
            <p:spPr bwMode="auto">
              <a:xfrm>
                <a:off x="3088" y="1744"/>
                <a:ext cx="1533" cy="39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3676650" y="1843088"/>
            <a:ext cx="1905000" cy="987425"/>
            <a:chOff x="2160" y="969"/>
            <a:chExt cx="1200" cy="622"/>
          </a:xfrm>
        </p:grpSpPr>
        <p:graphicFrame>
          <p:nvGraphicFramePr>
            <p:cNvPr id="132130" name="Object 34"/>
            <p:cNvGraphicFramePr>
              <a:graphicFrameLocks noChangeAspect="1"/>
            </p:cNvGraphicFramePr>
            <p:nvPr/>
          </p:nvGraphicFramePr>
          <p:xfrm>
            <a:off x="2627" y="1248"/>
            <a:ext cx="25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3" name="公式" r:id="rId3" imgW="177480" imgH="241200" progId="Equation.3">
                    <p:embed/>
                  </p:oleObj>
                </mc:Choice>
                <mc:Fallback>
                  <p:oleObj name="公式" r:id="rId3" imgW="177480" imgH="241200" progId="Equation.3">
                    <p:embed/>
                    <p:pic>
                      <p:nvPicPr>
                        <p:cNvPr id="0" name="Picture 1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1248"/>
                          <a:ext cx="25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31" name="Arc 35"/>
            <p:cNvSpPr>
              <a:spLocks/>
            </p:cNvSpPr>
            <p:nvPr/>
          </p:nvSpPr>
          <p:spPr bwMode="auto">
            <a:xfrm>
              <a:off x="2496" y="1440"/>
              <a:ext cx="48" cy="14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32" name="Text Box 36"/>
            <p:cNvSpPr txBox="1">
              <a:spLocks noChangeArrowheads="1"/>
            </p:cNvSpPr>
            <p:nvPr/>
          </p:nvSpPr>
          <p:spPr bwMode="auto">
            <a:xfrm>
              <a:off x="2160" y="969"/>
              <a:ext cx="120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衍射角</a:t>
              </a:r>
              <a:endParaRPr lang="zh-CN" altLang="en-US" sz="2800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1924050" y="5257800"/>
            <a:ext cx="6781800" cy="533400"/>
            <a:chOff x="1056" y="3120"/>
            <a:chExt cx="4272" cy="336"/>
          </a:xfrm>
        </p:grpSpPr>
        <p:sp>
          <p:nvSpPr>
            <p:cNvPr id="132134" name="Rectangle 38"/>
            <p:cNvSpPr>
              <a:spLocks noChangeArrowheads="1"/>
            </p:cNvSpPr>
            <p:nvPr/>
          </p:nvSpPr>
          <p:spPr bwMode="auto">
            <a:xfrm>
              <a:off x="1056" y="3120"/>
              <a:ext cx="42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（衍射角  ：向上为正，向下为负 </a:t>
              </a:r>
              <a:r>
                <a:rPr lang="en-US" altLang="zh-CN" sz="28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.</a:t>
              </a:r>
              <a:r>
                <a:rPr lang="zh-CN" altLang="en-US" sz="28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graphicFrame>
          <p:nvGraphicFramePr>
            <p:cNvPr id="132135" name="Object 39"/>
            <p:cNvGraphicFramePr>
              <a:graphicFrameLocks noChangeAspect="1"/>
            </p:cNvGraphicFramePr>
            <p:nvPr/>
          </p:nvGraphicFramePr>
          <p:xfrm>
            <a:off x="2044" y="3168"/>
            <a:ext cx="21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4" name="公式" r:id="rId5" imgW="177480" imgH="241200" progId="Equation.3">
                    <p:embed/>
                  </p:oleObj>
                </mc:Choice>
                <mc:Fallback>
                  <p:oleObj name="公式" r:id="rId5" imgW="177480" imgH="241200" progId="Equation.3">
                    <p:embed/>
                    <p:pic>
                      <p:nvPicPr>
                        <p:cNvPr id="0" name="Picture 1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4" y="3168"/>
                          <a:ext cx="212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2686050" y="2809875"/>
            <a:ext cx="379413" cy="1228725"/>
            <a:chOff x="1536" y="1578"/>
            <a:chExt cx="239" cy="774"/>
          </a:xfrm>
        </p:grpSpPr>
        <p:sp>
          <p:nvSpPr>
            <p:cNvPr id="132137" name="Freeform 41"/>
            <p:cNvSpPr>
              <a:spLocks/>
            </p:cNvSpPr>
            <p:nvPr/>
          </p:nvSpPr>
          <p:spPr bwMode="auto">
            <a:xfrm>
              <a:off x="1537" y="1578"/>
              <a:ext cx="2" cy="77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774"/>
                </a:cxn>
              </a:cxnLst>
              <a:rect l="0" t="0" r="r" b="b"/>
              <a:pathLst>
                <a:path w="2" h="774">
                  <a:moveTo>
                    <a:pt x="2" y="0"/>
                  </a:moveTo>
                  <a:lnTo>
                    <a:pt x="0" y="7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2138" name="Object 42"/>
            <p:cNvGraphicFramePr>
              <a:graphicFrameLocks noChangeAspect="1"/>
            </p:cNvGraphicFramePr>
            <p:nvPr/>
          </p:nvGraphicFramePr>
          <p:xfrm>
            <a:off x="1536" y="1776"/>
            <a:ext cx="239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5" name="Equation" r:id="rId7" imgW="164880" imgH="253800" progId="Equation.3">
                    <p:embed/>
                  </p:oleObj>
                </mc:Choice>
                <mc:Fallback>
                  <p:oleObj name="Equation" r:id="rId7" imgW="164880" imgH="253800" progId="Equation.3">
                    <p:embed/>
                    <p:pic>
                      <p:nvPicPr>
                        <p:cNvPr id="0" name="Picture 1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776"/>
                          <a:ext cx="239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2139" name="Object 43"/>
          <p:cNvGraphicFramePr>
            <a:graphicFrameLocks noChangeAspect="1"/>
          </p:cNvGraphicFramePr>
          <p:nvPr/>
        </p:nvGraphicFramePr>
        <p:xfrm>
          <a:off x="3048000" y="5927725"/>
          <a:ext cx="22860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6" name="Equation" r:id="rId9" imgW="787320" imgH="177480" progId="Equation.3">
                  <p:embed/>
                </p:oleObj>
              </mc:Choice>
              <mc:Fallback>
                <p:oleObj name="Equation" r:id="rId9" imgW="787320" imgH="177480" progId="Equation.3">
                  <p:embed/>
                  <p:pic>
                    <p:nvPicPr>
                      <p:cNvPr id="0" name="Picture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927725"/>
                        <a:ext cx="2286000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40" name="Object 44"/>
          <p:cNvGraphicFramePr>
            <a:graphicFrameLocks noChangeAspect="1"/>
          </p:cNvGraphicFramePr>
          <p:nvPr/>
        </p:nvGraphicFramePr>
        <p:xfrm>
          <a:off x="5334000" y="5734050"/>
          <a:ext cx="37909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7" name="Equation" r:id="rId11" imgW="2641320" imgH="723600" progId="Equation.3">
                  <p:embed/>
                </p:oleObj>
              </mc:Choice>
              <mc:Fallback>
                <p:oleObj name="Equation" r:id="rId11" imgW="2641320" imgH="723600" progId="Equation.3">
                  <p:embed/>
                  <p:pic>
                    <p:nvPicPr>
                      <p:cNvPr id="0" name="Picture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734050"/>
                        <a:ext cx="3790950" cy="97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1543050" y="3429000"/>
            <a:ext cx="7239000" cy="457200"/>
            <a:chOff x="816" y="1968"/>
            <a:chExt cx="4560" cy="288"/>
          </a:xfrm>
        </p:grpSpPr>
        <p:sp>
          <p:nvSpPr>
            <p:cNvPr id="132142" name="Line 46"/>
            <p:cNvSpPr>
              <a:spLocks noChangeShapeType="1"/>
            </p:cNvSpPr>
            <p:nvPr/>
          </p:nvSpPr>
          <p:spPr bwMode="auto">
            <a:xfrm>
              <a:off x="816" y="1968"/>
              <a:ext cx="45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2143" name="Object 47"/>
            <p:cNvGraphicFramePr>
              <a:graphicFrameLocks noChangeAspect="1"/>
            </p:cNvGraphicFramePr>
            <p:nvPr/>
          </p:nvGraphicFramePr>
          <p:xfrm>
            <a:off x="5031" y="1968"/>
            <a:ext cx="24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8" name="Equation" r:id="rId13" imgW="164880" imgH="190440" progId="Equation.3">
                    <p:embed/>
                  </p:oleObj>
                </mc:Choice>
                <mc:Fallback>
                  <p:oleObj name="Equation" r:id="rId13" imgW="164880" imgH="190440" progId="Equation.3">
                    <p:embed/>
                    <p:pic>
                      <p:nvPicPr>
                        <p:cNvPr id="0" name="Picture 1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1" y="1968"/>
                          <a:ext cx="249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48"/>
          <p:cNvGrpSpPr>
            <a:grpSpLocks/>
          </p:cNvGrpSpPr>
          <p:nvPr/>
        </p:nvGrpSpPr>
        <p:grpSpPr bwMode="auto">
          <a:xfrm>
            <a:off x="2901950" y="1219200"/>
            <a:ext cx="5270500" cy="3886200"/>
            <a:chOff x="1672" y="576"/>
            <a:chExt cx="3320" cy="2448"/>
          </a:xfrm>
        </p:grpSpPr>
        <p:sp>
          <p:nvSpPr>
            <p:cNvPr id="132145" name="Line 49"/>
            <p:cNvSpPr>
              <a:spLocks noChangeShapeType="1"/>
            </p:cNvSpPr>
            <p:nvPr/>
          </p:nvSpPr>
          <p:spPr bwMode="auto">
            <a:xfrm>
              <a:off x="3456" y="1104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2146" name="Object 50"/>
            <p:cNvGraphicFramePr>
              <a:graphicFrameLocks noChangeAspect="1"/>
            </p:cNvGraphicFramePr>
            <p:nvPr/>
          </p:nvGraphicFramePr>
          <p:xfrm>
            <a:off x="4063" y="768"/>
            <a:ext cx="30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9" name="公式" r:id="rId15" imgW="215640" imgH="304560" progId="Equation.3">
                    <p:embed/>
                  </p:oleObj>
                </mc:Choice>
                <mc:Fallback>
                  <p:oleObj name="公式" r:id="rId15" imgW="215640" imgH="304560" progId="Equation.3">
                    <p:embed/>
                    <p:pic>
                      <p:nvPicPr>
                        <p:cNvPr id="0" name="Picture 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3" y="768"/>
                          <a:ext cx="305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147" name="Object 51"/>
            <p:cNvGraphicFramePr>
              <a:graphicFrameLocks noChangeAspect="1"/>
            </p:cNvGraphicFramePr>
            <p:nvPr/>
          </p:nvGraphicFramePr>
          <p:xfrm>
            <a:off x="3232" y="672"/>
            <a:ext cx="32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0" name="Equation" r:id="rId17" imgW="139680" imgH="164880" progId="Equation.3">
                    <p:embed/>
                  </p:oleObj>
                </mc:Choice>
                <mc:Fallback>
                  <p:oleObj name="Equation" r:id="rId17" imgW="139680" imgH="164880" progId="Equation.3">
                    <p:embed/>
                    <p:pic>
                      <p:nvPicPr>
                        <p:cNvPr id="0" name="Picture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2" y="672"/>
                          <a:ext cx="320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48" name="Oval 52"/>
            <p:cNvSpPr>
              <a:spLocks noChangeArrowheads="1"/>
            </p:cNvSpPr>
            <p:nvPr/>
          </p:nvSpPr>
          <p:spPr bwMode="auto">
            <a:xfrm>
              <a:off x="3319" y="1022"/>
              <a:ext cx="170" cy="1947"/>
            </a:xfrm>
            <a:prstGeom prst="ellipse">
              <a:avLst/>
            </a:prstGeom>
            <a:solidFill>
              <a:srgbClr val="00FFCC">
                <a:alpha val="50000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49" name="Rectangle 53"/>
            <p:cNvSpPr>
              <a:spLocks noChangeArrowheads="1"/>
            </p:cNvSpPr>
            <p:nvPr/>
          </p:nvSpPr>
          <p:spPr bwMode="auto">
            <a:xfrm>
              <a:off x="4944" y="816"/>
              <a:ext cx="48" cy="220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2150" name="Object 54"/>
            <p:cNvGraphicFramePr>
              <a:graphicFrameLocks noChangeAspect="1"/>
            </p:cNvGraphicFramePr>
            <p:nvPr/>
          </p:nvGraphicFramePr>
          <p:xfrm>
            <a:off x="4623" y="576"/>
            <a:ext cx="328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" name="Equation" r:id="rId19" imgW="139680" imgH="164880" progId="Equation.3">
                    <p:embed/>
                  </p:oleObj>
                </mc:Choice>
                <mc:Fallback>
                  <p:oleObj name="Equation" r:id="rId19" imgW="139680" imgH="1648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3" y="576"/>
                          <a:ext cx="328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51" name="Rectangle 55" descr="栎木"/>
            <p:cNvSpPr>
              <a:spLocks noChangeArrowheads="1"/>
            </p:cNvSpPr>
            <p:nvPr/>
          </p:nvSpPr>
          <p:spPr bwMode="auto">
            <a:xfrm>
              <a:off x="1956" y="1056"/>
              <a:ext cx="60" cy="528"/>
            </a:xfrm>
            <a:prstGeom prst="rect">
              <a:avLst/>
            </a:prstGeom>
            <a:blipFill dpi="0" rotWithShape="0">
              <a:blip r:embed="rId21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52" name="Rectangle 56" descr="栎木"/>
            <p:cNvSpPr>
              <a:spLocks noChangeArrowheads="1"/>
            </p:cNvSpPr>
            <p:nvPr/>
          </p:nvSpPr>
          <p:spPr bwMode="auto">
            <a:xfrm>
              <a:off x="1968" y="2352"/>
              <a:ext cx="48" cy="576"/>
            </a:xfrm>
            <a:prstGeom prst="rect">
              <a:avLst/>
            </a:prstGeom>
            <a:blipFill dpi="0" rotWithShape="0">
              <a:blip r:embed="rId21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2153" name="Object 57"/>
            <p:cNvGraphicFramePr>
              <a:graphicFrameLocks noChangeAspect="1"/>
            </p:cNvGraphicFramePr>
            <p:nvPr/>
          </p:nvGraphicFramePr>
          <p:xfrm>
            <a:off x="1672" y="672"/>
            <a:ext cx="344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" name="Equation" r:id="rId22" imgW="164880" imgH="164880" progId="Equation.3">
                    <p:embed/>
                  </p:oleObj>
                </mc:Choice>
                <mc:Fallback>
                  <p:oleObj name="Equation" r:id="rId22" imgW="164880" imgH="16488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2" y="672"/>
                          <a:ext cx="344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58"/>
          <p:cNvGrpSpPr>
            <a:grpSpLocks/>
          </p:cNvGrpSpPr>
          <p:nvPr/>
        </p:nvGrpSpPr>
        <p:grpSpPr bwMode="auto">
          <a:xfrm>
            <a:off x="2762250" y="2203450"/>
            <a:ext cx="1371600" cy="2730500"/>
            <a:chOff x="1584" y="1196"/>
            <a:chExt cx="864" cy="1720"/>
          </a:xfrm>
        </p:grpSpPr>
        <p:sp>
          <p:nvSpPr>
            <p:cNvPr id="132155" name="Line 59"/>
            <p:cNvSpPr>
              <a:spLocks noChangeShapeType="1"/>
            </p:cNvSpPr>
            <p:nvPr/>
          </p:nvSpPr>
          <p:spPr bwMode="auto">
            <a:xfrm>
              <a:off x="1968" y="1584"/>
              <a:ext cx="480" cy="1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56" name="Freeform 60"/>
            <p:cNvSpPr>
              <a:spLocks/>
            </p:cNvSpPr>
            <p:nvPr/>
          </p:nvSpPr>
          <p:spPr bwMode="auto">
            <a:xfrm>
              <a:off x="2016" y="2352"/>
              <a:ext cx="216" cy="5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" y="564"/>
                </a:cxn>
              </a:cxnLst>
              <a:rect l="0" t="0" r="r" b="b"/>
              <a:pathLst>
                <a:path w="216" h="564">
                  <a:moveTo>
                    <a:pt x="0" y="0"/>
                  </a:moveTo>
                  <a:lnTo>
                    <a:pt x="216" y="564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2157" name="Object 61"/>
            <p:cNvGraphicFramePr>
              <a:graphicFrameLocks noChangeAspect="1"/>
            </p:cNvGraphicFramePr>
            <p:nvPr/>
          </p:nvGraphicFramePr>
          <p:xfrm>
            <a:off x="1591" y="1196"/>
            <a:ext cx="359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3" name="Equation" r:id="rId24" imgW="152280" imgH="164880" progId="Equation.3">
                    <p:embed/>
                  </p:oleObj>
                </mc:Choice>
                <mc:Fallback>
                  <p:oleObj name="Equation" r:id="rId24" imgW="152280" imgH="1648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1" y="1196"/>
                          <a:ext cx="359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158" name="Object 62"/>
            <p:cNvGraphicFramePr>
              <a:graphicFrameLocks noChangeAspect="1"/>
            </p:cNvGraphicFramePr>
            <p:nvPr/>
          </p:nvGraphicFramePr>
          <p:xfrm>
            <a:off x="1584" y="2348"/>
            <a:ext cx="359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4" name="Equation" r:id="rId26" imgW="152280" imgH="164880" progId="Equation.3">
                    <p:embed/>
                  </p:oleObj>
                </mc:Choice>
                <mc:Fallback>
                  <p:oleObj name="Equation" r:id="rId26" imgW="152280" imgH="1648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348"/>
                          <a:ext cx="359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3143250" y="4308475"/>
            <a:ext cx="2286000" cy="644525"/>
            <a:chOff x="1824" y="2522"/>
            <a:chExt cx="1440" cy="406"/>
          </a:xfrm>
        </p:grpSpPr>
        <p:graphicFrame>
          <p:nvGraphicFramePr>
            <p:cNvPr id="132160" name="Object 64"/>
            <p:cNvGraphicFramePr>
              <a:graphicFrameLocks noChangeAspect="1"/>
            </p:cNvGraphicFramePr>
            <p:nvPr/>
          </p:nvGraphicFramePr>
          <p:xfrm>
            <a:off x="2448" y="2617"/>
            <a:ext cx="81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5" name="公式" r:id="rId28" imgW="660240" imgH="253800" progId="Equation.3">
                    <p:embed/>
                  </p:oleObj>
                </mc:Choice>
                <mc:Fallback>
                  <p:oleObj name="公式" r:id="rId28" imgW="660240" imgH="253800" progId="Equation.3">
                    <p:embed/>
                    <p:pic>
                      <p:nvPicPr>
                        <p:cNvPr id="0" name="Picture 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617"/>
                          <a:ext cx="816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61" name="Line 65"/>
            <p:cNvSpPr>
              <a:spLocks noChangeShapeType="1"/>
            </p:cNvSpPr>
            <p:nvPr/>
          </p:nvSpPr>
          <p:spPr bwMode="auto">
            <a:xfrm flipV="1">
              <a:off x="1824" y="2688"/>
              <a:ext cx="336" cy="144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2162" name="Line 66"/>
            <p:cNvSpPr>
              <a:spLocks noChangeShapeType="1"/>
            </p:cNvSpPr>
            <p:nvPr/>
          </p:nvSpPr>
          <p:spPr bwMode="auto">
            <a:xfrm flipH="1">
              <a:off x="2352" y="2522"/>
              <a:ext cx="288" cy="96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132163" name="Object 67"/>
          <p:cNvGraphicFramePr>
            <a:graphicFrameLocks noChangeAspect="1"/>
          </p:cNvGraphicFramePr>
          <p:nvPr/>
        </p:nvGraphicFramePr>
        <p:xfrm>
          <a:off x="8191500" y="2514600"/>
          <a:ext cx="457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" name="Equation" r:id="rId30" imgW="152280" imgH="203040" progId="Equation.3">
                  <p:embed/>
                </p:oleObj>
              </mc:Choice>
              <mc:Fallback>
                <p:oleObj name="Equation" r:id="rId30" imgW="15228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0" y="2514600"/>
                        <a:ext cx="4572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64" name="Object 68"/>
          <p:cNvGraphicFramePr>
            <a:graphicFrameLocks noChangeAspect="1"/>
          </p:cNvGraphicFramePr>
          <p:nvPr/>
        </p:nvGraphicFramePr>
        <p:xfrm>
          <a:off x="3905250" y="3657600"/>
          <a:ext cx="5222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" name="Equation" r:id="rId32" imgW="152280" imgH="177480" progId="Equation.3">
                  <p:embed/>
                </p:oleObj>
              </mc:Choice>
              <mc:Fallback>
                <p:oleObj name="Equation" r:id="rId32" imgW="152280" imgH="177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0" y="3657600"/>
                        <a:ext cx="52228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65" name="Text Box 69"/>
          <p:cNvSpPr txBox="1">
            <a:spLocks noChangeArrowheads="1"/>
          </p:cNvSpPr>
          <p:nvPr/>
        </p:nvSpPr>
        <p:spPr bwMode="auto">
          <a:xfrm>
            <a:off x="304800" y="5927725"/>
            <a:ext cx="2667000" cy="528638"/>
          </a:xfrm>
          <a:prstGeom prst="rect">
            <a:avLst/>
          </a:prstGeom>
          <a:gradFill rotWithShape="0">
            <a:gsLst>
              <a:gs pos="0">
                <a:srgbClr val="FFE7FF"/>
              </a:gs>
              <a:gs pos="50000">
                <a:srgbClr val="FFFFFF"/>
              </a:gs>
              <a:gs pos="100000">
                <a:srgbClr val="FFE7FF"/>
              </a:gs>
            </a:gsLst>
            <a:lin ang="5400000" scaled="1"/>
          </a:gradFill>
          <a:ln w="9525">
            <a:solidFill>
              <a:srgbClr val="CC00CC"/>
            </a:solidFill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菲涅尔波带法</a:t>
            </a:r>
          </a:p>
        </p:txBody>
      </p:sp>
      <p:sp>
        <p:nvSpPr>
          <p:cNvPr id="70" name="矩形 69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3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3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3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65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0" y="914400"/>
            <a:ext cx="5105400" cy="5943600"/>
            <a:chOff x="2400" y="384"/>
            <a:chExt cx="3216" cy="374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2400" y="384"/>
              <a:ext cx="3216" cy="3744"/>
              <a:chOff x="2400" y="384"/>
              <a:chExt cx="3216" cy="3744"/>
            </a:xfrm>
          </p:grpSpPr>
          <p:grpSp>
            <p:nvGrpSpPr>
              <p:cNvPr id="4" name="Group 4"/>
              <p:cNvGrpSpPr>
                <a:grpSpLocks/>
              </p:cNvGrpSpPr>
              <p:nvPr/>
            </p:nvGrpSpPr>
            <p:grpSpPr bwMode="auto">
              <a:xfrm>
                <a:off x="2400" y="384"/>
                <a:ext cx="3216" cy="3744"/>
                <a:chOff x="2400" y="384"/>
                <a:chExt cx="3216" cy="3744"/>
              </a:xfrm>
            </p:grpSpPr>
            <p:grpSp>
              <p:nvGrpSpPr>
                <p:cNvPr id="5" name="Group 5"/>
                <p:cNvGrpSpPr>
                  <a:grpSpLocks/>
                </p:cNvGrpSpPr>
                <p:nvPr/>
              </p:nvGrpSpPr>
              <p:grpSpPr bwMode="auto">
                <a:xfrm>
                  <a:off x="2400" y="384"/>
                  <a:ext cx="3216" cy="3744"/>
                  <a:chOff x="2400" y="384"/>
                  <a:chExt cx="3216" cy="3744"/>
                </a:xfrm>
              </p:grpSpPr>
              <p:sp>
                <p:nvSpPr>
                  <p:cNvPr id="133126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384"/>
                    <a:ext cx="3216" cy="374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2"/>
                    </a:solidFill>
                    <a:miter lim="800000"/>
                    <a:headEnd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27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1440"/>
                    <a:ext cx="3024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Dot"/>
                    <a:round/>
                    <a:headEnd type="none" w="sm" len="lg"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28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5263" y="433"/>
                    <a:ext cx="34" cy="1775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shade val="0"/>
                          <a:invGamma/>
                        </a:schemeClr>
                      </a:gs>
                    </a:gsLst>
                    <a:lin ang="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33129" name="Object 9"/>
                  <p:cNvGraphicFramePr>
                    <a:graphicFrameLocks noChangeAspect="1"/>
                  </p:cNvGraphicFramePr>
                  <p:nvPr/>
                </p:nvGraphicFramePr>
                <p:xfrm>
                  <a:off x="5344" y="1497"/>
                  <a:ext cx="176" cy="23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538" name="Equation" r:id="rId3" imgW="164880" imgH="190440" progId="Equation.3">
                          <p:embed/>
                        </p:oleObj>
                      </mc:Choice>
                      <mc:Fallback>
                        <p:oleObj name="Equation" r:id="rId3" imgW="164880" imgH="190440" progId="Equation.3">
                          <p:embed/>
                          <p:pic>
                            <p:nvPicPr>
                              <p:cNvPr id="0" name="Picture 29"/>
                              <p:cNvPicPr preferRelativeResize="0"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344" y="1497"/>
                                <a:ext cx="176" cy="231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33130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4954" y="408"/>
                  <a:ext cx="232" cy="3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539" name="Equation" r:id="rId5" imgW="139680" imgH="164880" progId="Equation.3">
                          <p:embed/>
                        </p:oleObj>
                      </mc:Choice>
                      <mc:Fallback>
                        <p:oleObj name="Equation" r:id="rId5" imgW="139680" imgH="164880" progId="Equation.3">
                          <p:embed/>
                          <p:pic>
                            <p:nvPicPr>
                              <p:cNvPr id="0" name="Picture 3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954" y="408"/>
                                <a:ext cx="232" cy="31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331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3156" y="674"/>
                    <a:ext cx="60" cy="38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50000">
                        <a:schemeClr val="tx1">
                          <a:gamma/>
                          <a:tint val="20000"/>
                          <a:invGamma/>
                        </a:schemeClr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33132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2897" y="404"/>
                  <a:ext cx="243" cy="27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540" name="Equation" r:id="rId7" imgW="164880" imgH="164880" progId="Equation.3">
                          <p:embed/>
                        </p:oleObj>
                      </mc:Choice>
                      <mc:Fallback>
                        <p:oleObj name="Equation" r:id="rId7" imgW="164880" imgH="164880" progId="Equation.3">
                          <p:embed/>
                          <p:pic>
                            <p:nvPicPr>
                              <p:cNvPr id="0" name="Picture 3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97" y="404"/>
                                <a:ext cx="243" cy="277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33133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695" y="1437"/>
                    <a:ext cx="521" cy="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 type="none" w="sm" len="lg"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34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1050"/>
                    <a:ext cx="27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 type="triangle" w="sm" len="lg"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3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1437"/>
                    <a:ext cx="27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 type="triangle" w="sm" len="lg"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3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1824"/>
                    <a:ext cx="27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 type="triangle" w="sm" len="lg"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33137" name="Object 17"/>
                  <p:cNvGraphicFramePr>
                    <a:graphicFrameLocks noChangeAspect="1"/>
                  </p:cNvGraphicFramePr>
                  <p:nvPr/>
                </p:nvGraphicFramePr>
                <p:xfrm>
                  <a:off x="2853" y="720"/>
                  <a:ext cx="315" cy="3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541" name="Equation" r:id="rId9" imgW="152280" imgH="164880" progId="Equation.3">
                          <p:embed/>
                        </p:oleObj>
                      </mc:Choice>
                      <mc:Fallback>
                        <p:oleObj name="Equation" r:id="rId9" imgW="152280" imgH="164880" progId="Equation.3">
                          <p:embed/>
                          <p:pic>
                            <p:nvPicPr>
                              <p:cNvPr id="0" name="Picture 3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53" y="720"/>
                                <a:ext cx="315" cy="34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33138" name="Object 18"/>
                  <p:cNvGraphicFramePr>
                    <a:graphicFrameLocks noChangeAspect="1"/>
                  </p:cNvGraphicFramePr>
                  <p:nvPr/>
                </p:nvGraphicFramePr>
                <p:xfrm>
                  <a:off x="2853" y="1776"/>
                  <a:ext cx="315" cy="3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542" name="Equation" r:id="rId11" imgW="152280" imgH="164880" progId="Equation.3">
                          <p:embed/>
                        </p:oleObj>
                      </mc:Choice>
                      <mc:Fallback>
                        <p:oleObj name="Equation" r:id="rId11" imgW="152280" imgH="164880" progId="Equation.3">
                          <p:embed/>
                          <p:pic>
                            <p:nvPicPr>
                              <p:cNvPr id="0" name="Picture 3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53" y="1776"/>
                                <a:ext cx="315" cy="34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331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3164" y="1824"/>
                    <a:ext cx="52" cy="355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50000">
                        <a:schemeClr val="tx1">
                          <a:gamma/>
                          <a:tint val="20000"/>
                          <a:invGamma/>
                        </a:schemeClr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133140" name="Object 20"/>
                <p:cNvGraphicFramePr>
                  <a:graphicFrameLocks noChangeAspect="1"/>
                </p:cNvGraphicFramePr>
                <p:nvPr/>
              </p:nvGraphicFramePr>
              <p:xfrm>
                <a:off x="5280" y="864"/>
                <a:ext cx="288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43" name="Equation" r:id="rId13" imgW="152280" imgH="203040" progId="Equation.3">
                        <p:embed/>
                      </p:oleObj>
                    </mc:Choice>
                    <mc:Fallback>
                      <p:oleObj name="Equation" r:id="rId13" imgW="152280" imgH="203040" progId="Equation.3">
                        <p:embed/>
                        <p:pic>
                          <p:nvPicPr>
                            <p:cNvPr id="0" name="Picture 2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80" y="864"/>
                              <a:ext cx="288" cy="38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" name="Group 21"/>
              <p:cNvGrpSpPr>
                <a:grpSpLocks/>
              </p:cNvGrpSpPr>
              <p:nvPr/>
            </p:nvGrpSpPr>
            <p:grpSpPr bwMode="auto">
              <a:xfrm>
                <a:off x="3456" y="528"/>
                <a:ext cx="288" cy="336"/>
                <a:chOff x="3456" y="528"/>
                <a:chExt cx="288" cy="336"/>
              </a:xfrm>
            </p:grpSpPr>
            <p:sp>
              <p:nvSpPr>
                <p:cNvPr id="133142" name="AutoShape 22"/>
                <p:cNvSpPr>
                  <a:spLocks noChangeArrowheads="1"/>
                </p:cNvSpPr>
                <p:nvPr/>
              </p:nvSpPr>
              <p:spPr bwMode="auto">
                <a:xfrm>
                  <a:off x="3456" y="528"/>
                  <a:ext cx="288" cy="336"/>
                </a:xfrm>
                <a:prstGeom prst="wedgeRoundRectCallout">
                  <a:avLst>
                    <a:gd name="adj1" fmla="val -10069"/>
                    <a:gd name="adj2" fmla="val 100894"/>
                    <a:gd name="adj3" fmla="val 16667"/>
                  </a:avLst>
                </a:prstGeom>
                <a:gradFill rotWithShape="0">
                  <a:gsLst>
                    <a:gs pos="0">
                      <a:srgbClr val="DEF9D5"/>
                    </a:gs>
                    <a:gs pos="50000">
                      <a:srgbClr val="FFFFFF"/>
                    </a:gs>
                    <a:gs pos="100000">
                      <a:srgbClr val="DEF9D5"/>
                    </a:gs>
                  </a:gsLst>
                  <a:lin ang="5400000" scaled="1"/>
                </a:gradFill>
                <a:ln w="9525">
                  <a:solidFill>
                    <a:srgbClr val="399D72"/>
                  </a:solidFill>
                  <a:miter lim="800000"/>
                  <a:headEnd/>
                  <a:tailEnd type="none" w="sm" len="lg"/>
                </a:ln>
                <a:effectLst/>
              </p:spPr>
              <p:txBody>
                <a:bodyPr/>
                <a:lstStyle/>
                <a:p>
                  <a:pPr algn="ctr">
                    <a:spcBef>
                      <a:spcPct val="50000"/>
                    </a:spcBef>
                  </a:pPr>
                  <a:endParaRPr lang="zh-CN" altLang="zh-CN" sz="2800" b="1">
                    <a:latin typeface="黑体" pitchFamily="2" charset="-122"/>
                    <a:ea typeface="黑体" pitchFamily="2" charset="-122"/>
                  </a:endParaRPr>
                </a:p>
              </p:txBody>
            </p:sp>
            <p:graphicFrame>
              <p:nvGraphicFramePr>
                <p:cNvPr id="133143" name="Object 23"/>
                <p:cNvGraphicFramePr>
                  <a:graphicFrameLocks noChangeAspect="1"/>
                </p:cNvGraphicFramePr>
                <p:nvPr/>
              </p:nvGraphicFramePr>
              <p:xfrm>
                <a:off x="3504" y="576"/>
                <a:ext cx="213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44" name="Equation" r:id="rId15" imgW="177480" imgH="241200" progId="Equation.3">
                        <p:embed/>
                      </p:oleObj>
                    </mc:Choice>
                    <mc:Fallback>
                      <p:oleObj name="Equation" r:id="rId15" imgW="177480" imgH="241200" progId="Equation.3">
                        <p:embed/>
                        <p:pic>
                          <p:nvPicPr>
                            <p:cNvPr id="0" name="Picture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04" y="576"/>
                              <a:ext cx="213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7" name="Group 24"/>
            <p:cNvGrpSpPr>
              <a:grpSpLocks/>
            </p:cNvGrpSpPr>
            <p:nvPr/>
          </p:nvGrpSpPr>
          <p:grpSpPr bwMode="auto">
            <a:xfrm>
              <a:off x="2705" y="1050"/>
              <a:ext cx="463" cy="774"/>
              <a:chOff x="2705" y="1050"/>
              <a:chExt cx="463" cy="774"/>
            </a:xfrm>
          </p:grpSpPr>
          <p:sp>
            <p:nvSpPr>
              <p:cNvPr id="133145" name="Line 25"/>
              <p:cNvSpPr>
                <a:spLocks noChangeShapeType="1"/>
              </p:cNvSpPr>
              <p:nvPr/>
            </p:nvSpPr>
            <p:spPr bwMode="auto">
              <a:xfrm flipV="1">
                <a:off x="2705" y="1050"/>
                <a:ext cx="45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146" name="Line 26"/>
              <p:cNvSpPr>
                <a:spLocks noChangeShapeType="1"/>
              </p:cNvSpPr>
              <p:nvPr/>
            </p:nvSpPr>
            <p:spPr bwMode="auto">
              <a:xfrm>
                <a:off x="2705" y="1824"/>
                <a:ext cx="46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3314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960510"/>
              </p:ext>
            </p:extLst>
          </p:nvPr>
        </p:nvGraphicFramePr>
        <p:xfrm>
          <a:off x="381000" y="3232150"/>
          <a:ext cx="31242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" name="Equation" r:id="rId17" imgW="1041120" imgH="304560" progId="Equation.3">
                  <p:embed/>
                </p:oleObj>
              </mc:Choice>
              <mc:Fallback>
                <p:oleObj name="Equation" r:id="rId17" imgW="1041120" imgH="3045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232150"/>
                        <a:ext cx="31242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4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43987"/>
              </p:ext>
            </p:extLst>
          </p:nvPr>
        </p:nvGraphicFramePr>
        <p:xfrm>
          <a:off x="304800" y="5638800"/>
          <a:ext cx="33528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" name="Equation" r:id="rId19" imgW="1333440" imgH="304560" progId="Equation.3">
                  <p:embed/>
                </p:oleObj>
              </mc:Choice>
              <mc:Fallback>
                <p:oleObj name="Equation" r:id="rId19" imgW="1333440" imgH="304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638800"/>
                        <a:ext cx="3352800" cy="83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9" name="Text Box 29"/>
          <p:cNvSpPr txBox="1">
            <a:spLocks noChangeArrowheads="1"/>
          </p:cNvSpPr>
          <p:nvPr/>
        </p:nvSpPr>
        <p:spPr bwMode="auto">
          <a:xfrm>
            <a:off x="304800" y="928688"/>
            <a:ext cx="2971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半波带法</a:t>
            </a:r>
          </a:p>
        </p:txBody>
      </p:sp>
      <p:graphicFrame>
        <p:nvGraphicFramePr>
          <p:cNvPr id="13315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54188"/>
              </p:ext>
            </p:extLst>
          </p:nvPr>
        </p:nvGraphicFramePr>
        <p:xfrm>
          <a:off x="390525" y="6319838"/>
          <a:ext cx="28098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" name="Equation" r:id="rId21" imgW="1396800" imgH="330120" progId="Equation.3">
                  <p:embed/>
                </p:oleObj>
              </mc:Choice>
              <mc:Fallback>
                <p:oleObj name="Equation" r:id="rId21" imgW="1396800" imgH="3301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6319838"/>
                        <a:ext cx="2809875" cy="515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4567238" y="4800600"/>
            <a:ext cx="2062162" cy="2057400"/>
            <a:chOff x="2877" y="2832"/>
            <a:chExt cx="1299" cy="1296"/>
          </a:xfrm>
        </p:grpSpPr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2877" y="2832"/>
              <a:ext cx="826" cy="816"/>
              <a:chOff x="2877" y="2832"/>
              <a:chExt cx="826" cy="816"/>
            </a:xfrm>
          </p:grpSpPr>
          <p:graphicFrame>
            <p:nvGraphicFramePr>
              <p:cNvPr id="133153" name="Object 33"/>
              <p:cNvGraphicFramePr>
                <a:graphicFrameLocks noChangeAspect="1"/>
              </p:cNvGraphicFramePr>
              <p:nvPr/>
            </p:nvGraphicFramePr>
            <p:xfrm>
              <a:off x="2900" y="2832"/>
              <a:ext cx="316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8" name="Equation" r:id="rId23" imgW="177480" imgH="215640" progId="Equation.3">
                      <p:embed/>
                    </p:oleObj>
                  </mc:Choice>
                  <mc:Fallback>
                    <p:oleObj name="Equation" r:id="rId23" imgW="177480" imgH="215640" progId="Equation.3">
                      <p:embed/>
                      <p:pic>
                        <p:nvPicPr>
                          <p:cNvPr id="0" name="Picture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0" y="2832"/>
                            <a:ext cx="316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54" name="Object 34"/>
              <p:cNvGraphicFramePr>
                <a:graphicFrameLocks noChangeAspect="1"/>
              </p:cNvGraphicFramePr>
              <p:nvPr/>
            </p:nvGraphicFramePr>
            <p:xfrm>
              <a:off x="2877" y="3264"/>
              <a:ext cx="339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9" name="Equation" r:id="rId25" imgW="190440" imgH="215640" progId="Equation.3">
                      <p:embed/>
                    </p:oleObj>
                  </mc:Choice>
                  <mc:Fallback>
                    <p:oleObj name="Equation" r:id="rId25" imgW="190440" imgH="215640" progId="Equation.3">
                      <p:embed/>
                      <p:pic>
                        <p:nvPicPr>
                          <p:cNvPr id="0" name="Picture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7" y="3264"/>
                            <a:ext cx="339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55" name="Object 35"/>
              <p:cNvGraphicFramePr>
                <a:graphicFrameLocks noChangeAspect="1"/>
              </p:cNvGraphicFramePr>
              <p:nvPr/>
            </p:nvGraphicFramePr>
            <p:xfrm>
              <a:off x="3456" y="3264"/>
              <a:ext cx="24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0" name="Equation" r:id="rId27" imgW="152280" imgH="177480" progId="Equation.3">
                      <p:embed/>
                    </p:oleObj>
                  </mc:Choice>
                  <mc:Fallback>
                    <p:oleObj name="Equation" r:id="rId27" imgW="152280" imgH="177480" progId="Equation.3">
                      <p:embed/>
                      <p:pic>
                        <p:nvPicPr>
                          <p:cNvPr id="0" name="Picture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6" y="3264"/>
                            <a:ext cx="247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" name="Group 36"/>
            <p:cNvGrpSpPr>
              <a:grpSpLocks/>
            </p:cNvGrpSpPr>
            <p:nvPr/>
          </p:nvGrpSpPr>
          <p:grpSpPr bwMode="auto">
            <a:xfrm>
              <a:off x="3164" y="2880"/>
              <a:ext cx="1012" cy="1248"/>
              <a:chOff x="3164" y="2880"/>
              <a:chExt cx="1012" cy="1248"/>
            </a:xfrm>
          </p:grpSpPr>
          <p:grpSp>
            <p:nvGrpSpPr>
              <p:cNvPr id="11" name="Group 37"/>
              <p:cNvGrpSpPr>
                <a:grpSpLocks/>
              </p:cNvGrpSpPr>
              <p:nvPr/>
            </p:nvGrpSpPr>
            <p:grpSpPr bwMode="auto">
              <a:xfrm>
                <a:off x="3216" y="2880"/>
                <a:ext cx="460" cy="1204"/>
                <a:chOff x="3216" y="2880"/>
                <a:chExt cx="460" cy="1204"/>
              </a:xfrm>
            </p:grpSpPr>
            <p:sp>
              <p:nvSpPr>
                <p:cNvPr id="133158" name="Freeform 38" descr="浅色上对角线"/>
                <p:cNvSpPr>
                  <a:spLocks/>
                </p:cNvSpPr>
                <p:nvPr/>
              </p:nvSpPr>
              <p:spPr bwMode="auto">
                <a:xfrm>
                  <a:off x="3230" y="3388"/>
                  <a:ext cx="280" cy="6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0" y="668"/>
                    </a:cxn>
                    <a:cxn ang="0">
                      <a:pos x="200" y="686"/>
                    </a:cxn>
                    <a:cxn ang="0">
                      <a:pos x="20" y="24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0" h="686">
                      <a:moveTo>
                        <a:pt x="0" y="0"/>
                      </a:moveTo>
                      <a:lnTo>
                        <a:pt x="280" y="668"/>
                      </a:lnTo>
                      <a:lnTo>
                        <a:pt x="200" y="686"/>
                      </a:lnTo>
                      <a:lnTo>
                        <a:pt x="20" y="2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009900"/>
                  </a:fgClr>
                  <a:bgClr>
                    <a:schemeClr val="bg1"/>
                  </a:bgClr>
                </a:pattFill>
                <a:ln w="9525" cap="flat" cmpd="sng">
                  <a:noFill/>
                  <a:prstDash val="solid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159" name="Freeform 39" descr="浅色上对角线"/>
                <p:cNvSpPr>
                  <a:spLocks/>
                </p:cNvSpPr>
                <p:nvPr/>
              </p:nvSpPr>
              <p:spPr bwMode="auto">
                <a:xfrm>
                  <a:off x="3216" y="2888"/>
                  <a:ext cx="460" cy="1124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460" y="1084"/>
                    </a:cxn>
                    <a:cxn ang="0">
                      <a:pos x="380" y="1124"/>
                    </a:cxn>
                    <a:cxn ang="0">
                      <a:pos x="0" y="259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460" h="1124">
                      <a:moveTo>
                        <a:pt x="12" y="0"/>
                      </a:moveTo>
                      <a:lnTo>
                        <a:pt x="460" y="1084"/>
                      </a:lnTo>
                      <a:lnTo>
                        <a:pt x="380" y="1124"/>
                      </a:lnTo>
                      <a:lnTo>
                        <a:pt x="0" y="25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pattFill prst="ltUpDiag">
                  <a:fgClr>
                    <a:srgbClr val="009900"/>
                  </a:fgClr>
                  <a:bgClr>
                    <a:schemeClr val="bg1"/>
                  </a:bgClr>
                </a:patt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160" name="Freeform 40" descr="浅色横线"/>
                <p:cNvSpPr>
                  <a:spLocks/>
                </p:cNvSpPr>
                <p:nvPr/>
              </p:nvSpPr>
              <p:spPr bwMode="auto">
                <a:xfrm>
                  <a:off x="3230" y="3152"/>
                  <a:ext cx="376" cy="89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76" y="864"/>
                    </a:cxn>
                    <a:cxn ang="0">
                      <a:pos x="274" y="892"/>
                    </a:cxn>
                    <a:cxn ang="0">
                      <a:pos x="48" y="344"/>
                    </a:cxn>
                    <a:cxn ang="0">
                      <a:pos x="0" y="2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76" h="892">
                      <a:moveTo>
                        <a:pt x="0" y="0"/>
                      </a:moveTo>
                      <a:lnTo>
                        <a:pt x="376" y="864"/>
                      </a:lnTo>
                      <a:lnTo>
                        <a:pt x="274" y="892"/>
                      </a:lnTo>
                      <a:lnTo>
                        <a:pt x="48" y="344"/>
                      </a:lnTo>
                      <a:lnTo>
                        <a:pt x="0" y="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Horz">
                  <a:fgClr>
                    <a:srgbClr val="008000"/>
                  </a:fgClr>
                  <a:bgClr>
                    <a:schemeClr val="bg1"/>
                  </a:bgClr>
                </a:pattFill>
                <a:ln w="9525" cap="flat" cmpd="sng">
                  <a:noFill/>
                  <a:prstDash val="solid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12" name="Group 41"/>
                <p:cNvGrpSpPr>
                  <a:grpSpLocks/>
                </p:cNvGrpSpPr>
                <p:nvPr/>
              </p:nvGrpSpPr>
              <p:grpSpPr bwMode="auto">
                <a:xfrm>
                  <a:off x="3216" y="2880"/>
                  <a:ext cx="460" cy="1204"/>
                  <a:chOff x="3236" y="2880"/>
                  <a:chExt cx="460" cy="1204"/>
                </a:xfrm>
              </p:grpSpPr>
              <p:sp>
                <p:nvSpPr>
                  <p:cNvPr id="133162" name="Freeform 42" descr="宽上对角线"/>
                  <p:cNvSpPr>
                    <a:spLocks/>
                  </p:cNvSpPr>
                  <p:nvPr/>
                </p:nvSpPr>
                <p:spPr bwMode="auto">
                  <a:xfrm>
                    <a:off x="3252" y="3624"/>
                    <a:ext cx="188" cy="46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88" y="460"/>
                      </a:cxn>
                    </a:cxnLst>
                    <a:rect l="0" t="0" r="r" b="b"/>
                    <a:pathLst>
                      <a:path w="188" h="460">
                        <a:moveTo>
                          <a:pt x="0" y="0"/>
                        </a:moveTo>
                        <a:lnTo>
                          <a:pt x="188" y="460"/>
                        </a:lnTo>
                      </a:path>
                    </a:pathLst>
                  </a:custGeom>
                  <a:pattFill prst="wdUpDiag">
                    <a:fgClr>
                      <a:srgbClr val="009900"/>
                    </a:fgClr>
                    <a:bgClr>
                      <a:schemeClr val="bg1"/>
                    </a:bgClr>
                  </a:patt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63" name="Freeform 43" descr="宽上对角线"/>
                  <p:cNvSpPr>
                    <a:spLocks/>
                  </p:cNvSpPr>
                  <p:nvPr/>
                </p:nvSpPr>
                <p:spPr bwMode="auto">
                  <a:xfrm>
                    <a:off x="3252" y="2880"/>
                    <a:ext cx="444" cy="109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44" y="1092"/>
                      </a:cxn>
                    </a:cxnLst>
                    <a:rect l="0" t="0" r="r" b="b"/>
                    <a:pathLst>
                      <a:path w="444" h="1092">
                        <a:moveTo>
                          <a:pt x="0" y="0"/>
                        </a:moveTo>
                        <a:lnTo>
                          <a:pt x="444" y="1092"/>
                        </a:lnTo>
                      </a:path>
                    </a:pathLst>
                  </a:custGeom>
                  <a:pattFill prst="wdUpDiag">
                    <a:fgClr>
                      <a:srgbClr val="009900"/>
                    </a:fgClr>
                    <a:bgClr>
                      <a:schemeClr val="bg1"/>
                    </a:bgClr>
                  </a:patt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64" name="Freeform 44" descr="宽上对角线"/>
                  <p:cNvSpPr>
                    <a:spLocks/>
                  </p:cNvSpPr>
                  <p:nvPr/>
                </p:nvSpPr>
                <p:spPr bwMode="auto">
                  <a:xfrm>
                    <a:off x="3236" y="3122"/>
                    <a:ext cx="380" cy="89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80" y="890"/>
                      </a:cxn>
                    </a:cxnLst>
                    <a:rect l="0" t="0" r="r" b="b"/>
                    <a:pathLst>
                      <a:path w="380" h="890">
                        <a:moveTo>
                          <a:pt x="0" y="0"/>
                        </a:moveTo>
                        <a:lnTo>
                          <a:pt x="380" y="890"/>
                        </a:lnTo>
                      </a:path>
                    </a:pathLst>
                  </a:custGeom>
                  <a:pattFill prst="wdUpDiag">
                    <a:fgClr>
                      <a:srgbClr val="009900"/>
                    </a:fgClr>
                    <a:bgClr>
                      <a:schemeClr val="bg1"/>
                    </a:bgClr>
                  </a:patt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65" name="Freeform 45" descr="宽上对角线"/>
                  <p:cNvSpPr>
                    <a:spLocks/>
                  </p:cNvSpPr>
                  <p:nvPr/>
                </p:nvSpPr>
                <p:spPr bwMode="auto">
                  <a:xfrm>
                    <a:off x="3236" y="3374"/>
                    <a:ext cx="280" cy="67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80" y="676"/>
                      </a:cxn>
                    </a:cxnLst>
                    <a:rect l="0" t="0" r="r" b="b"/>
                    <a:pathLst>
                      <a:path w="280" h="676">
                        <a:moveTo>
                          <a:pt x="0" y="0"/>
                        </a:moveTo>
                        <a:lnTo>
                          <a:pt x="280" y="676"/>
                        </a:lnTo>
                      </a:path>
                    </a:pathLst>
                  </a:custGeom>
                  <a:pattFill prst="wdUpDiag">
                    <a:fgClr>
                      <a:srgbClr val="009900"/>
                    </a:fgClr>
                    <a:bgClr>
                      <a:schemeClr val="bg1"/>
                    </a:bgClr>
                  </a:patt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3" name="Group 46"/>
              <p:cNvGrpSpPr>
                <a:grpSpLocks/>
              </p:cNvGrpSpPr>
              <p:nvPr/>
            </p:nvGrpSpPr>
            <p:grpSpPr bwMode="auto">
              <a:xfrm>
                <a:off x="3164" y="3640"/>
                <a:ext cx="1012" cy="488"/>
                <a:chOff x="3164" y="3640"/>
                <a:chExt cx="1012" cy="488"/>
              </a:xfrm>
            </p:grpSpPr>
            <p:sp>
              <p:nvSpPr>
                <p:cNvPr id="133167" name="Freeform 47"/>
                <p:cNvSpPr>
                  <a:spLocks/>
                </p:cNvSpPr>
                <p:nvPr/>
              </p:nvSpPr>
              <p:spPr bwMode="auto">
                <a:xfrm>
                  <a:off x="3164" y="3792"/>
                  <a:ext cx="340" cy="132"/>
                </a:xfrm>
                <a:custGeom>
                  <a:avLst/>
                  <a:gdLst/>
                  <a:ahLst/>
                  <a:cxnLst>
                    <a:cxn ang="0">
                      <a:pos x="0" y="132"/>
                    </a:cxn>
                    <a:cxn ang="0">
                      <a:pos x="340" y="0"/>
                    </a:cxn>
                  </a:cxnLst>
                  <a:rect l="0" t="0" r="r" b="b"/>
                  <a:pathLst>
                    <a:path w="340" h="132">
                      <a:moveTo>
                        <a:pt x="0" y="132"/>
                      </a:moveTo>
                      <a:lnTo>
                        <a:pt x="340" y="0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168" name="Freeform 48"/>
                <p:cNvSpPr>
                  <a:spLocks/>
                </p:cNvSpPr>
                <p:nvPr/>
              </p:nvSpPr>
              <p:spPr bwMode="auto">
                <a:xfrm>
                  <a:off x="3596" y="3640"/>
                  <a:ext cx="308" cy="120"/>
                </a:xfrm>
                <a:custGeom>
                  <a:avLst/>
                  <a:gdLst/>
                  <a:ahLst/>
                  <a:cxnLst>
                    <a:cxn ang="0">
                      <a:pos x="308" y="0"/>
                    </a:cxn>
                    <a:cxn ang="0">
                      <a:pos x="0" y="120"/>
                    </a:cxn>
                  </a:cxnLst>
                  <a:rect l="0" t="0" r="r" b="b"/>
                  <a:pathLst>
                    <a:path w="308" h="120">
                      <a:moveTo>
                        <a:pt x="308" y="0"/>
                      </a:moveTo>
                      <a:lnTo>
                        <a:pt x="0" y="120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33169" name="Object 49"/>
                <p:cNvGraphicFramePr>
                  <a:graphicFrameLocks noChangeAspect="1"/>
                </p:cNvGraphicFramePr>
                <p:nvPr/>
              </p:nvGraphicFramePr>
              <p:xfrm>
                <a:off x="3643" y="3817"/>
                <a:ext cx="533" cy="3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51" name="Equation" r:id="rId29" imgW="304560" imgH="177480" progId="Equation.3">
                        <p:embed/>
                      </p:oleObj>
                    </mc:Choice>
                    <mc:Fallback>
                      <p:oleObj name="Equation" r:id="rId29" imgW="304560" imgH="177480" progId="Equation.3">
                        <p:embed/>
                        <p:pic>
                          <p:nvPicPr>
                            <p:cNvPr id="0" name="Picture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43" y="3817"/>
                              <a:ext cx="533" cy="31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533400" y="4038600"/>
            <a:ext cx="2635250" cy="1600200"/>
            <a:chOff x="359" y="2400"/>
            <a:chExt cx="1660" cy="1008"/>
          </a:xfrm>
        </p:grpSpPr>
        <p:sp>
          <p:nvSpPr>
            <p:cNvPr id="133171" name="Rectangle 51" descr="浅色上对角线"/>
            <p:cNvSpPr>
              <a:spLocks noChangeArrowheads="1"/>
            </p:cNvSpPr>
            <p:nvPr/>
          </p:nvSpPr>
          <p:spPr bwMode="auto">
            <a:xfrm>
              <a:off x="694" y="2544"/>
              <a:ext cx="1007" cy="256"/>
            </a:xfrm>
            <a:prstGeom prst="rect">
              <a:avLst/>
            </a:prstGeom>
            <a:pattFill prst="ltUpDiag">
              <a:fgClr>
                <a:srgbClr val="009900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72" name="Rectangle 52" descr="浅色下对角线"/>
            <p:cNvSpPr>
              <a:spLocks noChangeArrowheads="1"/>
            </p:cNvSpPr>
            <p:nvPr/>
          </p:nvSpPr>
          <p:spPr bwMode="auto">
            <a:xfrm>
              <a:off x="694" y="2800"/>
              <a:ext cx="1007" cy="256"/>
            </a:xfrm>
            <a:prstGeom prst="rect">
              <a:avLst/>
            </a:prstGeom>
            <a:pattFill prst="ltDnDiag">
              <a:fgClr>
                <a:srgbClr val="009900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73" name="Rectangle 53" descr="浅色上对角线"/>
            <p:cNvSpPr>
              <a:spLocks noChangeArrowheads="1"/>
            </p:cNvSpPr>
            <p:nvPr/>
          </p:nvSpPr>
          <p:spPr bwMode="auto">
            <a:xfrm>
              <a:off x="694" y="3056"/>
              <a:ext cx="1007" cy="256"/>
            </a:xfrm>
            <a:prstGeom prst="rect">
              <a:avLst/>
            </a:prstGeom>
            <a:pattFill prst="ltUpDiag">
              <a:fgClr>
                <a:srgbClr val="009900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5" name="Group 54"/>
            <p:cNvGrpSpPr>
              <a:grpSpLocks/>
            </p:cNvGrpSpPr>
            <p:nvPr/>
          </p:nvGrpSpPr>
          <p:grpSpPr bwMode="auto">
            <a:xfrm>
              <a:off x="359" y="2544"/>
              <a:ext cx="336" cy="768"/>
              <a:chOff x="359" y="2544"/>
              <a:chExt cx="336" cy="768"/>
            </a:xfrm>
          </p:grpSpPr>
          <p:sp>
            <p:nvSpPr>
              <p:cNvPr id="133175" name="Line 55"/>
              <p:cNvSpPr>
                <a:spLocks noChangeShapeType="1"/>
              </p:cNvSpPr>
              <p:nvPr/>
            </p:nvSpPr>
            <p:spPr bwMode="auto">
              <a:xfrm flipH="1">
                <a:off x="359" y="254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176" name="Line 56"/>
              <p:cNvSpPr>
                <a:spLocks noChangeShapeType="1"/>
              </p:cNvSpPr>
              <p:nvPr/>
            </p:nvSpPr>
            <p:spPr bwMode="auto">
              <a:xfrm flipH="1">
                <a:off x="359" y="3312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177" name="Line 57"/>
              <p:cNvSpPr>
                <a:spLocks noChangeShapeType="1"/>
              </p:cNvSpPr>
              <p:nvPr/>
            </p:nvSpPr>
            <p:spPr bwMode="auto">
              <a:xfrm>
                <a:off x="455" y="2544"/>
                <a:ext cx="0" cy="7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3178" name="Object 58"/>
              <p:cNvGraphicFramePr>
                <a:graphicFrameLocks noChangeAspect="1"/>
              </p:cNvGraphicFramePr>
              <p:nvPr/>
            </p:nvGraphicFramePr>
            <p:xfrm>
              <a:off x="445" y="2736"/>
              <a:ext cx="202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2" name="公式" r:id="rId31" imgW="164880" imgH="253800" progId="Equation.3">
                      <p:embed/>
                    </p:oleObj>
                  </mc:Choice>
                  <mc:Fallback>
                    <p:oleObj name="公式" r:id="rId31" imgW="164880" imgH="253800" progId="Equation.3">
                      <p:embed/>
                      <p:pic>
                        <p:nvPicPr>
                          <p:cNvPr id="0" name="Picture 22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5" y="2736"/>
                            <a:ext cx="202" cy="3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3179" name="Object 59"/>
            <p:cNvGraphicFramePr>
              <a:graphicFrameLocks noChangeAspect="1"/>
            </p:cNvGraphicFramePr>
            <p:nvPr/>
          </p:nvGraphicFramePr>
          <p:xfrm>
            <a:off x="1708" y="2400"/>
            <a:ext cx="3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3" name="Equation" r:id="rId33" imgW="152280" imgH="164880" progId="Equation.3">
                    <p:embed/>
                  </p:oleObj>
                </mc:Choice>
                <mc:Fallback>
                  <p:oleObj name="Equation" r:id="rId33" imgW="152280" imgH="16488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8" y="2400"/>
                          <a:ext cx="311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80" name="Object 60"/>
            <p:cNvGraphicFramePr>
              <a:graphicFrameLocks noChangeAspect="1"/>
            </p:cNvGraphicFramePr>
            <p:nvPr/>
          </p:nvGraphicFramePr>
          <p:xfrm>
            <a:off x="1704" y="3120"/>
            <a:ext cx="26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4" name="Equation" r:id="rId35" imgW="152280" imgH="164880" progId="Equation.3">
                    <p:embed/>
                  </p:oleObj>
                </mc:Choice>
                <mc:Fallback>
                  <p:oleObj name="Equation" r:id="rId35" imgW="152280" imgH="164880" progId="Equation.3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4" y="3120"/>
                          <a:ext cx="267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61"/>
          <p:cNvGrpSpPr>
            <a:grpSpLocks/>
          </p:cNvGrpSpPr>
          <p:nvPr/>
        </p:nvGrpSpPr>
        <p:grpSpPr bwMode="auto">
          <a:xfrm>
            <a:off x="533400" y="1295400"/>
            <a:ext cx="2635250" cy="2119313"/>
            <a:chOff x="288" y="1152"/>
            <a:chExt cx="1660" cy="1335"/>
          </a:xfrm>
        </p:grpSpPr>
        <p:sp>
          <p:nvSpPr>
            <p:cNvPr id="133182" name="Rectangle 62" descr="浅色上对角线"/>
            <p:cNvSpPr>
              <a:spLocks noChangeArrowheads="1"/>
            </p:cNvSpPr>
            <p:nvPr/>
          </p:nvSpPr>
          <p:spPr bwMode="auto">
            <a:xfrm>
              <a:off x="624" y="1296"/>
              <a:ext cx="1008" cy="384"/>
            </a:xfrm>
            <a:prstGeom prst="rect">
              <a:avLst/>
            </a:prstGeom>
            <a:pattFill prst="ltUpDiag">
              <a:fgClr>
                <a:srgbClr val="CC00CC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3" name="Line 63"/>
            <p:cNvSpPr>
              <a:spLocks noChangeShapeType="1"/>
            </p:cNvSpPr>
            <p:nvPr/>
          </p:nvSpPr>
          <p:spPr bwMode="auto">
            <a:xfrm flipH="1">
              <a:off x="288" y="129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4" name="Line 64"/>
            <p:cNvSpPr>
              <a:spLocks noChangeShapeType="1"/>
            </p:cNvSpPr>
            <p:nvPr/>
          </p:nvSpPr>
          <p:spPr bwMode="auto">
            <a:xfrm flipH="1">
              <a:off x="288" y="2064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5" name="Line 65"/>
            <p:cNvSpPr>
              <a:spLocks noChangeShapeType="1"/>
            </p:cNvSpPr>
            <p:nvPr/>
          </p:nvSpPr>
          <p:spPr bwMode="auto">
            <a:xfrm>
              <a:off x="384" y="1296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186" name="Object 66"/>
            <p:cNvGraphicFramePr>
              <a:graphicFrameLocks noChangeAspect="1"/>
            </p:cNvGraphicFramePr>
            <p:nvPr/>
          </p:nvGraphicFramePr>
          <p:xfrm>
            <a:off x="374" y="1488"/>
            <a:ext cx="202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5" name="公式" r:id="rId36" imgW="164880" imgH="253800" progId="Equation.3">
                    <p:embed/>
                  </p:oleObj>
                </mc:Choice>
                <mc:Fallback>
                  <p:oleObj name="公式" r:id="rId36" imgW="164880" imgH="253800" progId="Equation.3">
                    <p:embed/>
                    <p:pic>
                      <p:nvPicPr>
                        <p:cNvPr id="0" name="Picture 1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" y="1488"/>
                          <a:ext cx="202" cy="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187" name="Line 67"/>
            <p:cNvSpPr>
              <a:spLocks noChangeShapeType="1"/>
            </p:cNvSpPr>
            <p:nvPr/>
          </p:nvSpPr>
          <p:spPr bwMode="auto">
            <a:xfrm>
              <a:off x="624" y="2208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8" name="Text Box 68"/>
            <p:cNvSpPr txBox="1">
              <a:spLocks noChangeArrowheads="1"/>
            </p:cNvSpPr>
            <p:nvPr/>
          </p:nvSpPr>
          <p:spPr bwMode="auto">
            <a:xfrm>
              <a:off x="816" y="2160"/>
              <a:ext cx="56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缝长</a:t>
              </a:r>
            </a:p>
          </p:txBody>
        </p:sp>
        <p:graphicFrame>
          <p:nvGraphicFramePr>
            <p:cNvPr id="133189" name="Object 69"/>
            <p:cNvGraphicFramePr>
              <a:graphicFrameLocks noChangeAspect="1"/>
            </p:cNvGraphicFramePr>
            <p:nvPr/>
          </p:nvGraphicFramePr>
          <p:xfrm>
            <a:off x="1637" y="1152"/>
            <a:ext cx="3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6" name="Equation" r:id="rId37" imgW="152280" imgH="164880" progId="Equation.3">
                    <p:embed/>
                  </p:oleObj>
                </mc:Choice>
                <mc:Fallback>
                  <p:oleObj name="Equation" r:id="rId37" imgW="152280" imgH="164880" progId="Equation.3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7" y="1152"/>
                          <a:ext cx="311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90" name="Object 70"/>
            <p:cNvGraphicFramePr>
              <a:graphicFrameLocks noChangeAspect="1"/>
            </p:cNvGraphicFramePr>
            <p:nvPr/>
          </p:nvGraphicFramePr>
          <p:xfrm>
            <a:off x="1633" y="1872"/>
            <a:ext cx="26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7" name="Equation" r:id="rId39" imgW="152280" imgH="164880" progId="Equation.3">
                    <p:embed/>
                  </p:oleObj>
                </mc:Choice>
                <mc:Fallback>
                  <p:oleObj name="Equation" r:id="rId39" imgW="152280" imgH="164880" progId="Equation.3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3" y="1872"/>
                          <a:ext cx="267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191" name="Rectangle 71" descr="浅色下对角线"/>
            <p:cNvSpPr>
              <a:spLocks noChangeArrowheads="1"/>
            </p:cNvSpPr>
            <p:nvPr/>
          </p:nvSpPr>
          <p:spPr bwMode="auto">
            <a:xfrm>
              <a:off x="624" y="1680"/>
              <a:ext cx="1008" cy="384"/>
            </a:xfrm>
            <a:prstGeom prst="rect">
              <a:avLst/>
            </a:prstGeom>
            <a:pattFill prst="ltDnDiag">
              <a:fgClr>
                <a:srgbClr val="CC00CC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92" name="Line 72"/>
            <p:cNvSpPr>
              <a:spLocks noChangeShapeType="1"/>
            </p:cNvSpPr>
            <p:nvPr/>
          </p:nvSpPr>
          <p:spPr bwMode="auto">
            <a:xfrm>
              <a:off x="624" y="20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3193" name="Line 73"/>
            <p:cNvSpPr>
              <a:spLocks noChangeShapeType="1"/>
            </p:cNvSpPr>
            <p:nvPr/>
          </p:nvSpPr>
          <p:spPr bwMode="auto">
            <a:xfrm>
              <a:off x="1630" y="2064"/>
              <a:ext cx="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7" name="Group 74"/>
          <p:cNvGrpSpPr>
            <a:grpSpLocks/>
          </p:cNvGrpSpPr>
          <p:nvPr/>
        </p:nvGrpSpPr>
        <p:grpSpPr bwMode="auto">
          <a:xfrm>
            <a:off x="3810000" y="3886200"/>
            <a:ext cx="5113338" cy="2895600"/>
            <a:chOff x="2400" y="2256"/>
            <a:chExt cx="3221" cy="1824"/>
          </a:xfrm>
        </p:grpSpPr>
        <p:sp>
          <p:nvSpPr>
            <p:cNvPr id="133195" name="Line 75"/>
            <p:cNvSpPr>
              <a:spLocks noChangeShapeType="1"/>
            </p:cNvSpPr>
            <p:nvPr/>
          </p:nvSpPr>
          <p:spPr bwMode="auto">
            <a:xfrm>
              <a:off x="2400" y="2256"/>
              <a:ext cx="3221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8" name="Group 76"/>
            <p:cNvGrpSpPr>
              <a:grpSpLocks/>
            </p:cNvGrpSpPr>
            <p:nvPr/>
          </p:nvGrpSpPr>
          <p:grpSpPr bwMode="auto">
            <a:xfrm rot="-83261">
              <a:off x="3167" y="2591"/>
              <a:ext cx="1105" cy="1055"/>
              <a:chOff x="3120" y="2688"/>
              <a:chExt cx="912" cy="1008"/>
            </a:xfrm>
          </p:grpSpPr>
          <p:sp>
            <p:nvSpPr>
              <p:cNvPr id="133197" name="Line 77"/>
              <p:cNvSpPr>
                <a:spLocks noChangeShapeType="1"/>
              </p:cNvSpPr>
              <p:nvPr/>
            </p:nvSpPr>
            <p:spPr bwMode="auto">
              <a:xfrm flipV="1">
                <a:off x="3120" y="2688"/>
                <a:ext cx="864" cy="27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198" name="Line 78"/>
              <p:cNvSpPr>
                <a:spLocks noChangeShapeType="1"/>
              </p:cNvSpPr>
              <p:nvPr/>
            </p:nvSpPr>
            <p:spPr bwMode="auto">
              <a:xfrm flipV="1">
                <a:off x="3120" y="2928"/>
                <a:ext cx="912" cy="2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199" name="Line 79"/>
              <p:cNvSpPr>
                <a:spLocks noChangeShapeType="1"/>
              </p:cNvSpPr>
              <p:nvPr/>
            </p:nvSpPr>
            <p:spPr bwMode="auto">
              <a:xfrm flipV="1">
                <a:off x="3120" y="3168"/>
                <a:ext cx="912" cy="2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00" name="Line 80"/>
              <p:cNvSpPr>
                <a:spLocks noChangeShapeType="1"/>
              </p:cNvSpPr>
              <p:nvPr/>
            </p:nvSpPr>
            <p:spPr bwMode="auto">
              <a:xfrm flipV="1">
                <a:off x="3120" y="3408"/>
                <a:ext cx="912" cy="2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9" name="Group 81"/>
            <p:cNvGrpSpPr>
              <a:grpSpLocks/>
            </p:cNvGrpSpPr>
            <p:nvPr/>
          </p:nvGrpSpPr>
          <p:grpSpPr bwMode="auto">
            <a:xfrm>
              <a:off x="4224" y="2592"/>
              <a:ext cx="1056" cy="720"/>
              <a:chOff x="4224" y="2592"/>
              <a:chExt cx="1056" cy="720"/>
            </a:xfrm>
          </p:grpSpPr>
          <p:sp>
            <p:nvSpPr>
              <p:cNvPr id="133202" name="Line 82"/>
              <p:cNvSpPr>
                <a:spLocks noChangeShapeType="1"/>
              </p:cNvSpPr>
              <p:nvPr/>
            </p:nvSpPr>
            <p:spPr bwMode="auto">
              <a:xfrm>
                <a:off x="4272" y="2832"/>
                <a:ext cx="1008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03" name="Line 83"/>
              <p:cNvSpPr>
                <a:spLocks noChangeShapeType="1"/>
              </p:cNvSpPr>
              <p:nvPr/>
            </p:nvSpPr>
            <p:spPr bwMode="auto">
              <a:xfrm flipV="1">
                <a:off x="4272" y="2832"/>
                <a:ext cx="1008" cy="233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04" name="Line 84"/>
              <p:cNvSpPr>
                <a:spLocks noChangeShapeType="1"/>
              </p:cNvSpPr>
              <p:nvPr/>
            </p:nvSpPr>
            <p:spPr bwMode="auto">
              <a:xfrm>
                <a:off x="4224" y="2592"/>
                <a:ext cx="1056" cy="24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05" name="Line 85"/>
              <p:cNvSpPr>
                <a:spLocks noChangeShapeType="1"/>
              </p:cNvSpPr>
              <p:nvPr/>
            </p:nvSpPr>
            <p:spPr bwMode="auto">
              <a:xfrm flipV="1">
                <a:off x="4272" y="2832"/>
                <a:ext cx="1008" cy="48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206" name="Line 86"/>
            <p:cNvSpPr>
              <a:spLocks noChangeShapeType="1"/>
            </p:cNvSpPr>
            <p:nvPr/>
          </p:nvSpPr>
          <p:spPr bwMode="auto">
            <a:xfrm>
              <a:off x="2640" y="3264"/>
              <a:ext cx="29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07" name="Rectangle 87"/>
            <p:cNvSpPr>
              <a:spLocks noChangeArrowheads="1"/>
            </p:cNvSpPr>
            <p:nvPr/>
          </p:nvSpPr>
          <p:spPr bwMode="auto">
            <a:xfrm>
              <a:off x="5263" y="2305"/>
              <a:ext cx="34" cy="1775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208" name="Object 88"/>
            <p:cNvGraphicFramePr>
              <a:graphicFrameLocks noChangeAspect="1"/>
            </p:cNvGraphicFramePr>
            <p:nvPr/>
          </p:nvGraphicFramePr>
          <p:xfrm>
            <a:off x="5344" y="3273"/>
            <a:ext cx="176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8" name="Equation" r:id="rId40" imgW="164880" imgH="190440" progId="Equation.3">
                    <p:embed/>
                  </p:oleObj>
                </mc:Choice>
                <mc:Fallback>
                  <p:oleObj name="Equation" r:id="rId40" imgW="164880" imgH="190440" progId="Equation.3">
                    <p:embed/>
                    <p:pic>
                      <p:nvPicPr>
                        <p:cNvPr id="0" name="Picture 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" y="3273"/>
                          <a:ext cx="176" cy="2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09" name="Rectangle 89"/>
            <p:cNvSpPr>
              <a:spLocks noChangeArrowheads="1"/>
            </p:cNvSpPr>
            <p:nvPr/>
          </p:nvSpPr>
          <p:spPr bwMode="auto">
            <a:xfrm>
              <a:off x="3156" y="2498"/>
              <a:ext cx="60" cy="382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chemeClr val="tx1">
                    <a:gamma/>
                    <a:tint val="20000"/>
                    <a:invGamma/>
                  </a:schemeClr>
                </a:gs>
                <a:gs pos="100000">
                  <a:schemeClr val="tx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10" name="Rectangle 90"/>
            <p:cNvSpPr>
              <a:spLocks noChangeArrowheads="1"/>
            </p:cNvSpPr>
            <p:nvPr/>
          </p:nvSpPr>
          <p:spPr bwMode="auto">
            <a:xfrm>
              <a:off x="3164" y="3648"/>
              <a:ext cx="52" cy="355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chemeClr val="tx1">
                    <a:gamma/>
                    <a:tint val="20000"/>
                    <a:invGamma/>
                  </a:schemeClr>
                </a:gs>
                <a:gs pos="100000">
                  <a:schemeClr val="tx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211" name="Object 91"/>
            <p:cNvGraphicFramePr>
              <a:graphicFrameLocks noChangeAspect="1"/>
            </p:cNvGraphicFramePr>
            <p:nvPr/>
          </p:nvGraphicFramePr>
          <p:xfrm>
            <a:off x="5280" y="2544"/>
            <a:ext cx="28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9" name="Equation" r:id="rId41" imgW="152280" imgH="203040" progId="Equation.3">
                    <p:embed/>
                  </p:oleObj>
                </mc:Choice>
                <mc:Fallback>
                  <p:oleObj name="Equation" r:id="rId41" imgW="152280" imgH="20304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2544"/>
                          <a:ext cx="288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12" name="Object 92"/>
            <p:cNvGraphicFramePr>
              <a:graphicFrameLocks noChangeAspect="1"/>
            </p:cNvGraphicFramePr>
            <p:nvPr/>
          </p:nvGraphicFramePr>
          <p:xfrm>
            <a:off x="2857" y="2544"/>
            <a:ext cx="3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0" name="Equation" r:id="rId42" imgW="152280" imgH="164880" progId="Equation.3">
                    <p:embed/>
                  </p:oleObj>
                </mc:Choice>
                <mc:Fallback>
                  <p:oleObj name="Equation" r:id="rId42" imgW="152280" imgH="1648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7" y="2544"/>
                          <a:ext cx="311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13" name="Object 93"/>
            <p:cNvGraphicFramePr>
              <a:graphicFrameLocks noChangeAspect="1"/>
            </p:cNvGraphicFramePr>
            <p:nvPr/>
          </p:nvGraphicFramePr>
          <p:xfrm>
            <a:off x="2832" y="3600"/>
            <a:ext cx="315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1" name="Equation" r:id="rId44" imgW="152280" imgH="164880" progId="Equation.3">
                    <p:embed/>
                  </p:oleObj>
                </mc:Choice>
                <mc:Fallback>
                  <p:oleObj name="Equation" r:id="rId44" imgW="152280" imgH="16488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3600"/>
                          <a:ext cx="315" cy="3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14" name="Line 94"/>
            <p:cNvSpPr>
              <a:spLocks noChangeShapeType="1"/>
            </p:cNvSpPr>
            <p:nvPr/>
          </p:nvSpPr>
          <p:spPr bwMode="auto">
            <a:xfrm>
              <a:off x="3216" y="288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33215" name="Object 95"/>
            <p:cNvGraphicFramePr>
              <a:graphicFrameLocks noChangeAspect="1"/>
            </p:cNvGraphicFramePr>
            <p:nvPr/>
          </p:nvGraphicFramePr>
          <p:xfrm>
            <a:off x="3723" y="2640"/>
            <a:ext cx="21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2" name="Equation" r:id="rId45" imgW="177480" imgH="241200" progId="Equation.3">
                    <p:embed/>
                  </p:oleObj>
                </mc:Choice>
                <mc:Fallback>
                  <p:oleObj name="Equation" r:id="rId45" imgW="177480" imgH="24120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2640"/>
                          <a:ext cx="213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Group 96"/>
            <p:cNvGrpSpPr>
              <a:grpSpLocks/>
            </p:cNvGrpSpPr>
            <p:nvPr/>
          </p:nvGrpSpPr>
          <p:grpSpPr bwMode="auto">
            <a:xfrm>
              <a:off x="2544" y="2880"/>
              <a:ext cx="643" cy="768"/>
              <a:chOff x="2592" y="2880"/>
              <a:chExt cx="643" cy="768"/>
            </a:xfrm>
          </p:grpSpPr>
          <p:sp>
            <p:nvSpPr>
              <p:cNvPr id="133217" name="Line 97"/>
              <p:cNvSpPr>
                <a:spLocks noChangeShapeType="1"/>
              </p:cNvSpPr>
              <p:nvPr/>
            </p:nvSpPr>
            <p:spPr bwMode="auto">
              <a:xfrm flipV="1">
                <a:off x="2762" y="3168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18" name="Line 98"/>
              <p:cNvSpPr>
                <a:spLocks noChangeShapeType="1"/>
              </p:cNvSpPr>
              <p:nvPr/>
            </p:nvSpPr>
            <p:spPr bwMode="auto">
              <a:xfrm>
                <a:off x="2762" y="3408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19" name="Line 99"/>
              <p:cNvSpPr>
                <a:spLocks noChangeShapeType="1"/>
              </p:cNvSpPr>
              <p:nvPr/>
            </p:nvSpPr>
            <p:spPr bwMode="auto">
              <a:xfrm flipV="1">
                <a:off x="2762" y="3648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20" name="Line 100"/>
              <p:cNvSpPr>
                <a:spLocks noChangeShapeType="1"/>
              </p:cNvSpPr>
              <p:nvPr/>
            </p:nvSpPr>
            <p:spPr bwMode="auto">
              <a:xfrm>
                <a:off x="2772" y="2880"/>
                <a:ext cx="46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21" name="Line 101"/>
              <p:cNvSpPr>
                <a:spLocks noChangeShapeType="1"/>
              </p:cNvSpPr>
              <p:nvPr/>
            </p:nvSpPr>
            <p:spPr bwMode="auto">
              <a:xfrm flipH="1">
                <a:off x="2592" y="3168"/>
                <a:ext cx="2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22" name="Line 102"/>
              <p:cNvSpPr>
                <a:spLocks noChangeShapeType="1"/>
              </p:cNvSpPr>
              <p:nvPr/>
            </p:nvSpPr>
            <p:spPr bwMode="auto">
              <a:xfrm flipH="1">
                <a:off x="2592" y="3408"/>
                <a:ext cx="2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23" name="Line 103"/>
              <p:cNvSpPr>
                <a:spLocks noChangeShapeType="1"/>
              </p:cNvSpPr>
              <p:nvPr/>
            </p:nvSpPr>
            <p:spPr bwMode="auto">
              <a:xfrm flipH="1">
                <a:off x="2592" y="3647"/>
                <a:ext cx="2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24" name="Line 104"/>
              <p:cNvSpPr>
                <a:spLocks noChangeShapeType="1"/>
              </p:cNvSpPr>
              <p:nvPr/>
            </p:nvSpPr>
            <p:spPr bwMode="auto">
              <a:xfrm flipH="1">
                <a:off x="2592" y="2880"/>
                <a:ext cx="2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33225" name="Object 105"/>
            <p:cNvGraphicFramePr>
              <a:graphicFrameLocks noChangeAspect="1"/>
            </p:cNvGraphicFramePr>
            <p:nvPr/>
          </p:nvGraphicFramePr>
          <p:xfrm>
            <a:off x="2925" y="2315"/>
            <a:ext cx="243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3" name="Equation" r:id="rId46" imgW="164880" imgH="164880" progId="Equation.3">
                    <p:embed/>
                  </p:oleObj>
                </mc:Choice>
                <mc:Fallback>
                  <p:oleObj name="Equation" r:id="rId46" imgW="164880" imgH="16488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2315"/>
                          <a:ext cx="243" cy="2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26" name="Object 106"/>
            <p:cNvGraphicFramePr>
              <a:graphicFrameLocks noChangeAspect="1"/>
            </p:cNvGraphicFramePr>
            <p:nvPr/>
          </p:nvGraphicFramePr>
          <p:xfrm>
            <a:off x="3792" y="2352"/>
            <a:ext cx="24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4" name="Equation" r:id="rId47" imgW="139680" imgH="164880" progId="Equation.3">
                    <p:embed/>
                  </p:oleObj>
                </mc:Choice>
                <mc:Fallback>
                  <p:oleObj name="Equation" r:id="rId47" imgW="139680" imgH="164880" progId="Equation.3">
                    <p:embed/>
                    <p:pic>
                      <p:nvPicPr>
                        <p:cNvPr id="0" name="Picture 1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2352"/>
                          <a:ext cx="241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27" name="Object 107"/>
            <p:cNvGraphicFramePr>
              <a:graphicFrameLocks noChangeAspect="1"/>
            </p:cNvGraphicFramePr>
            <p:nvPr/>
          </p:nvGraphicFramePr>
          <p:xfrm>
            <a:off x="4944" y="2328"/>
            <a:ext cx="23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5" name="Equation" r:id="rId49" imgW="139680" imgH="164880" progId="Equation.3">
                    <p:embed/>
                  </p:oleObj>
                </mc:Choice>
                <mc:Fallback>
                  <p:oleObj name="Equation" r:id="rId49" imgW="139680" imgH="164880" progId="Equation.3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2328"/>
                          <a:ext cx="232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28" name="Oval 108"/>
            <p:cNvSpPr>
              <a:spLocks noChangeArrowheads="1"/>
            </p:cNvSpPr>
            <p:nvPr/>
          </p:nvSpPr>
          <p:spPr bwMode="auto">
            <a:xfrm>
              <a:off x="4021" y="2352"/>
              <a:ext cx="251" cy="1658"/>
            </a:xfrm>
            <a:prstGeom prst="ellipse">
              <a:avLst/>
            </a:prstGeom>
            <a:solidFill>
              <a:srgbClr val="00FFCC">
                <a:alpha val="50000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3229" name="Line 109"/>
          <p:cNvSpPr>
            <a:spLocks noChangeShapeType="1"/>
          </p:cNvSpPr>
          <p:nvPr/>
        </p:nvSpPr>
        <p:spPr bwMode="auto">
          <a:xfrm>
            <a:off x="5105400" y="19812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1" name="Group 110"/>
          <p:cNvGrpSpPr>
            <a:grpSpLocks/>
          </p:cNvGrpSpPr>
          <p:nvPr/>
        </p:nvGrpSpPr>
        <p:grpSpPr bwMode="auto">
          <a:xfrm>
            <a:off x="4572000" y="1905000"/>
            <a:ext cx="1660525" cy="1941513"/>
            <a:chOff x="2880" y="1008"/>
            <a:chExt cx="1046" cy="1223"/>
          </a:xfrm>
        </p:grpSpPr>
        <p:graphicFrame>
          <p:nvGraphicFramePr>
            <p:cNvPr id="133231" name="Object 111"/>
            <p:cNvGraphicFramePr>
              <a:graphicFrameLocks noChangeAspect="1"/>
            </p:cNvGraphicFramePr>
            <p:nvPr/>
          </p:nvGraphicFramePr>
          <p:xfrm>
            <a:off x="3401" y="1488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6" name="Equation" r:id="rId50" imgW="152280" imgH="177480" progId="Equation.3">
                    <p:embed/>
                  </p:oleObj>
                </mc:Choice>
                <mc:Fallback>
                  <p:oleObj name="Equation" r:id="rId50" imgW="152280" imgH="177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1" y="1488"/>
                          <a:ext cx="247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" name="Group 112"/>
            <p:cNvGrpSpPr>
              <a:grpSpLocks/>
            </p:cNvGrpSpPr>
            <p:nvPr/>
          </p:nvGrpSpPr>
          <p:grpSpPr bwMode="auto">
            <a:xfrm>
              <a:off x="2880" y="1008"/>
              <a:ext cx="1046" cy="1223"/>
              <a:chOff x="2880" y="1008"/>
              <a:chExt cx="1046" cy="1223"/>
            </a:xfrm>
          </p:grpSpPr>
          <p:graphicFrame>
            <p:nvGraphicFramePr>
              <p:cNvPr id="133233" name="Object 113"/>
              <p:cNvGraphicFramePr>
                <a:graphicFrameLocks noChangeAspect="1"/>
              </p:cNvGraphicFramePr>
              <p:nvPr/>
            </p:nvGraphicFramePr>
            <p:xfrm>
              <a:off x="2880" y="110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67" name="Equation" r:id="rId51" imgW="177480" imgH="215640" progId="Equation.3">
                      <p:embed/>
                    </p:oleObj>
                  </mc:Choice>
                  <mc:Fallback>
                    <p:oleObj name="Equation" r:id="rId51" imgW="177480" imgH="215640" progId="Equation.3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110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" name="Group 114"/>
              <p:cNvGrpSpPr>
                <a:grpSpLocks/>
              </p:cNvGrpSpPr>
              <p:nvPr/>
            </p:nvGrpSpPr>
            <p:grpSpPr bwMode="auto">
              <a:xfrm>
                <a:off x="3158" y="1008"/>
                <a:ext cx="768" cy="1223"/>
                <a:chOff x="3158" y="1008"/>
                <a:chExt cx="768" cy="1223"/>
              </a:xfrm>
            </p:grpSpPr>
            <p:graphicFrame>
              <p:nvGraphicFramePr>
                <p:cNvPr id="133235" name="Object 115"/>
                <p:cNvGraphicFramePr>
                  <a:graphicFrameLocks noChangeAspect="1"/>
                </p:cNvGraphicFramePr>
                <p:nvPr/>
              </p:nvGraphicFramePr>
              <p:xfrm>
                <a:off x="3494" y="1920"/>
                <a:ext cx="432" cy="3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68" name="Equation" r:id="rId53" imgW="304560" imgH="177480" progId="Equation.3">
                        <p:embed/>
                      </p:oleObj>
                    </mc:Choice>
                    <mc:Fallback>
                      <p:oleObj name="Equation" r:id="rId53" imgW="304560" imgH="177480" progId="Equation.3">
                        <p:embed/>
                        <p:pic>
                          <p:nvPicPr>
                            <p:cNvPr id="0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94" y="1920"/>
                              <a:ext cx="432" cy="31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33236" name="Freeform 116" descr="浅色上对角线"/>
                <p:cNvSpPr>
                  <a:spLocks/>
                </p:cNvSpPr>
                <p:nvPr/>
              </p:nvSpPr>
              <p:spPr bwMode="auto">
                <a:xfrm>
                  <a:off x="3206" y="1008"/>
                  <a:ext cx="288" cy="12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1152"/>
                    </a:cxn>
                    <a:cxn ang="0">
                      <a:pos x="192" y="1200"/>
                    </a:cxn>
                    <a:cxn ang="0">
                      <a:pos x="0" y="432"/>
                    </a:cxn>
                    <a:cxn ang="0">
                      <a:pos x="0" y="48"/>
                    </a:cxn>
                  </a:cxnLst>
                  <a:rect l="0" t="0" r="r" b="b"/>
                  <a:pathLst>
                    <a:path w="288" h="1200">
                      <a:moveTo>
                        <a:pt x="0" y="0"/>
                      </a:moveTo>
                      <a:lnTo>
                        <a:pt x="288" y="1152"/>
                      </a:lnTo>
                      <a:lnTo>
                        <a:pt x="192" y="1200"/>
                      </a:lnTo>
                      <a:lnTo>
                        <a:pt x="0" y="432"/>
                      </a:lnTo>
                      <a:lnTo>
                        <a:pt x="0" y="48"/>
                      </a:lnTo>
                    </a:path>
                  </a:pathLst>
                </a:custGeom>
                <a:pattFill prst="ltUpDiag">
                  <a:fgClr>
                    <a:schemeClr val="tx1"/>
                  </a:fgClr>
                  <a:bgClr>
                    <a:srgbClr val="FFDDFF"/>
                  </a:bgClr>
                </a:pattFill>
                <a:ln w="9525" cap="flat" cmpd="sng">
                  <a:noFill/>
                  <a:prstDash val="solid"/>
                  <a:round/>
                  <a:headEnd type="none" w="med" len="med"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237" name="Freeform 117" descr="浅色下对角线"/>
                <p:cNvSpPr>
                  <a:spLocks/>
                </p:cNvSpPr>
                <p:nvPr/>
              </p:nvSpPr>
              <p:spPr bwMode="auto">
                <a:xfrm>
                  <a:off x="3206" y="1440"/>
                  <a:ext cx="192" cy="768"/>
                </a:xfrm>
                <a:custGeom>
                  <a:avLst/>
                  <a:gdLst/>
                  <a:ahLst/>
                  <a:cxnLst>
                    <a:cxn ang="0">
                      <a:pos x="192" y="768"/>
                    </a:cxn>
                    <a:cxn ang="0">
                      <a:pos x="0" y="0"/>
                    </a:cxn>
                    <a:cxn ang="0">
                      <a:pos x="0" y="384"/>
                    </a:cxn>
                    <a:cxn ang="0">
                      <a:pos x="96" y="768"/>
                    </a:cxn>
                    <a:cxn ang="0">
                      <a:pos x="192" y="768"/>
                    </a:cxn>
                  </a:cxnLst>
                  <a:rect l="0" t="0" r="r" b="b"/>
                  <a:pathLst>
                    <a:path w="192" h="768">
                      <a:moveTo>
                        <a:pt x="192" y="768"/>
                      </a:moveTo>
                      <a:lnTo>
                        <a:pt x="0" y="0"/>
                      </a:lnTo>
                      <a:lnTo>
                        <a:pt x="0" y="384"/>
                      </a:lnTo>
                      <a:lnTo>
                        <a:pt x="96" y="768"/>
                      </a:lnTo>
                      <a:lnTo>
                        <a:pt x="192" y="768"/>
                      </a:lnTo>
                      <a:close/>
                    </a:path>
                  </a:pathLst>
                </a:custGeom>
                <a:pattFill prst="ltDnDiag">
                  <a:fgClr>
                    <a:schemeClr val="tx1"/>
                  </a:fgClr>
                  <a:bgClr>
                    <a:srgbClr val="FFDDFF"/>
                  </a:bgClr>
                </a:pattFill>
                <a:ln w="9525" cap="flat" cmpd="sng">
                  <a:noFill/>
                  <a:prstDash val="solid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238" name="Line 118"/>
                <p:cNvSpPr>
                  <a:spLocks noChangeShapeType="1"/>
                </p:cNvSpPr>
                <p:nvPr/>
              </p:nvSpPr>
              <p:spPr bwMode="auto">
                <a:xfrm>
                  <a:off x="3206" y="1056"/>
                  <a:ext cx="288" cy="110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239" name="Line 119"/>
                <p:cNvSpPr>
                  <a:spLocks noChangeShapeType="1"/>
                </p:cNvSpPr>
                <p:nvPr/>
              </p:nvSpPr>
              <p:spPr bwMode="auto">
                <a:xfrm>
                  <a:off x="3206" y="1440"/>
                  <a:ext cx="192" cy="7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240" name="Line 120"/>
                <p:cNvSpPr>
                  <a:spLocks noChangeShapeType="1"/>
                </p:cNvSpPr>
                <p:nvPr/>
              </p:nvSpPr>
              <p:spPr bwMode="auto">
                <a:xfrm>
                  <a:off x="3216" y="1824"/>
                  <a:ext cx="96" cy="38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241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3158" y="201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242" name="Freeform 122"/>
                <p:cNvSpPr>
                  <a:spLocks/>
                </p:cNvSpPr>
                <p:nvPr/>
              </p:nvSpPr>
              <p:spPr bwMode="auto">
                <a:xfrm>
                  <a:off x="3446" y="1872"/>
                  <a:ext cx="288" cy="138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0" y="138"/>
                    </a:cxn>
                  </a:cxnLst>
                  <a:rect l="0" t="0" r="r" b="b"/>
                  <a:pathLst>
                    <a:path w="288" h="138">
                      <a:moveTo>
                        <a:pt x="288" y="0"/>
                      </a:moveTo>
                      <a:lnTo>
                        <a:pt x="0" y="138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4" name="Group 123"/>
          <p:cNvGrpSpPr>
            <a:grpSpLocks/>
          </p:cNvGrpSpPr>
          <p:nvPr/>
        </p:nvGrpSpPr>
        <p:grpSpPr bwMode="auto">
          <a:xfrm>
            <a:off x="5029200" y="1531938"/>
            <a:ext cx="3352800" cy="1668462"/>
            <a:chOff x="3168" y="773"/>
            <a:chExt cx="2160" cy="1051"/>
          </a:xfrm>
        </p:grpSpPr>
        <p:sp>
          <p:nvSpPr>
            <p:cNvPr id="133244" name="Freeform 124"/>
            <p:cNvSpPr>
              <a:spLocks/>
            </p:cNvSpPr>
            <p:nvPr/>
          </p:nvSpPr>
          <p:spPr bwMode="auto">
            <a:xfrm>
              <a:off x="3168" y="816"/>
              <a:ext cx="1056" cy="240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959" y="0"/>
                </a:cxn>
              </a:cxnLst>
              <a:rect l="0" t="0" r="r" b="b"/>
              <a:pathLst>
                <a:path w="959" h="432">
                  <a:moveTo>
                    <a:pt x="0" y="432"/>
                  </a:moveTo>
                  <a:lnTo>
                    <a:pt x="959" y="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5" name="Line 125"/>
            <p:cNvSpPr>
              <a:spLocks noChangeShapeType="1"/>
            </p:cNvSpPr>
            <p:nvPr/>
          </p:nvSpPr>
          <p:spPr bwMode="auto">
            <a:xfrm rot="21317352" flipV="1">
              <a:off x="4270" y="1151"/>
              <a:ext cx="1058" cy="38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6" name="Line 126"/>
            <p:cNvSpPr>
              <a:spLocks noChangeShapeType="1"/>
            </p:cNvSpPr>
            <p:nvPr/>
          </p:nvSpPr>
          <p:spPr bwMode="auto">
            <a:xfrm rot="-282648">
              <a:off x="4271" y="773"/>
              <a:ext cx="1008" cy="37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7" name="Freeform 127"/>
            <p:cNvSpPr>
              <a:spLocks/>
            </p:cNvSpPr>
            <p:nvPr/>
          </p:nvSpPr>
          <p:spPr bwMode="auto">
            <a:xfrm>
              <a:off x="3216" y="1200"/>
              <a:ext cx="1056" cy="240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959" y="0"/>
                </a:cxn>
              </a:cxnLst>
              <a:rect l="0" t="0" r="r" b="b"/>
              <a:pathLst>
                <a:path w="959" h="432">
                  <a:moveTo>
                    <a:pt x="0" y="432"/>
                  </a:moveTo>
                  <a:lnTo>
                    <a:pt x="959" y="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8" name="Freeform 128"/>
            <p:cNvSpPr>
              <a:spLocks/>
            </p:cNvSpPr>
            <p:nvPr/>
          </p:nvSpPr>
          <p:spPr bwMode="auto">
            <a:xfrm>
              <a:off x="3216" y="1584"/>
              <a:ext cx="1056" cy="240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959" y="0"/>
                </a:cxn>
              </a:cxnLst>
              <a:rect l="0" t="0" r="r" b="b"/>
              <a:pathLst>
                <a:path w="959" h="432">
                  <a:moveTo>
                    <a:pt x="0" y="432"/>
                  </a:moveTo>
                  <a:lnTo>
                    <a:pt x="959" y="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9" name="Line 129"/>
            <p:cNvSpPr>
              <a:spLocks noChangeShapeType="1"/>
            </p:cNvSpPr>
            <p:nvPr/>
          </p:nvSpPr>
          <p:spPr bwMode="auto">
            <a:xfrm rot="-282648">
              <a:off x="4286" y="1150"/>
              <a:ext cx="99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096000" y="914400"/>
            <a:ext cx="703263" cy="2860675"/>
            <a:chOff x="3840" y="384"/>
            <a:chExt cx="443" cy="1802"/>
          </a:xfrm>
        </p:grpSpPr>
        <p:graphicFrame>
          <p:nvGraphicFramePr>
            <p:cNvPr id="133251" name="Object 131"/>
            <p:cNvGraphicFramePr>
              <a:graphicFrameLocks noChangeAspect="1"/>
            </p:cNvGraphicFramePr>
            <p:nvPr/>
          </p:nvGraphicFramePr>
          <p:xfrm>
            <a:off x="3840" y="384"/>
            <a:ext cx="24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9" name="Equation" r:id="rId55" imgW="139680" imgH="164880" progId="Equation.3">
                    <p:embed/>
                  </p:oleObj>
                </mc:Choice>
                <mc:Fallback>
                  <p:oleObj name="Equation" r:id="rId55" imgW="139680" imgH="164880" progId="Equation.3">
                    <p:embed/>
                    <p:pic>
                      <p:nvPicPr>
                        <p:cNvPr id="0" name="Picture 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84"/>
                          <a:ext cx="241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52" name="Oval 132"/>
            <p:cNvSpPr>
              <a:spLocks noChangeArrowheads="1"/>
            </p:cNvSpPr>
            <p:nvPr/>
          </p:nvSpPr>
          <p:spPr bwMode="auto">
            <a:xfrm>
              <a:off x="4032" y="528"/>
              <a:ext cx="251" cy="1658"/>
            </a:xfrm>
            <a:prstGeom prst="ellipse">
              <a:avLst/>
            </a:prstGeom>
            <a:solidFill>
              <a:srgbClr val="00FFCC">
                <a:alpha val="50000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3" name="矩形 132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AutoShape 2"/>
          <p:cNvSpPr>
            <a:spLocks/>
          </p:cNvSpPr>
          <p:nvPr/>
        </p:nvSpPr>
        <p:spPr bwMode="auto">
          <a:xfrm>
            <a:off x="152400" y="3962400"/>
            <a:ext cx="304800" cy="2438400"/>
          </a:xfrm>
          <a:prstGeom prst="leftBrace">
            <a:avLst>
              <a:gd name="adj1" fmla="val 66667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4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415785"/>
              </p:ext>
            </p:extLst>
          </p:nvPr>
        </p:nvGraphicFramePr>
        <p:xfrm>
          <a:off x="5867400" y="6175375"/>
          <a:ext cx="29718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" name="Equation" r:id="rId3" imgW="1612800" imgH="342720" progId="Equation.3">
                  <p:embed/>
                </p:oleObj>
              </mc:Choice>
              <mc:Fallback>
                <p:oleObj name="Equation" r:id="rId3" imgW="1612800" imgH="3427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6175375"/>
                        <a:ext cx="29718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" y="4191000"/>
            <a:ext cx="7400925" cy="990600"/>
            <a:chOff x="288" y="2400"/>
            <a:chExt cx="4662" cy="624"/>
          </a:xfrm>
        </p:grpSpPr>
        <p:graphicFrame>
          <p:nvGraphicFramePr>
            <p:cNvPr id="134149" name="Object 5"/>
            <p:cNvGraphicFramePr>
              <a:graphicFrameLocks noChangeAspect="1"/>
            </p:cNvGraphicFramePr>
            <p:nvPr/>
          </p:nvGraphicFramePr>
          <p:xfrm>
            <a:off x="288" y="2400"/>
            <a:ext cx="2256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3" name="Equation" r:id="rId5" imgW="2209680" imgH="609480" progId="Equation.3">
                    <p:embed/>
                  </p:oleObj>
                </mc:Choice>
                <mc:Fallback>
                  <p:oleObj name="Equation" r:id="rId5" imgW="2209680" imgH="609480" progId="Equation.3">
                    <p:embed/>
                    <p:pic>
                      <p:nvPicPr>
                        <p:cNvPr id="0" name="Picture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400"/>
                          <a:ext cx="2256" cy="6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50" name="Text Box 6"/>
            <p:cNvSpPr txBox="1">
              <a:spLocks noChangeArrowheads="1"/>
            </p:cNvSpPr>
            <p:nvPr/>
          </p:nvSpPr>
          <p:spPr bwMode="auto">
            <a:xfrm>
              <a:off x="2502" y="2553"/>
              <a:ext cx="24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CC"/>
                  </a:solidFill>
                  <a:latin typeface="黑体" pitchFamily="2" charset="-122"/>
                  <a:ea typeface="黑体" pitchFamily="2" charset="-122"/>
                </a:rPr>
                <a:t>干涉相消（</a:t>
              </a:r>
              <a:r>
                <a:rPr lang="zh-CN" altLang="en-US" sz="2800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暗纹</a:t>
              </a:r>
              <a:r>
                <a:rPr lang="zh-CN" altLang="en-US" sz="2800" dirty="0">
                  <a:solidFill>
                    <a:srgbClr val="0000CC"/>
                  </a:solidFill>
                  <a:latin typeface="黑体" pitchFamily="2" charset="-122"/>
                  <a:ea typeface="黑体" pitchFamily="2" charset="-122"/>
                </a:rPr>
                <a:t>）</a:t>
              </a:r>
              <a:endParaRPr lang="zh-CN" altLang="en-US" sz="28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57200" y="5016500"/>
            <a:ext cx="8086725" cy="1003300"/>
            <a:chOff x="288" y="2968"/>
            <a:chExt cx="5094" cy="632"/>
          </a:xfrm>
        </p:grpSpPr>
        <p:graphicFrame>
          <p:nvGraphicFramePr>
            <p:cNvPr id="134152" name="Object 8"/>
            <p:cNvGraphicFramePr>
              <a:graphicFrameLocks noChangeAspect="1"/>
            </p:cNvGraphicFramePr>
            <p:nvPr/>
          </p:nvGraphicFramePr>
          <p:xfrm>
            <a:off x="288" y="2968"/>
            <a:ext cx="2112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4" name="公式" r:id="rId7" imgW="2019240" imgH="609480" progId="Equation.3">
                    <p:embed/>
                  </p:oleObj>
                </mc:Choice>
                <mc:Fallback>
                  <p:oleObj name="公式" r:id="rId7" imgW="2019240" imgH="609480" progId="Equation.3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968"/>
                          <a:ext cx="2112" cy="6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53" name="Text Box 9"/>
            <p:cNvSpPr txBox="1">
              <a:spLocks noChangeArrowheads="1"/>
            </p:cNvSpPr>
            <p:nvPr/>
          </p:nvSpPr>
          <p:spPr bwMode="auto">
            <a:xfrm>
              <a:off x="2496" y="3120"/>
              <a:ext cx="288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干涉加强（</a:t>
              </a:r>
              <a:r>
                <a:rPr lang="zh-CN" altLang="en-US" sz="280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明纹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533400" y="5791200"/>
            <a:ext cx="5410200" cy="1044575"/>
            <a:chOff x="336" y="3456"/>
            <a:chExt cx="3408" cy="658"/>
          </a:xfrm>
        </p:grpSpPr>
        <p:graphicFrame>
          <p:nvGraphicFramePr>
            <p:cNvPr id="134155" name="Object 11"/>
            <p:cNvGraphicFramePr>
              <a:graphicFrameLocks noChangeAspect="1"/>
            </p:cNvGraphicFramePr>
            <p:nvPr/>
          </p:nvGraphicFramePr>
          <p:xfrm>
            <a:off x="336" y="3456"/>
            <a:ext cx="1248" cy="6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" name="Equation" r:id="rId9" imgW="1498320" imgH="723600" progId="Equation.3">
                    <p:embed/>
                  </p:oleObj>
                </mc:Choice>
                <mc:Fallback>
                  <p:oleObj name="Equation" r:id="rId9" imgW="1498320" imgH="723600" progId="Equation.3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3456"/>
                          <a:ext cx="1248" cy="6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56" name="Text Box 12"/>
            <p:cNvSpPr txBox="1">
              <a:spLocks noChangeArrowheads="1"/>
            </p:cNvSpPr>
            <p:nvPr/>
          </p:nvSpPr>
          <p:spPr bwMode="auto">
            <a:xfrm>
              <a:off x="1632" y="3657"/>
              <a:ext cx="211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（介于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明</a:t>
              </a:r>
              <a:r>
                <a:rPr lang="zh-CN" altLang="en-US" sz="28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暗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之间）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609600" y="990600"/>
            <a:ext cx="8229600" cy="2590800"/>
            <a:chOff x="384" y="432"/>
            <a:chExt cx="5184" cy="1632"/>
          </a:xfrm>
        </p:grpSpPr>
        <p:sp>
          <p:nvSpPr>
            <p:cNvPr id="134158" name="Rectangle 14"/>
            <p:cNvSpPr>
              <a:spLocks noChangeArrowheads="1"/>
            </p:cNvSpPr>
            <p:nvPr/>
          </p:nvSpPr>
          <p:spPr bwMode="auto">
            <a:xfrm>
              <a:off x="384" y="432"/>
              <a:ext cx="5184" cy="16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618" y="474"/>
              <a:ext cx="2942" cy="1590"/>
              <a:chOff x="528" y="480"/>
              <a:chExt cx="3024" cy="1824"/>
            </a:xfrm>
          </p:grpSpPr>
          <p:sp>
            <p:nvSpPr>
              <p:cNvPr id="134160" name="Freeform 16" descr="浅色上对角线"/>
              <p:cNvSpPr>
                <a:spLocks/>
              </p:cNvSpPr>
              <p:nvPr/>
            </p:nvSpPr>
            <p:spPr bwMode="auto">
              <a:xfrm>
                <a:off x="1166" y="1564"/>
                <a:ext cx="280" cy="6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0" y="668"/>
                  </a:cxn>
                  <a:cxn ang="0">
                    <a:pos x="200" y="686"/>
                  </a:cxn>
                  <a:cxn ang="0">
                    <a:pos x="20" y="244"/>
                  </a:cxn>
                  <a:cxn ang="0">
                    <a:pos x="0" y="0"/>
                  </a:cxn>
                </a:cxnLst>
                <a:rect l="0" t="0" r="r" b="b"/>
                <a:pathLst>
                  <a:path w="280" h="686">
                    <a:moveTo>
                      <a:pt x="0" y="0"/>
                    </a:moveTo>
                    <a:lnTo>
                      <a:pt x="280" y="668"/>
                    </a:lnTo>
                    <a:lnTo>
                      <a:pt x="200" y="686"/>
                    </a:lnTo>
                    <a:lnTo>
                      <a:pt x="20" y="244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009900"/>
                </a:fgClr>
                <a:bgClr>
                  <a:schemeClr val="bg1"/>
                </a:bgClr>
              </a:pattFill>
              <a:ln w="9525" cap="flat" cmpd="sng">
                <a:noFill/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4161" name="Freeform 17" descr="浅色上对角线"/>
              <p:cNvSpPr>
                <a:spLocks/>
              </p:cNvSpPr>
              <p:nvPr/>
            </p:nvSpPr>
            <p:spPr bwMode="auto">
              <a:xfrm>
                <a:off x="1152" y="1064"/>
                <a:ext cx="460" cy="112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460" y="1084"/>
                  </a:cxn>
                  <a:cxn ang="0">
                    <a:pos x="380" y="1124"/>
                  </a:cxn>
                  <a:cxn ang="0">
                    <a:pos x="0" y="259"/>
                  </a:cxn>
                  <a:cxn ang="0">
                    <a:pos x="12" y="0"/>
                  </a:cxn>
                </a:cxnLst>
                <a:rect l="0" t="0" r="r" b="b"/>
                <a:pathLst>
                  <a:path w="460" h="1124">
                    <a:moveTo>
                      <a:pt x="12" y="0"/>
                    </a:moveTo>
                    <a:lnTo>
                      <a:pt x="460" y="1084"/>
                    </a:lnTo>
                    <a:lnTo>
                      <a:pt x="380" y="1124"/>
                    </a:lnTo>
                    <a:lnTo>
                      <a:pt x="0" y="259"/>
                    </a:lnTo>
                    <a:lnTo>
                      <a:pt x="12" y="0"/>
                    </a:lnTo>
                    <a:close/>
                  </a:path>
                </a:pathLst>
              </a:custGeom>
              <a:pattFill prst="ltUpDiag">
                <a:fgClr>
                  <a:srgbClr val="009900"/>
                </a:fgClr>
                <a:bgClr>
                  <a:schemeClr val="bg1"/>
                </a:bgClr>
              </a:pattFill>
              <a:ln w="9525" cap="flat" cmpd="sng">
                <a:noFill/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4162" name="Freeform 18" descr="浅色横线"/>
              <p:cNvSpPr>
                <a:spLocks/>
              </p:cNvSpPr>
              <p:nvPr/>
            </p:nvSpPr>
            <p:spPr bwMode="auto">
              <a:xfrm>
                <a:off x="1166" y="1328"/>
                <a:ext cx="376" cy="8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6" y="864"/>
                  </a:cxn>
                  <a:cxn ang="0">
                    <a:pos x="274" y="892"/>
                  </a:cxn>
                  <a:cxn ang="0">
                    <a:pos x="48" y="344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376" h="892">
                    <a:moveTo>
                      <a:pt x="0" y="0"/>
                    </a:moveTo>
                    <a:lnTo>
                      <a:pt x="376" y="864"/>
                    </a:lnTo>
                    <a:lnTo>
                      <a:pt x="274" y="892"/>
                    </a:lnTo>
                    <a:lnTo>
                      <a:pt x="48" y="344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Horz">
                <a:fgClr>
                  <a:srgbClr val="008000"/>
                </a:fgClr>
                <a:bgClr>
                  <a:schemeClr val="bg1"/>
                </a:bgClr>
              </a:pattFill>
              <a:ln w="9525" cap="flat" cmpd="sng">
                <a:noFill/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7" name="Group 19"/>
              <p:cNvGrpSpPr>
                <a:grpSpLocks/>
              </p:cNvGrpSpPr>
              <p:nvPr/>
            </p:nvGrpSpPr>
            <p:grpSpPr bwMode="auto">
              <a:xfrm>
                <a:off x="1152" y="1056"/>
                <a:ext cx="460" cy="1204"/>
                <a:chOff x="3236" y="2880"/>
                <a:chExt cx="460" cy="1204"/>
              </a:xfrm>
            </p:grpSpPr>
            <p:sp>
              <p:nvSpPr>
                <p:cNvPr id="134164" name="Freeform 20" descr="宽上对角线"/>
                <p:cNvSpPr>
                  <a:spLocks/>
                </p:cNvSpPr>
                <p:nvPr/>
              </p:nvSpPr>
              <p:spPr bwMode="auto">
                <a:xfrm>
                  <a:off x="3252" y="3624"/>
                  <a:ext cx="188" cy="4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8" y="460"/>
                    </a:cxn>
                  </a:cxnLst>
                  <a:rect l="0" t="0" r="r" b="b"/>
                  <a:pathLst>
                    <a:path w="188" h="460">
                      <a:moveTo>
                        <a:pt x="0" y="0"/>
                      </a:moveTo>
                      <a:lnTo>
                        <a:pt x="188" y="460"/>
                      </a:lnTo>
                    </a:path>
                  </a:pathLst>
                </a:custGeom>
                <a:pattFill prst="wdUpDiag">
                  <a:fgClr>
                    <a:srgbClr val="009900"/>
                  </a:fgClr>
                  <a:bgClr>
                    <a:schemeClr val="bg1"/>
                  </a:bgClr>
                </a:pattFill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65" name="Freeform 21" descr="宽上对角线"/>
                <p:cNvSpPr>
                  <a:spLocks/>
                </p:cNvSpPr>
                <p:nvPr/>
              </p:nvSpPr>
              <p:spPr bwMode="auto">
                <a:xfrm>
                  <a:off x="3252" y="2880"/>
                  <a:ext cx="444" cy="109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44" y="1092"/>
                    </a:cxn>
                  </a:cxnLst>
                  <a:rect l="0" t="0" r="r" b="b"/>
                  <a:pathLst>
                    <a:path w="444" h="1092">
                      <a:moveTo>
                        <a:pt x="0" y="0"/>
                      </a:moveTo>
                      <a:lnTo>
                        <a:pt x="444" y="1092"/>
                      </a:lnTo>
                    </a:path>
                  </a:pathLst>
                </a:custGeom>
                <a:pattFill prst="wdUpDiag">
                  <a:fgClr>
                    <a:srgbClr val="009900"/>
                  </a:fgClr>
                  <a:bgClr>
                    <a:schemeClr val="bg1"/>
                  </a:bgClr>
                </a:pattFill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66" name="Freeform 22" descr="宽上对角线"/>
                <p:cNvSpPr>
                  <a:spLocks/>
                </p:cNvSpPr>
                <p:nvPr/>
              </p:nvSpPr>
              <p:spPr bwMode="auto">
                <a:xfrm>
                  <a:off x="3236" y="3122"/>
                  <a:ext cx="380" cy="89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0" y="890"/>
                    </a:cxn>
                  </a:cxnLst>
                  <a:rect l="0" t="0" r="r" b="b"/>
                  <a:pathLst>
                    <a:path w="380" h="890">
                      <a:moveTo>
                        <a:pt x="0" y="0"/>
                      </a:moveTo>
                      <a:lnTo>
                        <a:pt x="380" y="890"/>
                      </a:lnTo>
                    </a:path>
                  </a:pathLst>
                </a:custGeom>
                <a:pattFill prst="wdUpDiag">
                  <a:fgClr>
                    <a:srgbClr val="009900"/>
                  </a:fgClr>
                  <a:bgClr>
                    <a:schemeClr val="bg1"/>
                  </a:bgClr>
                </a:pattFill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67" name="Freeform 23" descr="宽上对角线"/>
                <p:cNvSpPr>
                  <a:spLocks/>
                </p:cNvSpPr>
                <p:nvPr/>
              </p:nvSpPr>
              <p:spPr bwMode="auto">
                <a:xfrm>
                  <a:off x="3236" y="3374"/>
                  <a:ext cx="280" cy="67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0" y="676"/>
                    </a:cxn>
                  </a:cxnLst>
                  <a:rect l="0" t="0" r="r" b="b"/>
                  <a:pathLst>
                    <a:path w="280" h="676">
                      <a:moveTo>
                        <a:pt x="0" y="0"/>
                      </a:moveTo>
                      <a:lnTo>
                        <a:pt x="280" y="676"/>
                      </a:lnTo>
                    </a:path>
                  </a:pathLst>
                </a:custGeom>
                <a:pattFill prst="wdUpDiag">
                  <a:fgClr>
                    <a:srgbClr val="009900"/>
                  </a:fgClr>
                  <a:bgClr>
                    <a:schemeClr val="bg1"/>
                  </a:bgClr>
                </a:pattFill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" name="Group 24"/>
              <p:cNvGrpSpPr>
                <a:grpSpLocks/>
              </p:cNvGrpSpPr>
              <p:nvPr/>
            </p:nvGrpSpPr>
            <p:grpSpPr bwMode="auto">
              <a:xfrm rot="-83261">
                <a:off x="1152" y="791"/>
                <a:ext cx="1008" cy="1008"/>
                <a:chOff x="3120" y="2688"/>
                <a:chExt cx="912" cy="1008"/>
              </a:xfrm>
            </p:grpSpPr>
            <p:sp>
              <p:nvSpPr>
                <p:cNvPr id="134169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3120" y="2688"/>
                  <a:ext cx="864" cy="272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70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120" y="2928"/>
                  <a:ext cx="912" cy="288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71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120" y="3168"/>
                  <a:ext cx="912" cy="288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72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3120" y="3408"/>
                  <a:ext cx="912" cy="288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29"/>
              <p:cNvGrpSpPr>
                <a:grpSpLocks/>
              </p:cNvGrpSpPr>
              <p:nvPr/>
            </p:nvGrpSpPr>
            <p:grpSpPr bwMode="auto">
              <a:xfrm>
                <a:off x="2064" y="768"/>
                <a:ext cx="1200" cy="720"/>
                <a:chOff x="3936" y="2688"/>
                <a:chExt cx="1296" cy="720"/>
              </a:xfrm>
            </p:grpSpPr>
            <p:sp>
              <p:nvSpPr>
                <p:cNvPr id="134174" name="Line 30"/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1200" cy="48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75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4032" y="2976"/>
                  <a:ext cx="1200" cy="192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76" name="Line 32"/>
                <p:cNvSpPr>
                  <a:spLocks noChangeShapeType="1"/>
                </p:cNvSpPr>
                <p:nvPr/>
              </p:nvSpPr>
              <p:spPr bwMode="auto">
                <a:xfrm>
                  <a:off x="3936" y="2688"/>
                  <a:ext cx="1296" cy="288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77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4032" y="2976"/>
                  <a:ext cx="1200" cy="432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4178" name="Line 34"/>
              <p:cNvSpPr>
                <a:spLocks noChangeShapeType="1"/>
              </p:cNvSpPr>
              <p:nvPr/>
            </p:nvSpPr>
            <p:spPr bwMode="auto">
              <a:xfrm>
                <a:off x="624" y="1440"/>
                <a:ext cx="29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4179" name="Object 35"/>
              <p:cNvGraphicFramePr>
                <a:graphicFrameLocks noChangeAspect="1"/>
              </p:cNvGraphicFramePr>
              <p:nvPr/>
            </p:nvGraphicFramePr>
            <p:xfrm>
              <a:off x="1762" y="480"/>
              <a:ext cx="254" cy="3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6" name="Equation" r:id="rId11" imgW="139680" imgH="164880" progId="Equation.3">
                      <p:embed/>
                    </p:oleObj>
                  </mc:Choice>
                  <mc:Fallback>
                    <p:oleObj name="Equation" r:id="rId11" imgW="139680" imgH="164880" progId="Equation.3">
                      <p:embed/>
                      <p:pic>
                        <p:nvPicPr>
                          <p:cNvPr id="0" name="Picture 9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2" y="480"/>
                            <a:ext cx="254" cy="3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180" name="Oval 36"/>
              <p:cNvSpPr>
                <a:spLocks noChangeArrowheads="1"/>
              </p:cNvSpPr>
              <p:nvPr/>
            </p:nvSpPr>
            <p:spPr bwMode="auto">
              <a:xfrm>
                <a:off x="2005" y="528"/>
                <a:ext cx="251" cy="1658"/>
              </a:xfrm>
              <a:prstGeom prst="ellipse">
                <a:avLst/>
              </a:prstGeom>
              <a:solidFill>
                <a:srgbClr val="00FFCC">
                  <a:alpha val="50000"/>
                </a:srgbClr>
              </a:solidFill>
              <a:ln w="19050">
                <a:solidFill>
                  <a:srgbClr val="0066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181" name="Rectangle 37"/>
              <p:cNvSpPr>
                <a:spLocks noChangeArrowheads="1"/>
              </p:cNvSpPr>
              <p:nvPr/>
            </p:nvSpPr>
            <p:spPr bwMode="auto">
              <a:xfrm>
                <a:off x="3247" y="481"/>
                <a:ext cx="34" cy="1775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0"/>
                      <a:invGamma/>
                    </a:schemeClr>
                  </a:gs>
                </a:gsLst>
                <a:lin ang="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4182" name="Object 38"/>
              <p:cNvGraphicFramePr>
                <a:graphicFrameLocks noChangeAspect="1"/>
              </p:cNvGraphicFramePr>
              <p:nvPr/>
            </p:nvGraphicFramePr>
            <p:xfrm>
              <a:off x="3328" y="1449"/>
              <a:ext cx="176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7" name="Equation" r:id="rId13" imgW="164880" imgH="190440" progId="Equation.3">
                      <p:embed/>
                    </p:oleObj>
                  </mc:Choice>
                  <mc:Fallback>
                    <p:oleObj name="Equation" r:id="rId13" imgW="164880" imgH="190440" progId="Equation.3">
                      <p:embed/>
                      <p:pic>
                        <p:nvPicPr>
                          <p:cNvPr id="0" name="Picture 10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28" y="1449"/>
                            <a:ext cx="176" cy="23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183" name="Object 39"/>
              <p:cNvGraphicFramePr>
                <a:graphicFrameLocks noChangeAspect="1"/>
              </p:cNvGraphicFramePr>
              <p:nvPr/>
            </p:nvGraphicFramePr>
            <p:xfrm>
              <a:off x="2928" y="480"/>
              <a:ext cx="232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8" name="Equation" r:id="rId15" imgW="139680" imgH="164880" progId="Equation.3">
                      <p:embed/>
                    </p:oleObj>
                  </mc:Choice>
                  <mc:Fallback>
                    <p:oleObj name="Equation" r:id="rId15" imgW="139680" imgH="164880" progId="Equation.3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8" y="480"/>
                            <a:ext cx="232" cy="3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184" name="Rectangle 40"/>
              <p:cNvSpPr>
                <a:spLocks noChangeArrowheads="1"/>
              </p:cNvSpPr>
              <p:nvPr/>
            </p:nvSpPr>
            <p:spPr bwMode="auto">
              <a:xfrm>
                <a:off x="1140" y="674"/>
                <a:ext cx="60" cy="382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chemeClr val="tx1">
                      <a:gamma/>
                      <a:tint val="20000"/>
                      <a:invGamma/>
                    </a:schemeClr>
                  </a:gs>
                  <a:gs pos="100000">
                    <a:schemeClr val="tx1"/>
                  </a:gs>
                </a:gsLst>
                <a:lin ang="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185" name="Rectangle 41"/>
              <p:cNvSpPr>
                <a:spLocks noChangeArrowheads="1"/>
              </p:cNvSpPr>
              <p:nvPr/>
            </p:nvSpPr>
            <p:spPr bwMode="auto">
              <a:xfrm>
                <a:off x="1148" y="1824"/>
                <a:ext cx="52" cy="355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chemeClr val="tx1">
                      <a:gamma/>
                      <a:tint val="20000"/>
                      <a:invGamma/>
                    </a:schemeClr>
                  </a:gs>
                  <a:gs pos="100000">
                    <a:schemeClr val="tx1"/>
                  </a:gs>
                </a:gsLst>
                <a:lin ang="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4186" name="Object 42"/>
              <p:cNvGraphicFramePr>
                <a:graphicFrameLocks noChangeAspect="1"/>
              </p:cNvGraphicFramePr>
              <p:nvPr/>
            </p:nvGraphicFramePr>
            <p:xfrm>
              <a:off x="871" y="491"/>
              <a:ext cx="243" cy="2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9" name="Equation" r:id="rId17" imgW="164880" imgH="164880" progId="Equation.3">
                      <p:embed/>
                    </p:oleObj>
                  </mc:Choice>
                  <mc:Fallback>
                    <p:oleObj name="Equation" r:id="rId17" imgW="164880" imgH="164880" progId="Equation.3">
                      <p:embed/>
                      <p:pic>
                        <p:nvPicPr>
                          <p:cNvPr id="0" name="Picture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71" y="491"/>
                            <a:ext cx="243" cy="27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187" name="Object 43"/>
              <p:cNvGraphicFramePr>
                <a:graphicFrameLocks noChangeAspect="1"/>
              </p:cNvGraphicFramePr>
              <p:nvPr/>
            </p:nvGraphicFramePr>
            <p:xfrm>
              <a:off x="3264" y="816"/>
              <a:ext cx="288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40" name="Equation" r:id="rId19" imgW="152280" imgH="203040" progId="Equation.3">
                      <p:embed/>
                    </p:oleObj>
                  </mc:Choice>
                  <mc:Fallback>
                    <p:oleObj name="Equation" r:id="rId19" imgW="152280" imgH="203040" progId="Equation.3">
                      <p:embed/>
                      <p:pic>
                        <p:nvPicPr>
                          <p:cNvPr id="0" name="Picture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816"/>
                            <a:ext cx="288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188" name="Object 44"/>
              <p:cNvGraphicFramePr>
                <a:graphicFrameLocks noChangeAspect="1"/>
              </p:cNvGraphicFramePr>
              <p:nvPr/>
            </p:nvGraphicFramePr>
            <p:xfrm>
              <a:off x="841" y="720"/>
              <a:ext cx="311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41" name="Equation" r:id="rId21" imgW="152280" imgH="164880" progId="Equation.3">
                      <p:embed/>
                    </p:oleObj>
                  </mc:Choice>
                  <mc:Fallback>
                    <p:oleObj name="Equation" r:id="rId21" imgW="152280" imgH="164880" progId="Equation.3">
                      <p:embed/>
                      <p:pic>
                        <p:nvPicPr>
                          <p:cNvPr id="0" name="Picture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1" y="720"/>
                            <a:ext cx="311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189" name="Object 45"/>
              <p:cNvGraphicFramePr>
                <a:graphicFrameLocks noChangeAspect="1"/>
              </p:cNvGraphicFramePr>
              <p:nvPr/>
            </p:nvGraphicFramePr>
            <p:xfrm>
              <a:off x="816" y="1776"/>
              <a:ext cx="315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42" name="Equation" r:id="rId23" imgW="152280" imgH="164880" progId="Equation.3">
                      <p:embed/>
                    </p:oleObj>
                  </mc:Choice>
                  <mc:Fallback>
                    <p:oleObj name="Equation" r:id="rId23" imgW="152280" imgH="164880" progId="Equation.3">
                      <p:embed/>
                      <p:pic>
                        <p:nvPicPr>
                          <p:cNvPr id="0" name="Picture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1776"/>
                            <a:ext cx="315" cy="3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190" name="Object 46"/>
              <p:cNvGraphicFramePr>
                <a:graphicFrameLocks noChangeAspect="1"/>
              </p:cNvGraphicFramePr>
              <p:nvPr/>
            </p:nvGraphicFramePr>
            <p:xfrm>
              <a:off x="836" y="1008"/>
              <a:ext cx="316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43" name="Equation" r:id="rId25" imgW="177480" imgH="215640" progId="Equation.3">
                      <p:embed/>
                    </p:oleObj>
                  </mc:Choice>
                  <mc:Fallback>
                    <p:oleObj name="Equation" r:id="rId25" imgW="177480" imgH="215640" progId="Equation.3">
                      <p:embed/>
                      <p:pic>
                        <p:nvPicPr>
                          <p:cNvPr id="0" name="Picture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6" y="1008"/>
                            <a:ext cx="316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191" name="Object 47"/>
              <p:cNvGraphicFramePr>
                <a:graphicFrameLocks noChangeAspect="1"/>
              </p:cNvGraphicFramePr>
              <p:nvPr/>
            </p:nvGraphicFramePr>
            <p:xfrm>
              <a:off x="813" y="1440"/>
              <a:ext cx="339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44" name="Equation" r:id="rId27" imgW="190440" imgH="215640" progId="Equation.3">
                      <p:embed/>
                    </p:oleObj>
                  </mc:Choice>
                  <mc:Fallback>
                    <p:oleObj name="Equation" r:id="rId27" imgW="190440" imgH="215640" progId="Equation.3">
                      <p:embed/>
                      <p:pic>
                        <p:nvPicPr>
                          <p:cNvPr id="0" name="Picture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3" y="1440"/>
                            <a:ext cx="339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192" name="Line 48"/>
              <p:cNvSpPr>
                <a:spLocks noChangeShapeType="1"/>
              </p:cNvSpPr>
              <p:nvPr/>
            </p:nvSpPr>
            <p:spPr bwMode="auto">
              <a:xfrm>
                <a:off x="1200" y="105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34193" name="Object 49"/>
              <p:cNvGraphicFramePr>
                <a:graphicFrameLocks noChangeAspect="1"/>
              </p:cNvGraphicFramePr>
              <p:nvPr/>
            </p:nvGraphicFramePr>
            <p:xfrm>
              <a:off x="1440" y="720"/>
              <a:ext cx="249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45" name="Equation" r:id="rId29" imgW="177480" imgH="241200" progId="Equation.3">
                      <p:embed/>
                    </p:oleObj>
                  </mc:Choice>
                  <mc:Fallback>
                    <p:oleObj name="Equation" r:id="rId29" imgW="177480" imgH="241200" progId="Equation.3">
                      <p:embed/>
                      <p:pic>
                        <p:nvPicPr>
                          <p:cNvPr id="0" name="Picture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0" y="720"/>
                            <a:ext cx="249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194" name="Object 50"/>
              <p:cNvGraphicFramePr>
                <a:graphicFrameLocks noChangeAspect="1"/>
              </p:cNvGraphicFramePr>
              <p:nvPr/>
            </p:nvGraphicFramePr>
            <p:xfrm>
              <a:off x="1392" y="1440"/>
              <a:ext cx="24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46" name="Equation" r:id="rId31" imgW="152280" imgH="177480" progId="Equation.3">
                      <p:embed/>
                    </p:oleObj>
                  </mc:Choice>
                  <mc:Fallback>
                    <p:oleObj name="Equation" r:id="rId31" imgW="152280" imgH="177480" progId="Equation.3">
                      <p:embed/>
                      <p:pic>
                        <p:nvPicPr>
                          <p:cNvPr id="0" name="Picture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2" y="1440"/>
                            <a:ext cx="247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195" name="Freeform 51"/>
              <p:cNvSpPr>
                <a:spLocks/>
              </p:cNvSpPr>
              <p:nvPr/>
            </p:nvSpPr>
            <p:spPr bwMode="auto">
              <a:xfrm>
                <a:off x="1100" y="1968"/>
                <a:ext cx="34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340" y="0"/>
                  </a:cxn>
                </a:cxnLst>
                <a:rect l="0" t="0" r="r" b="b"/>
                <a:pathLst>
                  <a:path w="340" h="132">
                    <a:moveTo>
                      <a:pt x="0" y="132"/>
                    </a:moveTo>
                    <a:lnTo>
                      <a:pt x="340" y="0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196" name="Freeform 52"/>
              <p:cNvSpPr>
                <a:spLocks/>
              </p:cNvSpPr>
              <p:nvPr/>
            </p:nvSpPr>
            <p:spPr bwMode="auto">
              <a:xfrm>
                <a:off x="1532" y="1816"/>
                <a:ext cx="308" cy="120"/>
              </a:xfrm>
              <a:custGeom>
                <a:avLst/>
                <a:gdLst/>
                <a:ahLst/>
                <a:cxnLst>
                  <a:cxn ang="0">
                    <a:pos x="308" y="0"/>
                  </a:cxn>
                  <a:cxn ang="0">
                    <a:pos x="0" y="120"/>
                  </a:cxn>
                </a:cxnLst>
                <a:rect l="0" t="0" r="r" b="b"/>
                <a:pathLst>
                  <a:path w="308" h="120">
                    <a:moveTo>
                      <a:pt x="308" y="0"/>
                    </a:moveTo>
                    <a:lnTo>
                      <a:pt x="0" y="120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4197" name="Object 53"/>
              <p:cNvGraphicFramePr>
                <a:graphicFrameLocks noChangeAspect="1"/>
              </p:cNvGraphicFramePr>
              <p:nvPr/>
            </p:nvGraphicFramePr>
            <p:xfrm>
              <a:off x="1579" y="1993"/>
              <a:ext cx="533" cy="3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47" name="Equation" r:id="rId33" imgW="304560" imgH="177480" progId="Equation.3">
                      <p:embed/>
                    </p:oleObj>
                  </mc:Choice>
                  <mc:Fallback>
                    <p:oleObj name="Equation" r:id="rId33" imgW="304560" imgH="177480" progId="Equation.3">
                      <p:embed/>
                      <p:pic>
                        <p:nvPicPr>
                          <p:cNvPr id="0" name="Picture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79" y="1993"/>
                            <a:ext cx="533" cy="31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" name="Group 54"/>
              <p:cNvGrpSpPr>
                <a:grpSpLocks/>
              </p:cNvGrpSpPr>
              <p:nvPr/>
            </p:nvGrpSpPr>
            <p:grpSpPr bwMode="auto">
              <a:xfrm>
                <a:off x="528" y="1056"/>
                <a:ext cx="643" cy="768"/>
                <a:chOff x="2592" y="2880"/>
                <a:chExt cx="643" cy="768"/>
              </a:xfrm>
            </p:grpSpPr>
            <p:sp>
              <p:nvSpPr>
                <p:cNvPr id="134199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762" y="3168"/>
                  <a:ext cx="473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200" name="Line 56"/>
                <p:cNvSpPr>
                  <a:spLocks noChangeShapeType="1"/>
                </p:cNvSpPr>
                <p:nvPr/>
              </p:nvSpPr>
              <p:spPr bwMode="auto">
                <a:xfrm>
                  <a:off x="2762" y="3408"/>
                  <a:ext cx="473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201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2762" y="3648"/>
                  <a:ext cx="473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202" name="Line 58"/>
                <p:cNvSpPr>
                  <a:spLocks noChangeShapeType="1"/>
                </p:cNvSpPr>
                <p:nvPr/>
              </p:nvSpPr>
              <p:spPr bwMode="auto">
                <a:xfrm>
                  <a:off x="2772" y="2880"/>
                  <a:ext cx="463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203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2592" y="3168"/>
                  <a:ext cx="271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triangl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204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2592" y="3408"/>
                  <a:ext cx="271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triangl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205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2592" y="3647"/>
                  <a:ext cx="271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triangl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206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2592" y="2880"/>
                  <a:ext cx="271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triangl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134207" name="Object 63"/>
            <p:cNvGraphicFramePr>
              <a:graphicFrameLocks noChangeAspect="1"/>
            </p:cNvGraphicFramePr>
            <p:nvPr/>
          </p:nvGraphicFramePr>
          <p:xfrm>
            <a:off x="3748" y="539"/>
            <a:ext cx="1484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48" name="Equation" r:id="rId35" imgW="787320" imgH="177480" progId="Equation.3">
                    <p:embed/>
                  </p:oleObj>
                </mc:Choice>
                <mc:Fallback>
                  <p:oleObj name="Equation" r:id="rId35" imgW="787320" imgH="177480" progId="Equation.3">
                    <p:embed/>
                    <p:pic>
                      <p:nvPicPr>
                        <p:cNvPr id="0" name="Picture 8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8" y="539"/>
                          <a:ext cx="1484" cy="3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4208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01833"/>
              </p:ext>
            </p:extLst>
          </p:nvPr>
        </p:nvGraphicFramePr>
        <p:xfrm>
          <a:off x="6705600" y="1676400"/>
          <a:ext cx="12954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9" name="Equation" r:id="rId37" imgW="863280" imgH="723600" progId="Equation.3">
                  <p:embed/>
                </p:oleObj>
              </mc:Choice>
              <mc:Fallback>
                <p:oleObj name="Equation" r:id="rId37" imgW="863280" imgH="723600" progId="Equation.3">
                  <p:embed/>
                  <p:pic>
                    <p:nvPicPr>
                      <p:cNvPr id="0" name="Picture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676400"/>
                        <a:ext cx="1295400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65"/>
          <p:cNvGrpSpPr>
            <a:grpSpLocks/>
          </p:cNvGrpSpPr>
          <p:nvPr/>
        </p:nvGrpSpPr>
        <p:grpSpPr bwMode="auto">
          <a:xfrm>
            <a:off x="5638800" y="2895600"/>
            <a:ext cx="3048000" cy="533400"/>
            <a:chOff x="3648" y="1728"/>
            <a:chExt cx="1920" cy="336"/>
          </a:xfrm>
        </p:grpSpPr>
        <p:sp>
          <p:nvSpPr>
            <p:cNvPr id="134210" name="Text Box 66"/>
            <p:cNvSpPr txBox="1">
              <a:spLocks noChangeArrowheads="1"/>
            </p:cNvSpPr>
            <p:nvPr/>
          </p:nvSpPr>
          <p:spPr bwMode="auto">
            <a:xfrm>
              <a:off x="3648" y="1728"/>
              <a:ext cx="192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（   个半波带）</a:t>
              </a:r>
            </a:p>
          </p:txBody>
        </p:sp>
        <p:graphicFrame>
          <p:nvGraphicFramePr>
            <p:cNvPr id="134211" name="Object 67"/>
            <p:cNvGraphicFramePr>
              <a:graphicFrameLocks noChangeAspect="1"/>
            </p:cNvGraphicFramePr>
            <p:nvPr/>
          </p:nvGraphicFramePr>
          <p:xfrm>
            <a:off x="3984" y="1776"/>
            <a:ext cx="21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0" name="Equation" r:id="rId39" imgW="203040" imgH="279360" progId="Equation.3">
                    <p:embed/>
                  </p:oleObj>
                </mc:Choice>
                <mc:Fallback>
                  <p:oleObj name="Equation" r:id="rId39" imgW="203040" imgH="27936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776"/>
                          <a:ext cx="21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6858000" y="4343400"/>
            <a:ext cx="2449513" cy="609600"/>
            <a:chOff x="4320" y="2400"/>
            <a:chExt cx="1543" cy="384"/>
          </a:xfrm>
        </p:grpSpPr>
        <p:sp>
          <p:nvSpPr>
            <p:cNvPr id="134213" name="Rectangle 69"/>
            <p:cNvSpPr>
              <a:spLocks noChangeArrowheads="1"/>
            </p:cNvSpPr>
            <p:nvPr/>
          </p:nvSpPr>
          <p:spPr bwMode="auto">
            <a:xfrm>
              <a:off x="4320" y="2400"/>
              <a:ext cx="1344" cy="384"/>
            </a:xfrm>
            <a:prstGeom prst="rect">
              <a:avLst/>
            </a:prstGeom>
            <a:gradFill rotWithShape="0">
              <a:gsLst>
                <a:gs pos="0">
                  <a:srgbClr val="CCECFF"/>
                </a:gs>
                <a:gs pos="50000">
                  <a:srgbClr val="CCECFF">
                    <a:gamma/>
                    <a:tint val="0"/>
                    <a:invGamma/>
                  </a:srgbClr>
                </a:gs>
                <a:gs pos="100000">
                  <a:srgbClr val="CCECFF"/>
                </a:gs>
              </a:gsLst>
              <a:lin ang="5400000" scaled="1"/>
            </a:gradFill>
            <a:ln w="9525">
              <a:solidFill>
                <a:srgbClr val="0000FF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214" name="Text Box 70"/>
            <p:cNvSpPr txBox="1">
              <a:spLocks noChangeArrowheads="1"/>
            </p:cNvSpPr>
            <p:nvPr/>
          </p:nvSpPr>
          <p:spPr bwMode="auto">
            <a:xfrm>
              <a:off x="4327" y="2448"/>
              <a:ext cx="15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  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个半波带</a:t>
              </a:r>
            </a:p>
          </p:txBody>
        </p:sp>
        <p:graphicFrame>
          <p:nvGraphicFramePr>
            <p:cNvPr id="134215" name="Object 71"/>
            <p:cNvGraphicFramePr>
              <a:graphicFrameLocks noChangeAspect="1"/>
            </p:cNvGraphicFramePr>
            <p:nvPr/>
          </p:nvGraphicFramePr>
          <p:xfrm>
            <a:off x="4320" y="2400"/>
            <a:ext cx="43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" name="Equation" r:id="rId41" imgW="203040" imgH="177480" progId="Equation.3">
                    <p:embed/>
                  </p:oleObj>
                </mc:Choice>
                <mc:Fallback>
                  <p:oleObj name="Equation" r:id="rId41" imgW="203040" imgH="177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400"/>
                          <a:ext cx="439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72"/>
          <p:cNvGrpSpPr>
            <a:grpSpLocks/>
          </p:cNvGrpSpPr>
          <p:nvPr/>
        </p:nvGrpSpPr>
        <p:grpSpPr bwMode="auto">
          <a:xfrm>
            <a:off x="6629400" y="5105400"/>
            <a:ext cx="2438400" cy="914400"/>
            <a:chOff x="4176" y="3072"/>
            <a:chExt cx="1536" cy="576"/>
          </a:xfrm>
        </p:grpSpPr>
        <p:sp>
          <p:nvSpPr>
            <p:cNvPr id="134217" name="Rectangle 73"/>
            <p:cNvSpPr>
              <a:spLocks noChangeArrowheads="1"/>
            </p:cNvSpPr>
            <p:nvPr/>
          </p:nvSpPr>
          <p:spPr bwMode="auto">
            <a:xfrm>
              <a:off x="4320" y="3072"/>
              <a:ext cx="1344" cy="537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rgbClr val="FFCCCC">
                    <a:gamma/>
                    <a:tint val="0"/>
                    <a:invGamma/>
                  </a:srgbClr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rgbClr val="FF0000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218" name="Text Box 74"/>
            <p:cNvSpPr txBox="1">
              <a:spLocks noChangeArrowheads="1"/>
            </p:cNvSpPr>
            <p:nvPr/>
          </p:nvSpPr>
          <p:spPr bwMode="auto">
            <a:xfrm>
              <a:off x="4176" y="3321"/>
              <a:ext cx="15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  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个半波带</a:t>
              </a:r>
            </a:p>
          </p:txBody>
        </p:sp>
        <p:graphicFrame>
          <p:nvGraphicFramePr>
            <p:cNvPr id="134219" name="Object 75"/>
            <p:cNvGraphicFramePr>
              <a:graphicFrameLocks noChangeAspect="1"/>
            </p:cNvGraphicFramePr>
            <p:nvPr/>
          </p:nvGraphicFramePr>
          <p:xfrm>
            <a:off x="4573" y="3072"/>
            <a:ext cx="755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" name="Equation" r:id="rId43" imgW="393480" imgH="177480" progId="Equation.3">
                    <p:embed/>
                  </p:oleObj>
                </mc:Choice>
                <mc:Fallback>
                  <p:oleObj name="Equation" r:id="rId43" imgW="393480" imgH="177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3" y="3072"/>
                          <a:ext cx="755" cy="3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76"/>
          <p:cNvGrpSpPr>
            <a:grpSpLocks/>
          </p:cNvGrpSpPr>
          <p:nvPr/>
        </p:nvGrpSpPr>
        <p:grpSpPr bwMode="auto">
          <a:xfrm>
            <a:off x="533400" y="3733800"/>
            <a:ext cx="6553200" cy="519113"/>
            <a:chOff x="336" y="2160"/>
            <a:chExt cx="4128" cy="327"/>
          </a:xfrm>
        </p:grpSpPr>
        <p:graphicFrame>
          <p:nvGraphicFramePr>
            <p:cNvPr id="134221" name="Object 77"/>
            <p:cNvGraphicFramePr>
              <a:graphicFrameLocks noChangeAspect="1"/>
            </p:cNvGraphicFramePr>
            <p:nvPr/>
          </p:nvGraphicFramePr>
          <p:xfrm>
            <a:off x="336" y="2169"/>
            <a:ext cx="120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" name="Equation" r:id="rId45" imgW="1231560" imgH="279360" progId="Equation.3">
                    <p:embed/>
                  </p:oleObj>
                </mc:Choice>
                <mc:Fallback>
                  <p:oleObj name="Equation" r:id="rId45" imgW="1231560" imgH="27936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169"/>
                          <a:ext cx="1200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222" name="Text Box 78"/>
            <p:cNvSpPr txBox="1">
              <a:spLocks noChangeArrowheads="1"/>
            </p:cNvSpPr>
            <p:nvPr/>
          </p:nvSpPr>
          <p:spPr bwMode="auto">
            <a:xfrm>
              <a:off x="2496" y="2160"/>
              <a:ext cx="19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中央明纹中心</a:t>
              </a:r>
            </a:p>
          </p:txBody>
        </p:sp>
      </p:grpSp>
      <p:sp>
        <p:nvSpPr>
          <p:cNvPr id="79" name="矩形 78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3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3124200"/>
            <a:ext cx="8458200" cy="3733800"/>
            <a:chOff x="240" y="1776"/>
            <a:chExt cx="5328" cy="2352"/>
          </a:xfrm>
        </p:grpSpPr>
        <p:sp>
          <p:nvSpPr>
            <p:cNvPr id="135171" name="Rectangle 3"/>
            <p:cNvSpPr>
              <a:spLocks noChangeArrowheads="1"/>
            </p:cNvSpPr>
            <p:nvPr/>
          </p:nvSpPr>
          <p:spPr bwMode="auto">
            <a:xfrm>
              <a:off x="240" y="1776"/>
              <a:ext cx="5328" cy="2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32" y="1824"/>
              <a:ext cx="5018" cy="1824"/>
              <a:chOff x="432" y="1824"/>
              <a:chExt cx="5018" cy="1824"/>
            </a:xfrm>
          </p:grpSpPr>
          <p:graphicFrame>
            <p:nvGraphicFramePr>
              <p:cNvPr id="135173" name="Object 5"/>
              <p:cNvGraphicFramePr>
                <a:graphicFrameLocks noChangeAspect="1"/>
              </p:cNvGraphicFramePr>
              <p:nvPr/>
            </p:nvGraphicFramePr>
            <p:xfrm>
              <a:off x="4944" y="3120"/>
              <a:ext cx="506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3" name="Equation" r:id="rId3" imgW="330120" imgH="177480" progId="Equation.3">
                      <p:embed/>
                    </p:oleObj>
                  </mc:Choice>
                  <mc:Fallback>
                    <p:oleObj name="Equation" r:id="rId3" imgW="330120" imgH="177480" progId="Equation.3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3120"/>
                            <a:ext cx="506" cy="3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5174" name="Line 6"/>
              <p:cNvSpPr>
                <a:spLocks noChangeShapeType="1"/>
              </p:cNvSpPr>
              <p:nvPr/>
            </p:nvSpPr>
            <p:spPr bwMode="auto">
              <a:xfrm flipV="1">
                <a:off x="2640" y="1824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720" y="2976"/>
                <a:ext cx="3888" cy="144"/>
                <a:chOff x="864" y="1632"/>
                <a:chExt cx="3888" cy="96"/>
              </a:xfrm>
            </p:grpSpPr>
            <p:sp>
              <p:nvSpPr>
                <p:cNvPr id="135176" name="Line 8"/>
                <p:cNvSpPr>
                  <a:spLocks noChangeShapeType="1"/>
                </p:cNvSpPr>
                <p:nvPr/>
              </p:nvSpPr>
              <p:spPr bwMode="auto">
                <a:xfrm>
                  <a:off x="3408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177" name="Line 9"/>
                <p:cNvSpPr>
                  <a:spLocks noChangeShapeType="1"/>
                </p:cNvSpPr>
                <p:nvPr/>
              </p:nvSpPr>
              <p:spPr bwMode="auto">
                <a:xfrm>
                  <a:off x="4080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178" name="Line 10"/>
                <p:cNvSpPr>
                  <a:spLocks noChangeShapeType="1"/>
                </p:cNvSpPr>
                <p:nvPr/>
              </p:nvSpPr>
              <p:spPr bwMode="auto">
                <a:xfrm>
                  <a:off x="4752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179" name="Line 11"/>
                <p:cNvSpPr>
                  <a:spLocks noChangeShapeType="1"/>
                </p:cNvSpPr>
                <p:nvPr/>
              </p:nvSpPr>
              <p:spPr bwMode="auto">
                <a:xfrm>
                  <a:off x="2174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180" name="Line 12"/>
                <p:cNvSpPr>
                  <a:spLocks noChangeShapeType="1"/>
                </p:cNvSpPr>
                <p:nvPr/>
              </p:nvSpPr>
              <p:spPr bwMode="auto">
                <a:xfrm>
                  <a:off x="1488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181" name="Line 13"/>
                <p:cNvSpPr>
                  <a:spLocks noChangeShapeType="1"/>
                </p:cNvSpPr>
                <p:nvPr/>
              </p:nvSpPr>
              <p:spPr bwMode="auto">
                <a:xfrm>
                  <a:off x="864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5182" name="Freeform 14"/>
              <p:cNvSpPr>
                <a:spLocks/>
              </p:cNvSpPr>
              <p:nvPr/>
            </p:nvSpPr>
            <p:spPr bwMode="auto">
              <a:xfrm>
                <a:off x="2028" y="2112"/>
                <a:ext cx="1230" cy="1014"/>
              </a:xfrm>
              <a:custGeom>
                <a:avLst/>
                <a:gdLst/>
                <a:ahLst/>
                <a:cxnLst>
                  <a:cxn ang="0">
                    <a:pos x="0" y="1014"/>
                  </a:cxn>
                  <a:cxn ang="0">
                    <a:pos x="192" y="819"/>
                  </a:cxn>
                  <a:cxn ang="0">
                    <a:pos x="605" y="0"/>
                  </a:cxn>
                  <a:cxn ang="0">
                    <a:pos x="1046" y="819"/>
                  </a:cxn>
                  <a:cxn ang="0">
                    <a:pos x="1230" y="1008"/>
                  </a:cxn>
                </a:cxnLst>
                <a:rect l="0" t="0" r="r" b="b"/>
                <a:pathLst>
                  <a:path w="1230" h="1014">
                    <a:moveTo>
                      <a:pt x="0" y="1014"/>
                    </a:moveTo>
                    <a:cubicBezTo>
                      <a:pt x="31" y="982"/>
                      <a:pt x="91" y="988"/>
                      <a:pt x="192" y="819"/>
                    </a:cubicBezTo>
                    <a:cubicBezTo>
                      <a:pt x="293" y="650"/>
                      <a:pt x="463" y="0"/>
                      <a:pt x="605" y="0"/>
                    </a:cubicBezTo>
                    <a:cubicBezTo>
                      <a:pt x="747" y="0"/>
                      <a:pt x="942" y="651"/>
                      <a:pt x="1046" y="819"/>
                    </a:cubicBezTo>
                    <a:cubicBezTo>
                      <a:pt x="1150" y="987"/>
                      <a:pt x="1192" y="969"/>
                      <a:pt x="1230" y="1008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5183" name="Object 15"/>
              <p:cNvGraphicFramePr>
                <a:graphicFrameLocks noChangeAspect="1"/>
              </p:cNvGraphicFramePr>
              <p:nvPr/>
            </p:nvGraphicFramePr>
            <p:xfrm>
              <a:off x="2688" y="1824"/>
              <a:ext cx="33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4" name="公式" r:id="rId5" imgW="164880" imgH="228600" progId="Equation.3">
                      <p:embed/>
                    </p:oleObj>
                  </mc:Choice>
                  <mc:Fallback>
                    <p:oleObj name="公式" r:id="rId5" imgW="164880" imgH="228600" progId="Equation.3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8" y="1824"/>
                            <a:ext cx="332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5184" name="Line 16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4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5185" name="Object 17"/>
              <p:cNvGraphicFramePr>
                <a:graphicFrameLocks noChangeAspect="1"/>
              </p:cNvGraphicFramePr>
              <p:nvPr/>
            </p:nvGraphicFramePr>
            <p:xfrm>
              <a:off x="2544" y="3216"/>
              <a:ext cx="20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5" name="Equation" r:id="rId7" imgW="164880" imgH="190440" progId="Equation.3">
                      <p:embed/>
                    </p:oleObj>
                  </mc:Choice>
                  <mc:Fallback>
                    <p:oleObj name="Equation" r:id="rId7" imgW="164880" imgH="190440" progId="Equation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4" y="3216"/>
                            <a:ext cx="20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5186" name="Freeform 18"/>
              <p:cNvSpPr>
                <a:spLocks/>
              </p:cNvSpPr>
              <p:nvPr/>
            </p:nvSpPr>
            <p:spPr bwMode="auto">
              <a:xfrm>
                <a:off x="3264" y="2967"/>
                <a:ext cx="1452" cy="161"/>
              </a:xfrm>
              <a:custGeom>
                <a:avLst/>
                <a:gdLst/>
                <a:ahLst/>
                <a:cxnLst>
                  <a:cxn ang="0">
                    <a:pos x="0" y="145"/>
                  </a:cxn>
                  <a:cxn ang="0">
                    <a:pos x="288" y="1"/>
                  </a:cxn>
                  <a:cxn ang="0">
                    <a:pos x="689" y="153"/>
                  </a:cxn>
                  <a:cxn ang="0">
                    <a:pos x="986" y="44"/>
                  </a:cxn>
                  <a:cxn ang="0">
                    <a:pos x="1344" y="145"/>
                  </a:cxn>
                  <a:cxn ang="0">
                    <a:pos x="1452" y="141"/>
                  </a:cxn>
                </a:cxnLst>
                <a:rect l="0" t="0" r="r" b="b"/>
                <a:pathLst>
                  <a:path w="1452" h="161">
                    <a:moveTo>
                      <a:pt x="0" y="145"/>
                    </a:moveTo>
                    <a:cubicBezTo>
                      <a:pt x="88" y="73"/>
                      <a:pt x="173" y="0"/>
                      <a:pt x="288" y="1"/>
                    </a:cubicBezTo>
                    <a:cubicBezTo>
                      <a:pt x="403" y="2"/>
                      <a:pt x="573" y="146"/>
                      <a:pt x="689" y="153"/>
                    </a:cubicBezTo>
                    <a:cubicBezTo>
                      <a:pt x="805" y="160"/>
                      <a:pt x="877" y="45"/>
                      <a:pt x="986" y="44"/>
                    </a:cubicBezTo>
                    <a:cubicBezTo>
                      <a:pt x="1095" y="43"/>
                      <a:pt x="1266" y="129"/>
                      <a:pt x="1344" y="145"/>
                    </a:cubicBezTo>
                    <a:cubicBezTo>
                      <a:pt x="1422" y="161"/>
                      <a:pt x="1430" y="142"/>
                      <a:pt x="1452" y="141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5187" name="Freeform 19"/>
              <p:cNvSpPr>
                <a:spLocks/>
              </p:cNvSpPr>
              <p:nvPr/>
            </p:nvSpPr>
            <p:spPr bwMode="auto">
              <a:xfrm>
                <a:off x="576" y="2961"/>
                <a:ext cx="1446" cy="170"/>
              </a:xfrm>
              <a:custGeom>
                <a:avLst/>
                <a:gdLst/>
                <a:ahLst/>
                <a:cxnLst>
                  <a:cxn ang="0">
                    <a:pos x="1446" y="159"/>
                  </a:cxn>
                  <a:cxn ang="0">
                    <a:pos x="1154" y="0"/>
                  </a:cxn>
                  <a:cxn ang="0">
                    <a:pos x="765" y="159"/>
                  </a:cxn>
                  <a:cxn ang="0">
                    <a:pos x="477" y="40"/>
                  </a:cxn>
                  <a:cxn ang="0">
                    <a:pos x="132" y="153"/>
                  </a:cxn>
                  <a:cxn ang="0">
                    <a:pos x="0" y="140"/>
                  </a:cxn>
                </a:cxnLst>
                <a:rect l="0" t="0" r="r" b="b"/>
                <a:pathLst>
                  <a:path w="1446" h="170">
                    <a:moveTo>
                      <a:pt x="1446" y="159"/>
                    </a:moveTo>
                    <a:cubicBezTo>
                      <a:pt x="1397" y="131"/>
                      <a:pt x="1267" y="0"/>
                      <a:pt x="1154" y="0"/>
                    </a:cubicBezTo>
                    <a:cubicBezTo>
                      <a:pt x="1041" y="0"/>
                      <a:pt x="878" y="152"/>
                      <a:pt x="765" y="159"/>
                    </a:cubicBezTo>
                    <a:cubicBezTo>
                      <a:pt x="652" y="166"/>
                      <a:pt x="582" y="41"/>
                      <a:pt x="477" y="40"/>
                    </a:cubicBezTo>
                    <a:cubicBezTo>
                      <a:pt x="372" y="39"/>
                      <a:pt x="211" y="136"/>
                      <a:pt x="132" y="153"/>
                    </a:cubicBezTo>
                    <a:cubicBezTo>
                      <a:pt x="53" y="170"/>
                      <a:pt x="27" y="143"/>
                      <a:pt x="0" y="14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35188" name="Object 20"/>
              <p:cNvGraphicFramePr>
                <a:graphicFrameLocks noChangeAspect="1"/>
              </p:cNvGraphicFramePr>
              <p:nvPr/>
            </p:nvGraphicFramePr>
            <p:xfrm>
              <a:off x="3115" y="3120"/>
              <a:ext cx="245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6" name="公式" r:id="rId9" imgW="215640" imgH="609480" progId="Equation.3">
                      <p:embed/>
                    </p:oleObj>
                  </mc:Choice>
                  <mc:Fallback>
                    <p:oleObj name="公式" r:id="rId9" imgW="215640" imgH="609480" progId="Equation.3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15" y="3120"/>
                            <a:ext cx="245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5189" name="Object 21"/>
              <p:cNvGraphicFramePr>
                <a:graphicFrameLocks noChangeAspect="1"/>
              </p:cNvGraphicFramePr>
              <p:nvPr/>
            </p:nvGraphicFramePr>
            <p:xfrm>
              <a:off x="3648" y="3120"/>
              <a:ext cx="434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7" name="公式" r:id="rId11" imgW="380880" imgH="609480" progId="Equation.3">
                      <p:embed/>
                    </p:oleObj>
                  </mc:Choice>
                  <mc:Fallback>
                    <p:oleObj name="公式" r:id="rId11" imgW="380880" imgH="609480" progId="Equation.3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3120"/>
                            <a:ext cx="434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5190" name="Object 22"/>
              <p:cNvGraphicFramePr>
                <a:graphicFrameLocks noChangeAspect="1"/>
              </p:cNvGraphicFramePr>
              <p:nvPr/>
            </p:nvGraphicFramePr>
            <p:xfrm>
              <a:off x="4368" y="3120"/>
              <a:ext cx="404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8" name="公式" r:id="rId13" imgW="355320" imgH="609480" progId="Equation.3">
                      <p:embed/>
                    </p:oleObj>
                  </mc:Choice>
                  <mc:Fallback>
                    <p:oleObj name="公式" r:id="rId13" imgW="355320" imgH="609480" progId="Equation.3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3120"/>
                            <a:ext cx="404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5191" name="Object 23"/>
              <p:cNvGraphicFramePr>
                <a:graphicFrameLocks noChangeAspect="1"/>
              </p:cNvGraphicFramePr>
              <p:nvPr/>
            </p:nvGraphicFramePr>
            <p:xfrm>
              <a:off x="1776" y="3120"/>
              <a:ext cx="352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9" name="公式" r:id="rId15" imgW="406080" imgH="609480" progId="Equation.3">
                      <p:embed/>
                    </p:oleObj>
                  </mc:Choice>
                  <mc:Fallback>
                    <p:oleObj name="公式" r:id="rId15" imgW="406080" imgH="609480" progId="Equation.3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6" y="3120"/>
                            <a:ext cx="352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5192" name="Object 24"/>
              <p:cNvGraphicFramePr>
                <a:graphicFrameLocks noChangeAspect="1"/>
              </p:cNvGraphicFramePr>
              <p:nvPr/>
            </p:nvGraphicFramePr>
            <p:xfrm>
              <a:off x="1056" y="3120"/>
              <a:ext cx="411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20" name="公式" r:id="rId17" imgW="558720" imgH="609480" progId="Equation.3">
                      <p:embed/>
                    </p:oleObj>
                  </mc:Choice>
                  <mc:Fallback>
                    <p:oleObj name="公式" r:id="rId17" imgW="558720" imgH="609480" progId="Equation.3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3120"/>
                            <a:ext cx="411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5193" name="Object 25"/>
              <p:cNvGraphicFramePr>
                <a:graphicFrameLocks noChangeAspect="1"/>
              </p:cNvGraphicFramePr>
              <p:nvPr/>
            </p:nvGraphicFramePr>
            <p:xfrm>
              <a:off x="528" y="3120"/>
              <a:ext cx="411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21" name="公式" r:id="rId19" imgW="545760" imgH="609480" progId="Equation.3">
                      <p:embed/>
                    </p:oleObj>
                  </mc:Choice>
                  <mc:Fallback>
                    <p:oleObj name="公式" r:id="rId19" imgW="545760" imgH="609480" progId="Equation.3">
                      <p:embed/>
                      <p:pic>
                        <p:nvPicPr>
                          <p:cNvPr id="0" name="Picture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" y="3120"/>
                            <a:ext cx="411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5194" name="Text Box 26"/>
          <p:cNvSpPr txBox="1">
            <a:spLocks noChangeArrowheads="1"/>
          </p:cNvSpPr>
          <p:nvPr/>
        </p:nvSpPr>
        <p:spPr bwMode="auto">
          <a:xfrm>
            <a:off x="609600" y="1000780"/>
            <a:ext cx="4000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单缝衍射条纹公式</a:t>
            </a:r>
            <a:endParaRPr lang="zh-CN" altLang="zh-CN" sz="28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914400" y="6172200"/>
            <a:ext cx="6781800" cy="609600"/>
            <a:chOff x="672" y="2304"/>
            <a:chExt cx="4272" cy="384"/>
          </a:xfrm>
        </p:grpSpPr>
        <p:sp>
          <p:nvSpPr>
            <p:cNvPr id="135196" name="Rectangle 28"/>
            <p:cNvSpPr>
              <a:spLocks noChangeArrowheads="1"/>
            </p:cNvSpPr>
            <p:nvPr/>
          </p:nvSpPr>
          <p:spPr bwMode="auto">
            <a:xfrm>
              <a:off x="672" y="2304"/>
              <a:ext cx="4272" cy="384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7" name="Rectangle 29"/>
            <p:cNvSpPr>
              <a:spLocks noChangeArrowheads="1"/>
            </p:cNvSpPr>
            <p:nvPr/>
          </p:nvSpPr>
          <p:spPr bwMode="auto">
            <a:xfrm>
              <a:off x="2208" y="2304"/>
              <a:ext cx="1152" cy="384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shade val="16078"/>
                    <a:invGamma/>
                  </a:srgbClr>
                </a:gs>
                <a:gs pos="50000">
                  <a:srgbClr val="FFFFCC"/>
                </a:gs>
                <a:gs pos="100000">
                  <a:srgbClr val="FFFFCC">
                    <a:gamma/>
                    <a:shade val="16078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8" name="Rectangle 30"/>
            <p:cNvSpPr>
              <a:spLocks noChangeArrowheads="1"/>
            </p:cNvSpPr>
            <p:nvPr/>
          </p:nvSpPr>
          <p:spPr bwMode="auto">
            <a:xfrm>
              <a:off x="3552" y="2304"/>
              <a:ext cx="384" cy="384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shade val="16078"/>
                    <a:invGamma/>
                  </a:srgbClr>
                </a:gs>
                <a:gs pos="50000">
                  <a:srgbClr val="FFFFCC"/>
                </a:gs>
                <a:gs pos="100000">
                  <a:srgbClr val="FFFFCC">
                    <a:gamma/>
                    <a:shade val="16078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9" name="Rectangle 31"/>
            <p:cNvSpPr>
              <a:spLocks noChangeArrowheads="1"/>
            </p:cNvSpPr>
            <p:nvPr/>
          </p:nvSpPr>
          <p:spPr bwMode="auto">
            <a:xfrm>
              <a:off x="1632" y="2304"/>
              <a:ext cx="384" cy="384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shade val="16078"/>
                    <a:invGamma/>
                  </a:srgbClr>
                </a:gs>
                <a:gs pos="50000">
                  <a:srgbClr val="FFFFCC"/>
                </a:gs>
                <a:gs pos="100000">
                  <a:srgbClr val="FFFFCC">
                    <a:gamma/>
                    <a:shade val="16078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0" name="Rectangle 32"/>
            <p:cNvSpPr>
              <a:spLocks noChangeArrowheads="1"/>
            </p:cNvSpPr>
            <p:nvPr/>
          </p:nvSpPr>
          <p:spPr bwMode="auto">
            <a:xfrm>
              <a:off x="4272" y="2304"/>
              <a:ext cx="240" cy="384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shade val="16078"/>
                    <a:invGamma/>
                  </a:srgbClr>
                </a:gs>
                <a:gs pos="50000">
                  <a:srgbClr val="FFFFCC"/>
                </a:gs>
                <a:gs pos="100000">
                  <a:srgbClr val="FFFFCC">
                    <a:gamma/>
                    <a:shade val="16078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1" name="Rectangle 33"/>
            <p:cNvSpPr>
              <a:spLocks noChangeArrowheads="1"/>
            </p:cNvSpPr>
            <p:nvPr/>
          </p:nvSpPr>
          <p:spPr bwMode="auto">
            <a:xfrm>
              <a:off x="1104" y="2304"/>
              <a:ext cx="240" cy="384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shade val="16078"/>
                    <a:invGamma/>
                  </a:srgbClr>
                </a:gs>
                <a:gs pos="50000">
                  <a:srgbClr val="FFFFCC"/>
                </a:gs>
                <a:gs pos="100000">
                  <a:srgbClr val="FFFFCC">
                    <a:gamma/>
                    <a:shade val="16078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2" name="Rectangle 34"/>
            <p:cNvSpPr>
              <a:spLocks noChangeArrowheads="1"/>
            </p:cNvSpPr>
            <p:nvPr/>
          </p:nvSpPr>
          <p:spPr bwMode="auto">
            <a:xfrm>
              <a:off x="4272" y="2304"/>
              <a:ext cx="240" cy="384"/>
            </a:xfrm>
            <a:prstGeom prst="rect">
              <a:avLst/>
            </a:prstGeom>
            <a:solidFill>
              <a:srgbClr val="292929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3" name="Rectangle 35"/>
            <p:cNvSpPr>
              <a:spLocks noChangeArrowheads="1"/>
            </p:cNvSpPr>
            <p:nvPr/>
          </p:nvSpPr>
          <p:spPr bwMode="auto">
            <a:xfrm>
              <a:off x="1104" y="2304"/>
              <a:ext cx="240" cy="384"/>
            </a:xfrm>
            <a:prstGeom prst="rect">
              <a:avLst/>
            </a:prstGeom>
            <a:solidFill>
              <a:srgbClr val="292929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4" name="Rectangle 36"/>
            <p:cNvSpPr>
              <a:spLocks noChangeArrowheads="1"/>
            </p:cNvSpPr>
            <p:nvPr/>
          </p:nvSpPr>
          <p:spPr bwMode="auto">
            <a:xfrm>
              <a:off x="1680" y="2304"/>
              <a:ext cx="288" cy="384"/>
            </a:xfrm>
            <a:prstGeom prst="rect">
              <a:avLst/>
            </a:prstGeom>
            <a:solidFill>
              <a:srgbClr val="80808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5" name="Rectangle 37"/>
            <p:cNvSpPr>
              <a:spLocks noChangeArrowheads="1"/>
            </p:cNvSpPr>
            <p:nvPr/>
          </p:nvSpPr>
          <p:spPr bwMode="auto">
            <a:xfrm>
              <a:off x="3600" y="2304"/>
              <a:ext cx="288" cy="384"/>
            </a:xfrm>
            <a:prstGeom prst="rect">
              <a:avLst/>
            </a:prstGeom>
            <a:solidFill>
              <a:srgbClr val="80808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533400" y="1371600"/>
            <a:ext cx="8077200" cy="1698625"/>
            <a:chOff x="336" y="672"/>
            <a:chExt cx="5088" cy="1070"/>
          </a:xfrm>
        </p:grpSpPr>
        <p:graphicFrame>
          <p:nvGraphicFramePr>
            <p:cNvPr id="135207" name="Object 39"/>
            <p:cNvGraphicFramePr>
              <a:graphicFrameLocks noChangeAspect="1"/>
            </p:cNvGraphicFramePr>
            <p:nvPr/>
          </p:nvGraphicFramePr>
          <p:xfrm>
            <a:off x="576" y="672"/>
            <a:ext cx="2256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2" name="公式" r:id="rId21" imgW="2209680" imgH="609480" progId="Equation.3">
                    <p:embed/>
                  </p:oleObj>
                </mc:Choice>
                <mc:Fallback>
                  <p:oleObj name="公式" r:id="rId21" imgW="2209680" imgH="6094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672"/>
                          <a:ext cx="2256" cy="5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208" name="Text Box 40"/>
            <p:cNvSpPr txBox="1">
              <a:spLocks noChangeArrowheads="1"/>
            </p:cNvSpPr>
            <p:nvPr/>
          </p:nvSpPr>
          <p:spPr bwMode="auto">
            <a:xfrm>
              <a:off x="2976" y="768"/>
              <a:ext cx="24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CC"/>
                  </a:solidFill>
                  <a:latin typeface="黑体" pitchFamily="2" charset="-122"/>
                  <a:ea typeface="黑体" pitchFamily="2" charset="-122"/>
                </a:rPr>
                <a:t>干涉相消（</a:t>
              </a:r>
              <a:r>
                <a:rPr lang="zh-CN" altLang="en-US" sz="2800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暗纹</a:t>
              </a:r>
              <a:r>
                <a:rPr lang="zh-CN" altLang="en-US" sz="2800" dirty="0">
                  <a:solidFill>
                    <a:srgbClr val="0000CC"/>
                  </a:solidFill>
                  <a:latin typeface="黑体" pitchFamily="2" charset="-122"/>
                  <a:ea typeface="黑体" pitchFamily="2" charset="-122"/>
                </a:rPr>
                <a:t>）</a:t>
              </a:r>
              <a:endParaRPr lang="zh-CN" altLang="en-US" sz="28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aphicFrame>
          <p:nvGraphicFramePr>
            <p:cNvPr id="135209" name="Object 41"/>
            <p:cNvGraphicFramePr>
              <a:graphicFrameLocks noChangeAspect="1"/>
            </p:cNvGraphicFramePr>
            <p:nvPr/>
          </p:nvGraphicFramePr>
          <p:xfrm>
            <a:off x="576" y="1152"/>
            <a:ext cx="1968" cy="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3" name="公式" r:id="rId23" imgW="2019240" imgH="609480" progId="Equation.3">
                    <p:embed/>
                  </p:oleObj>
                </mc:Choice>
                <mc:Fallback>
                  <p:oleObj name="公式" r:id="rId23" imgW="2019240" imgH="6094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152"/>
                          <a:ext cx="1968" cy="5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210" name="Text Box 42"/>
            <p:cNvSpPr txBox="1">
              <a:spLocks noChangeArrowheads="1"/>
            </p:cNvSpPr>
            <p:nvPr/>
          </p:nvSpPr>
          <p:spPr bwMode="auto">
            <a:xfrm>
              <a:off x="2976" y="1296"/>
              <a:ext cx="225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干涉加强（</a:t>
              </a:r>
              <a:r>
                <a:rPr lang="zh-CN" altLang="en-US" sz="280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明纹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135211" name="AutoShape 43"/>
            <p:cNvSpPr>
              <a:spLocks/>
            </p:cNvSpPr>
            <p:nvPr/>
          </p:nvSpPr>
          <p:spPr bwMode="auto">
            <a:xfrm>
              <a:off x="336" y="864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3276600"/>
            <a:ext cx="8305800" cy="3581400"/>
            <a:chOff x="240" y="1872"/>
            <a:chExt cx="5232" cy="2256"/>
          </a:xfrm>
        </p:grpSpPr>
        <p:sp>
          <p:nvSpPr>
            <p:cNvPr id="136195" name="Rectangle 3"/>
            <p:cNvSpPr>
              <a:spLocks noChangeArrowheads="1"/>
            </p:cNvSpPr>
            <p:nvPr/>
          </p:nvSpPr>
          <p:spPr bwMode="auto">
            <a:xfrm>
              <a:off x="240" y="1872"/>
              <a:ext cx="5232" cy="2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32" y="1872"/>
              <a:ext cx="4970" cy="1731"/>
              <a:chOff x="432" y="1872"/>
              <a:chExt cx="4970" cy="1731"/>
            </a:xfrm>
          </p:grpSpPr>
          <p:graphicFrame>
            <p:nvGraphicFramePr>
              <p:cNvPr id="136197" name="Object 5"/>
              <p:cNvGraphicFramePr>
                <a:graphicFrameLocks noChangeAspect="1"/>
              </p:cNvGraphicFramePr>
              <p:nvPr/>
            </p:nvGraphicFramePr>
            <p:xfrm>
              <a:off x="4896" y="3072"/>
              <a:ext cx="506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97" name="Equation" r:id="rId3" imgW="330120" imgH="177480" progId="Equation.3">
                      <p:embed/>
                    </p:oleObj>
                  </mc:Choice>
                  <mc:Fallback>
                    <p:oleObj name="Equation" r:id="rId3" imgW="330120" imgH="177480" progId="Equation.3">
                      <p:embed/>
                      <p:pic>
                        <p:nvPicPr>
                          <p:cNvPr id="0" name="Picture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3072"/>
                            <a:ext cx="506" cy="3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6198" name="Line 6"/>
              <p:cNvSpPr>
                <a:spLocks noChangeShapeType="1"/>
              </p:cNvSpPr>
              <p:nvPr/>
            </p:nvSpPr>
            <p:spPr bwMode="auto">
              <a:xfrm flipV="1">
                <a:off x="2640" y="1920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720" y="2928"/>
                <a:ext cx="3888" cy="144"/>
                <a:chOff x="864" y="1632"/>
                <a:chExt cx="3888" cy="96"/>
              </a:xfrm>
            </p:grpSpPr>
            <p:sp>
              <p:nvSpPr>
                <p:cNvPr id="136200" name="Line 8"/>
                <p:cNvSpPr>
                  <a:spLocks noChangeShapeType="1"/>
                </p:cNvSpPr>
                <p:nvPr/>
              </p:nvSpPr>
              <p:spPr bwMode="auto">
                <a:xfrm>
                  <a:off x="3408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201" name="Line 9"/>
                <p:cNvSpPr>
                  <a:spLocks noChangeShapeType="1"/>
                </p:cNvSpPr>
                <p:nvPr/>
              </p:nvSpPr>
              <p:spPr bwMode="auto">
                <a:xfrm>
                  <a:off x="4080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202" name="Line 10"/>
                <p:cNvSpPr>
                  <a:spLocks noChangeShapeType="1"/>
                </p:cNvSpPr>
                <p:nvPr/>
              </p:nvSpPr>
              <p:spPr bwMode="auto">
                <a:xfrm>
                  <a:off x="4752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203" name="Line 11"/>
                <p:cNvSpPr>
                  <a:spLocks noChangeShapeType="1"/>
                </p:cNvSpPr>
                <p:nvPr/>
              </p:nvSpPr>
              <p:spPr bwMode="auto">
                <a:xfrm>
                  <a:off x="2174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204" name="Line 12"/>
                <p:cNvSpPr>
                  <a:spLocks noChangeShapeType="1"/>
                </p:cNvSpPr>
                <p:nvPr/>
              </p:nvSpPr>
              <p:spPr bwMode="auto">
                <a:xfrm>
                  <a:off x="1488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205" name="Line 13"/>
                <p:cNvSpPr>
                  <a:spLocks noChangeShapeType="1"/>
                </p:cNvSpPr>
                <p:nvPr/>
              </p:nvSpPr>
              <p:spPr bwMode="auto">
                <a:xfrm>
                  <a:off x="864" y="16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6206" name="Freeform 14"/>
              <p:cNvSpPr>
                <a:spLocks/>
              </p:cNvSpPr>
              <p:nvPr/>
            </p:nvSpPr>
            <p:spPr bwMode="auto">
              <a:xfrm>
                <a:off x="2028" y="2064"/>
                <a:ext cx="1230" cy="1014"/>
              </a:xfrm>
              <a:custGeom>
                <a:avLst/>
                <a:gdLst/>
                <a:ahLst/>
                <a:cxnLst>
                  <a:cxn ang="0">
                    <a:pos x="0" y="1014"/>
                  </a:cxn>
                  <a:cxn ang="0">
                    <a:pos x="192" y="819"/>
                  </a:cxn>
                  <a:cxn ang="0">
                    <a:pos x="605" y="0"/>
                  </a:cxn>
                  <a:cxn ang="0">
                    <a:pos x="1046" y="819"/>
                  </a:cxn>
                  <a:cxn ang="0">
                    <a:pos x="1230" y="1008"/>
                  </a:cxn>
                </a:cxnLst>
                <a:rect l="0" t="0" r="r" b="b"/>
                <a:pathLst>
                  <a:path w="1230" h="1014">
                    <a:moveTo>
                      <a:pt x="0" y="1014"/>
                    </a:moveTo>
                    <a:cubicBezTo>
                      <a:pt x="31" y="982"/>
                      <a:pt x="91" y="988"/>
                      <a:pt x="192" y="819"/>
                    </a:cubicBezTo>
                    <a:cubicBezTo>
                      <a:pt x="293" y="650"/>
                      <a:pt x="463" y="0"/>
                      <a:pt x="605" y="0"/>
                    </a:cubicBezTo>
                    <a:cubicBezTo>
                      <a:pt x="747" y="0"/>
                      <a:pt x="942" y="651"/>
                      <a:pt x="1046" y="819"/>
                    </a:cubicBezTo>
                    <a:cubicBezTo>
                      <a:pt x="1150" y="987"/>
                      <a:pt x="1192" y="969"/>
                      <a:pt x="1230" y="1008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6207" name="Object 15"/>
              <p:cNvGraphicFramePr>
                <a:graphicFrameLocks noChangeAspect="1"/>
              </p:cNvGraphicFramePr>
              <p:nvPr/>
            </p:nvGraphicFramePr>
            <p:xfrm>
              <a:off x="2164" y="1872"/>
              <a:ext cx="33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98" name="公式" r:id="rId5" imgW="164880" imgH="228600" progId="Equation.3">
                      <p:embed/>
                    </p:oleObj>
                  </mc:Choice>
                  <mc:Fallback>
                    <p:oleObj name="公式" r:id="rId5" imgW="164880" imgH="228600" progId="Equation.3">
                      <p:embed/>
                      <p:pic>
                        <p:nvPicPr>
                          <p:cNvPr id="0" name="Picture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64" y="1872"/>
                            <a:ext cx="332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6208" name="Line 16"/>
              <p:cNvSpPr>
                <a:spLocks noChangeShapeType="1"/>
              </p:cNvSpPr>
              <p:nvPr/>
            </p:nvSpPr>
            <p:spPr bwMode="auto">
              <a:xfrm>
                <a:off x="432" y="3072"/>
                <a:ext cx="4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09" name="Freeform 17"/>
              <p:cNvSpPr>
                <a:spLocks/>
              </p:cNvSpPr>
              <p:nvPr/>
            </p:nvSpPr>
            <p:spPr bwMode="auto">
              <a:xfrm>
                <a:off x="3264" y="2919"/>
                <a:ext cx="1452" cy="161"/>
              </a:xfrm>
              <a:custGeom>
                <a:avLst/>
                <a:gdLst/>
                <a:ahLst/>
                <a:cxnLst>
                  <a:cxn ang="0">
                    <a:pos x="0" y="145"/>
                  </a:cxn>
                  <a:cxn ang="0">
                    <a:pos x="288" y="1"/>
                  </a:cxn>
                  <a:cxn ang="0">
                    <a:pos x="689" y="153"/>
                  </a:cxn>
                  <a:cxn ang="0">
                    <a:pos x="986" y="44"/>
                  </a:cxn>
                  <a:cxn ang="0">
                    <a:pos x="1344" y="145"/>
                  </a:cxn>
                  <a:cxn ang="0">
                    <a:pos x="1452" y="141"/>
                  </a:cxn>
                </a:cxnLst>
                <a:rect l="0" t="0" r="r" b="b"/>
                <a:pathLst>
                  <a:path w="1452" h="161">
                    <a:moveTo>
                      <a:pt x="0" y="145"/>
                    </a:moveTo>
                    <a:cubicBezTo>
                      <a:pt x="88" y="73"/>
                      <a:pt x="173" y="0"/>
                      <a:pt x="288" y="1"/>
                    </a:cubicBezTo>
                    <a:cubicBezTo>
                      <a:pt x="403" y="2"/>
                      <a:pt x="573" y="146"/>
                      <a:pt x="689" y="153"/>
                    </a:cubicBezTo>
                    <a:cubicBezTo>
                      <a:pt x="805" y="160"/>
                      <a:pt x="877" y="45"/>
                      <a:pt x="986" y="44"/>
                    </a:cubicBezTo>
                    <a:cubicBezTo>
                      <a:pt x="1095" y="43"/>
                      <a:pt x="1266" y="129"/>
                      <a:pt x="1344" y="145"/>
                    </a:cubicBezTo>
                    <a:cubicBezTo>
                      <a:pt x="1422" y="161"/>
                      <a:pt x="1430" y="142"/>
                      <a:pt x="1452" y="141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6210" name="Freeform 18"/>
              <p:cNvSpPr>
                <a:spLocks/>
              </p:cNvSpPr>
              <p:nvPr/>
            </p:nvSpPr>
            <p:spPr bwMode="auto">
              <a:xfrm>
                <a:off x="576" y="2913"/>
                <a:ext cx="1446" cy="170"/>
              </a:xfrm>
              <a:custGeom>
                <a:avLst/>
                <a:gdLst/>
                <a:ahLst/>
                <a:cxnLst>
                  <a:cxn ang="0">
                    <a:pos x="1446" y="159"/>
                  </a:cxn>
                  <a:cxn ang="0">
                    <a:pos x="1154" y="0"/>
                  </a:cxn>
                  <a:cxn ang="0">
                    <a:pos x="765" y="159"/>
                  </a:cxn>
                  <a:cxn ang="0">
                    <a:pos x="477" y="40"/>
                  </a:cxn>
                  <a:cxn ang="0">
                    <a:pos x="132" y="153"/>
                  </a:cxn>
                  <a:cxn ang="0">
                    <a:pos x="0" y="140"/>
                  </a:cxn>
                </a:cxnLst>
                <a:rect l="0" t="0" r="r" b="b"/>
                <a:pathLst>
                  <a:path w="1446" h="170">
                    <a:moveTo>
                      <a:pt x="1446" y="159"/>
                    </a:moveTo>
                    <a:cubicBezTo>
                      <a:pt x="1397" y="131"/>
                      <a:pt x="1267" y="0"/>
                      <a:pt x="1154" y="0"/>
                    </a:cubicBezTo>
                    <a:cubicBezTo>
                      <a:pt x="1041" y="0"/>
                      <a:pt x="878" y="152"/>
                      <a:pt x="765" y="159"/>
                    </a:cubicBezTo>
                    <a:cubicBezTo>
                      <a:pt x="652" y="166"/>
                      <a:pt x="582" y="41"/>
                      <a:pt x="477" y="40"/>
                    </a:cubicBezTo>
                    <a:cubicBezTo>
                      <a:pt x="372" y="39"/>
                      <a:pt x="211" y="136"/>
                      <a:pt x="132" y="153"/>
                    </a:cubicBezTo>
                    <a:cubicBezTo>
                      <a:pt x="53" y="170"/>
                      <a:pt x="27" y="143"/>
                      <a:pt x="0" y="14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36211" name="Object 19"/>
              <p:cNvGraphicFramePr>
                <a:graphicFrameLocks noChangeAspect="1"/>
              </p:cNvGraphicFramePr>
              <p:nvPr/>
            </p:nvGraphicFramePr>
            <p:xfrm>
              <a:off x="2544" y="3168"/>
              <a:ext cx="20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99" name="Equation" r:id="rId7" imgW="164880" imgH="190440" progId="Equation.3">
                      <p:embed/>
                    </p:oleObj>
                  </mc:Choice>
                  <mc:Fallback>
                    <p:oleObj name="Equation" r:id="rId7" imgW="164880" imgH="190440" progId="Equation.3">
                      <p:embed/>
                      <p:pic>
                        <p:nvPicPr>
                          <p:cNvPr id="0" name="Picture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4" y="3168"/>
                            <a:ext cx="20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212" name="Object 20"/>
              <p:cNvGraphicFramePr>
                <a:graphicFrameLocks noChangeAspect="1"/>
              </p:cNvGraphicFramePr>
              <p:nvPr/>
            </p:nvGraphicFramePr>
            <p:xfrm>
              <a:off x="3115" y="3072"/>
              <a:ext cx="245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00" name="公式" r:id="rId9" imgW="215640" imgH="609480" progId="Equation.3">
                      <p:embed/>
                    </p:oleObj>
                  </mc:Choice>
                  <mc:Fallback>
                    <p:oleObj name="公式" r:id="rId9" imgW="215640" imgH="609480" progId="Equation.3">
                      <p:embed/>
                      <p:pic>
                        <p:nvPicPr>
                          <p:cNvPr id="0" name="Picture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15" y="3072"/>
                            <a:ext cx="245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213" name="Object 21"/>
              <p:cNvGraphicFramePr>
                <a:graphicFrameLocks noChangeAspect="1"/>
              </p:cNvGraphicFramePr>
              <p:nvPr/>
            </p:nvGraphicFramePr>
            <p:xfrm>
              <a:off x="3648" y="3072"/>
              <a:ext cx="472" cy="5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01" name="Equation" r:id="rId11" imgW="266400" imgH="393480" progId="Equation.3">
                      <p:embed/>
                    </p:oleObj>
                  </mc:Choice>
                  <mc:Fallback>
                    <p:oleObj name="Equation" r:id="rId11" imgW="266400" imgH="393480" progId="Equation.3">
                      <p:embed/>
                      <p:pic>
                        <p:nvPicPr>
                          <p:cNvPr id="0" name="Picture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3072"/>
                            <a:ext cx="472" cy="53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214" name="Object 22"/>
              <p:cNvGraphicFramePr>
                <a:graphicFrameLocks noChangeAspect="1"/>
              </p:cNvGraphicFramePr>
              <p:nvPr/>
            </p:nvGraphicFramePr>
            <p:xfrm>
              <a:off x="4368" y="3072"/>
              <a:ext cx="404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02" name="公式" r:id="rId13" imgW="355320" imgH="609480" progId="Equation.3">
                      <p:embed/>
                    </p:oleObj>
                  </mc:Choice>
                  <mc:Fallback>
                    <p:oleObj name="公式" r:id="rId13" imgW="355320" imgH="609480" progId="Equation.3">
                      <p:embed/>
                      <p:pic>
                        <p:nvPicPr>
                          <p:cNvPr id="0" name="Picture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3072"/>
                            <a:ext cx="404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215" name="Object 23"/>
              <p:cNvGraphicFramePr>
                <a:graphicFrameLocks noChangeAspect="1"/>
              </p:cNvGraphicFramePr>
              <p:nvPr/>
            </p:nvGraphicFramePr>
            <p:xfrm>
              <a:off x="1808" y="3072"/>
              <a:ext cx="352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03" name="公式" r:id="rId15" imgW="406080" imgH="609480" progId="Equation.3">
                      <p:embed/>
                    </p:oleObj>
                  </mc:Choice>
                  <mc:Fallback>
                    <p:oleObj name="公式" r:id="rId15" imgW="406080" imgH="609480" progId="Equation.3">
                      <p:embed/>
                      <p:pic>
                        <p:nvPicPr>
                          <p:cNvPr id="0" name="Picture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08" y="3072"/>
                            <a:ext cx="352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216" name="Object 24"/>
              <p:cNvGraphicFramePr>
                <a:graphicFrameLocks noChangeAspect="1"/>
              </p:cNvGraphicFramePr>
              <p:nvPr/>
            </p:nvGraphicFramePr>
            <p:xfrm>
              <a:off x="1056" y="3072"/>
              <a:ext cx="411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04" name="公式" r:id="rId17" imgW="558720" imgH="609480" progId="Equation.3">
                      <p:embed/>
                    </p:oleObj>
                  </mc:Choice>
                  <mc:Fallback>
                    <p:oleObj name="公式" r:id="rId17" imgW="558720" imgH="609480" progId="Equation.3">
                      <p:embed/>
                      <p:pic>
                        <p:nvPicPr>
                          <p:cNvPr id="0" name="Picture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3072"/>
                            <a:ext cx="411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217" name="Object 25"/>
              <p:cNvGraphicFramePr>
                <a:graphicFrameLocks noChangeAspect="1"/>
              </p:cNvGraphicFramePr>
              <p:nvPr/>
            </p:nvGraphicFramePr>
            <p:xfrm>
              <a:off x="432" y="3072"/>
              <a:ext cx="411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05" name="公式" r:id="rId19" imgW="545760" imgH="609480" progId="Equation.3">
                      <p:embed/>
                    </p:oleObj>
                  </mc:Choice>
                  <mc:Fallback>
                    <p:oleObj name="公式" r:id="rId19" imgW="545760" imgH="609480" progId="Equation.3">
                      <p:embed/>
                      <p:pic>
                        <p:nvPicPr>
                          <p:cNvPr id="0" name="Picture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" y="3072"/>
                            <a:ext cx="411" cy="5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57200" y="914400"/>
            <a:ext cx="8305800" cy="2286000"/>
            <a:chOff x="240" y="384"/>
            <a:chExt cx="5232" cy="1440"/>
          </a:xfrm>
        </p:grpSpPr>
        <p:sp>
          <p:nvSpPr>
            <p:cNvPr id="136219" name="Rectangle 27"/>
            <p:cNvSpPr>
              <a:spLocks noChangeArrowheads="1"/>
            </p:cNvSpPr>
            <p:nvPr/>
          </p:nvSpPr>
          <p:spPr bwMode="auto">
            <a:xfrm>
              <a:off x="240" y="384"/>
              <a:ext cx="5232" cy="14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0" name="Line 28"/>
            <p:cNvSpPr>
              <a:spLocks noChangeShapeType="1"/>
            </p:cNvSpPr>
            <p:nvPr/>
          </p:nvSpPr>
          <p:spPr bwMode="auto">
            <a:xfrm>
              <a:off x="547" y="1200"/>
              <a:ext cx="4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29"/>
            <p:cNvGrpSpPr>
              <a:grpSpLocks/>
            </p:cNvGrpSpPr>
            <p:nvPr/>
          </p:nvGrpSpPr>
          <p:grpSpPr bwMode="auto">
            <a:xfrm>
              <a:off x="2131" y="846"/>
              <a:ext cx="1050" cy="162"/>
              <a:chOff x="2064" y="3150"/>
              <a:chExt cx="1050" cy="162"/>
            </a:xfrm>
          </p:grpSpPr>
          <p:sp>
            <p:nvSpPr>
              <p:cNvPr id="136222" name="Freeform 30"/>
              <p:cNvSpPr>
                <a:spLocks/>
              </p:cNvSpPr>
              <p:nvPr/>
            </p:nvSpPr>
            <p:spPr bwMode="auto">
              <a:xfrm>
                <a:off x="2064" y="3150"/>
                <a:ext cx="1050" cy="162"/>
              </a:xfrm>
              <a:custGeom>
                <a:avLst/>
                <a:gdLst/>
                <a:ahLst/>
                <a:cxnLst>
                  <a:cxn ang="0">
                    <a:pos x="1044" y="0"/>
                  </a:cxn>
                  <a:cxn ang="0">
                    <a:pos x="0" y="162"/>
                  </a:cxn>
                  <a:cxn ang="0">
                    <a:pos x="1050" y="162"/>
                  </a:cxn>
                  <a:cxn ang="0">
                    <a:pos x="1044" y="0"/>
                  </a:cxn>
                </a:cxnLst>
                <a:rect l="0" t="0" r="r" b="b"/>
                <a:pathLst>
                  <a:path w="1050" h="162">
                    <a:moveTo>
                      <a:pt x="1044" y="0"/>
                    </a:moveTo>
                    <a:lnTo>
                      <a:pt x="0" y="162"/>
                    </a:lnTo>
                    <a:lnTo>
                      <a:pt x="1050" y="162"/>
                    </a:lnTo>
                    <a:lnTo>
                      <a:pt x="104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chemeClr val="bg1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6223" name="Line 31"/>
              <p:cNvSpPr>
                <a:spLocks noChangeShapeType="1"/>
              </p:cNvSpPr>
              <p:nvPr/>
            </p:nvSpPr>
            <p:spPr bwMode="auto">
              <a:xfrm>
                <a:off x="2064" y="3312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7" name="Group 32"/>
            <p:cNvGrpSpPr>
              <a:grpSpLocks/>
            </p:cNvGrpSpPr>
            <p:nvPr/>
          </p:nvGrpSpPr>
          <p:grpSpPr bwMode="auto">
            <a:xfrm>
              <a:off x="3379" y="1038"/>
              <a:ext cx="1050" cy="162"/>
              <a:chOff x="2064" y="3150"/>
              <a:chExt cx="1050" cy="162"/>
            </a:xfrm>
          </p:grpSpPr>
          <p:sp>
            <p:nvSpPr>
              <p:cNvPr id="136225" name="Freeform 33"/>
              <p:cNvSpPr>
                <a:spLocks/>
              </p:cNvSpPr>
              <p:nvPr/>
            </p:nvSpPr>
            <p:spPr bwMode="auto">
              <a:xfrm>
                <a:off x="2064" y="3150"/>
                <a:ext cx="1050" cy="162"/>
              </a:xfrm>
              <a:custGeom>
                <a:avLst/>
                <a:gdLst/>
                <a:ahLst/>
                <a:cxnLst>
                  <a:cxn ang="0">
                    <a:pos x="1044" y="0"/>
                  </a:cxn>
                  <a:cxn ang="0">
                    <a:pos x="0" y="162"/>
                  </a:cxn>
                  <a:cxn ang="0">
                    <a:pos x="1050" y="162"/>
                  </a:cxn>
                  <a:cxn ang="0">
                    <a:pos x="1044" y="0"/>
                  </a:cxn>
                </a:cxnLst>
                <a:rect l="0" t="0" r="r" b="b"/>
                <a:pathLst>
                  <a:path w="1050" h="162">
                    <a:moveTo>
                      <a:pt x="1044" y="0"/>
                    </a:moveTo>
                    <a:lnTo>
                      <a:pt x="0" y="162"/>
                    </a:lnTo>
                    <a:lnTo>
                      <a:pt x="1050" y="162"/>
                    </a:lnTo>
                    <a:lnTo>
                      <a:pt x="104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chemeClr val="bg1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6226" name="Line 34"/>
              <p:cNvSpPr>
                <a:spLocks noChangeShapeType="1"/>
              </p:cNvSpPr>
              <p:nvPr/>
            </p:nvSpPr>
            <p:spPr bwMode="auto">
              <a:xfrm>
                <a:off x="2064" y="3312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36227" name="Rectangle 35"/>
            <p:cNvSpPr>
              <a:spLocks noChangeArrowheads="1"/>
            </p:cNvSpPr>
            <p:nvPr/>
          </p:nvSpPr>
          <p:spPr bwMode="auto">
            <a:xfrm>
              <a:off x="2131" y="672"/>
              <a:ext cx="48" cy="336"/>
            </a:xfrm>
            <a:prstGeom prst="rect">
              <a:avLst/>
            </a:prstGeom>
            <a:solidFill>
              <a:srgbClr val="6633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8" name="Rectangle 36"/>
            <p:cNvSpPr>
              <a:spLocks noChangeArrowheads="1"/>
            </p:cNvSpPr>
            <p:nvPr/>
          </p:nvSpPr>
          <p:spPr bwMode="auto">
            <a:xfrm>
              <a:off x="2131" y="1392"/>
              <a:ext cx="48" cy="336"/>
            </a:xfrm>
            <a:prstGeom prst="rect">
              <a:avLst/>
            </a:prstGeom>
            <a:solidFill>
              <a:srgbClr val="6633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9" name="Line 37"/>
            <p:cNvSpPr>
              <a:spLocks noChangeShapeType="1"/>
            </p:cNvSpPr>
            <p:nvPr/>
          </p:nvSpPr>
          <p:spPr bwMode="auto">
            <a:xfrm>
              <a:off x="1603" y="1008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0" name="Line 38"/>
            <p:cNvSpPr>
              <a:spLocks noChangeShapeType="1"/>
            </p:cNvSpPr>
            <p:nvPr/>
          </p:nvSpPr>
          <p:spPr bwMode="auto">
            <a:xfrm>
              <a:off x="1603" y="1104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1" name="Line 39"/>
            <p:cNvSpPr>
              <a:spLocks noChangeShapeType="1"/>
            </p:cNvSpPr>
            <p:nvPr/>
          </p:nvSpPr>
          <p:spPr bwMode="auto">
            <a:xfrm>
              <a:off x="1555" y="1200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2" name="Line 40"/>
            <p:cNvSpPr>
              <a:spLocks noChangeShapeType="1"/>
            </p:cNvSpPr>
            <p:nvPr/>
          </p:nvSpPr>
          <p:spPr bwMode="auto">
            <a:xfrm>
              <a:off x="1603" y="1296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3" name="Line 41"/>
            <p:cNvSpPr>
              <a:spLocks noChangeShapeType="1"/>
            </p:cNvSpPr>
            <p:nvPr/>
          </p:nvSpPr>
          <p:spPr bwMode="auto">
            <a:xfrm>
              <a:off x="1603" y="1392"/>
              <a:ext cx="5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4" name="Line 42"/>
            <p:cNvSpPr>
              <a:spLocks noChangeShapeType="1"/>
            </p:cNvSpPr>
            <p:nvPr/>
          </p:nvSpPr>
          <p:spPr bwMode="auto">
            <a:xfrm flipV="1">
              <a:off x="2131" y="816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5" name="Line 43"/>
            <p:cNvSpPr>
              <a:spLocks noChangeShapeType="1"/>
            </p:cNvSpPr>
            <p:nvPr/>
          </p:nvSpPr>
          <p:spPr bwMode="auto">
            <a:xfrm flipV="1">
              <a:off x="2131" y="912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6" name="Line 44"/>
            <p:cNvSpPr>
              <a:spLocks noChangeShapeType="1"/>
            </p:cNvSpPr>
            <p:nvPr/>
          </p:nvSpPr>
          <p:spPr bwMode="auto">
            <a:xfrm flipV="1">
              <a:off x="2131" y="1008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7" name="Line 45"/>
            <p:cNvSpPr>
              <a:spLocks noChangeShapeType="1"/>
            </p:cNvSpPr>
            <p:nvPr/>
          </p:nvSpPr>
          <p:spPr bwMode="auto">
            <a:xfrm flipV="1">
              <a:off x="2131" y="1104"/>
              <a:ext cx="120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8" name="Line 46"/>
            <p:cNvSpPr>
              <a:spLocks noChangeShapeType="1"/>
            </p:cNvSpPr>
            <p:nvPr/>
          </p:nvSpPr>
          <p:spPr bwMode="auto">
            <a:xfrm flipV="1">
              <a:off x="2131" y="1008"/>
              <a:ext cx="2496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9" name="Rectangle 47"/>
            <p:cNvSpPr>
              <a:spLocks noChangeArrowheads="1"/>
            </p:cNvSpPr>
            <p:nvPr/>
          </p:nvSpPr>
          <p:spPr bwMode="auto">
            <a:xfrm>
              <a:off x="4627" y="624"/>
              <a:ext cx="48" cy="1152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0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0" name="Line 48"/>
            <p:cNvSpPr>
              <a:spLocks noChangeShapeType="1"/>
            </p:cNvSpPr>
            <p:nvPr/>
          </p:nvSpPr>
          <p:spPr bwMode="auto">
            <a:xfrm flipV="1">
              <a:off x="3331" y="1008"/>
              <a:ext cx="1296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1" name="Line 49"/>
            <p:cNvSpPr>
              <a:spLocks noChangeShapeType="1"/>
            </p:cNvSpPr>
            <p:nvPr/>
          </p:nvSpPr>
          <p:spPr bwMode="auto">
            <a:xfrm>
              <a:off x="3331" y="1008"/>
              <a:ext cx="129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2" name="Line 50"/>
            <p:cNvSpPr>
              <a:spLocks noChangeShapeType="1"/>
            </p:cNvSpPr>
            <p:nvPr/>
          </p:nvSpPr>
          <p:spPr bwMode="auto">
            <a:xfrm>
              <a:off x="3331" y="912"/>
              <a:ext cx="1296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3" name="Line 51"/>
            <p:cNvSpPr>
              <a:spLocks noChangeShapeType="1"/>
            </p:cNvSpPr>
            <p:nvPr/>
          </p:nvSpPr>
          <p:spPr bwMode="auto">
            <a:xfrm>
              <a:off x="3331" y="816"/>
              <a:ext cx="1296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4" name="Line 52"/>
            <p:cNvSpPr>
              <a:spLocks noChangeShapeType="1"/>
            </p:cNvSpPr>
            <p:nvPr/>
          </p:nvSpPr>
          <p:spPr bwMode="auto">
            <a:xfrm flipV="1">
              <a:off x="883" y="1008"/>
              <a:ext cx="72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5" name="Line 53"/>
            <p:cNvSpPr>
              <a:spLocks noChangeShapeType="1"/>
            </p:cNvSpPr>
            <p:nvPr/>
          </p:nvSpPr>
          <p:spPr bwMode="auto">
            <a:xfrm>
              <a:off x="883" y="1200"/>
              <a:ext cx="67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6" name="Line 54"/>
            <p:cNvSpPr>
              <a:spLocks noChangeShapeType="1"/>
            </p:cNvSpPr>
            <p:nvPr/>
          </p:nvSpPr>
          <p:spPr bwMode="auto">
            <a:xfrm flipV="1">
              <a:off x="883" y="1104"/>
              <a:ext cx="72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7" name="Line 55"/>
            <p:cNvSpPr>
              <a:spLocks noChangeShapeType="1"/>
            </p:cNvSpPr>
            <p:nvPr/>
          </p:nvSpPr>
          <p:spPr bwMode="auto">
            <a:xfrm>
              <a:off x="883" y="1200"/>
              <a:ext cx="72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8" name="Line 56"/>
            <p:cNvSpPr>
              <a:spLocks noChangeShapeType="1"/>
            </p:cNvSpPr>
            <p:nvPr/>
          </p:nvSpPr>
          <p:spPr bwMode="auto">
            <a:xfrm>
              <a:off x="883" y="1200"/>
              <a:ext cx="72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6249" name="Object 57"/>
            <p:cNvGraphicFramePr>
              <a:graphicFrameLocks noChangeAspect="1"/>
            </p:cNvGraphicFramePr>
            <p:nvPr/>
          </p:nvGraphicFramePr>
          <p:xfrm>
            <a:off x="1409" y="576"/>
            <a:ext cx="31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" name="Equation" r:id="rId21" imgW="177480" imgH="215640" progId="Equation.3">
                    <p:embed/>
                  </p:oleObj>
                </mc:Choice>
                <mc:Fallback>
                  <p:oleObj name="Equation" r:id="rId21" imgW="177480" imgH="215640" progId="Equation.3">
                    <p:embed/>
                    <p:pic>
                      <p:nvPicPr>
                        <p:cNvPr id="0" name="Picture 1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9" y="576"/>
                          <a:ext cx="319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50" name="Object 58"/>
            <p:cNvGraphicFramePr>
              <a:graphicFrameLocks noChangeAspect="1"/>
            </p:cNvGraphicFramePr>
            <p:nvPr/>
          </p:nvGraphicFramePr>
          <p:xfrm>
            <a:off x="2976" y="386"/>
            <a:ext cx="336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7" name="Equation" r:id="rId23" imgW="190440" imgH="215640" progId="Equation.3">
                    <p:embed/>
                  </p:oleObj>
                </mc:Choice>
                <mc:Fallback>
                  <p:oleObj name="Equation" r:id="rId23" imgW="190440" imgH="215640" progId="Equation.3">
                    <p:embed/>
                    <p:pic>
                      <p:nvPicPr>
                        <p:cNvPr id="0" name="Picture 1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86"/>
                          <a:ext cx="336" cy="3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251" name="Line 59"/>
            <p:cNvSpPr>
              <a:spLocks noChangeShapeType="1"/>
            </p:cNvSpPr>
            <p:nvPr/>
          </p:nvSpPr>
          <p:spPr bwMode="auto">
            <a:xfrm>
              <a:off x="3331" y="1680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6252" name="Object 60"/>
            <p:cNvGraphicFramePr>
              <a:graphicFrameLocks noChangeAspect="1"/>
            </p:cNvGraphicFramePr>
            <p:nvPr/>
          </p:nvGraphicFramePr>
          <p:xfrm>
            <a:off x="3907" y="1392"/>
            <a:ext cx="37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8" name="公式" r:id="rId25" imgW="215640" imgH="304560" progId="Equation.3">
                    <p:embed/>
                  </p:oleObj>
                </mc:Choice>
                <mc:Fallback>
                  <p:oleObj name="公式" r:id="rId25" imgW="215640" imgH="304560" progId="Equation.3">
                    <p:embed/>
                    <p:pic>
                      <p:nvPicPr>
                        <p:cNvPr id="0" name="Picture 1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7" y="1392"/>
                          <a:ext cx="373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53" name="Object 61"/>
            <p:cNvGraphicFramePr>
              <a:graphicFrameLocks noChangeAspect="1"/>
            </p:cNvGraphicFramePr>
            <p:nvPr/>
          </p:nvGraphicFramePr>
          <p:xfrm>
            <a:off x="2611" y="712"/>
            <a:ext cx="21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9" name="Equation" r:id="rId27" imgW="177480" imgH="241200" progId="Equation.3">
                    <p:embed/>
                  </p:oleObj>
                </mc:Choice>
                <mc:Fallback>
                  <p:oleObj name="Equation" r:id="rId27" imgW="177480" imgH="241200" progId="Equation.3">
                    <p:embed/>
                    <p:pic>
                      <p:nvPicPr>
                        <p:cNvPr id="0" name="Picture 1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1" y="712"/>
                          <a:ext cx="218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254" name="Freeform 62"/>
            <p:cNvSpPr>
              <a:spLocks/>
            </p:cNvSpPr>
            <p:nvPr/>
          </p:nvSpPr>
          <p:spPr bwMode="auto">
            <a:xfrm>
              <a:off x="1896" y="984"/>
              <a:ext cx="1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</a:cxnLst>
              <a:rect l="0" t="0" r="r" b="b"/>
              <a:pathLst>
                <a:path w="1" h="420">
                  <a:moveTo>
                    <a:pt x="0" y="0"/>
                  </a:moveTo>
                  <a:lnTo>
                    <a:pt x="0" y="42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36255" name="Object 63"/>
            <p:cNvGraphicFramePr>
              <a:graphicFrameLocks noChangeAspect="1"/>
            </p:cNvGraphicFramePr>
            <p:nvPr/>
          </p:nvGraphicFramePr>
          <p:xfrm>
            <a:off x="1699" y="1056"/>
            <a:ext cx="16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0" name="Equation" r:id="rId29" imgW="164880" imgH="253800" progId="Equation.3">
                    <p:embed/>
                  </p:oleObj>
                </mc:Choice>
                <mc:Fallback>
                  <p:oleObj name="Equation" r:id="rId29" imgW="164880" imgH="253800" progId="Equation.3">
                    <p:embed/>
                    <p:pic>
                      <p:nvPicPr>
                        <p:cNvPr id="0" name="Picture 18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9" y="1056"/>
                          <a:ext cx="166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56" name="Object 64"/>
            <p:cNvGraphicFramePr>
              <a:graphicFrameLocks noChangeAspect="1"/>
            </p:cNvGraphicFramePr>
            <p:nvPr/>
          </p:nvGraphicFramePr>
          <p:xfrm>
            <a:off x="703" y="760"/>
            <a:ext cx="24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1" name="Equation" r:id="rId31" imgW="126720" imgH="177480" progId="Equation.3">
                    <p:embed/>
                  </p:oleObj>
                </mc:Choice>
                <mc:Fallback>
                  <p:oleObj name="Equation" r:id="rId31" imgW="126720" imgH="177480" progId="Equation.3">
                    <p:embed/>
                    <p:pic>
                      <p:nvPicPr>
                        <p:cNvPr id="0" name="Picture 1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760"/>
                          <a:ext cx="246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257" name="Oval 65"/>
            <p:cNvSpPr>
              <a:spLocks noChangeArrowheads="1"/>
            </p:cNvSpPr>
            <p:nvPr/>
          </p:nvSpPr>
          <p:spPr bwMode="auto">
            <a:xfrm>
              <a:off x="1507" y="912"/>
              <a:ext cx="96" cy="624"/>
            </a:xfrm>
            <a:prstGeom prst="ellipse">
              <a:avLst/>
            </a:prstGeom>
            <a:solidFill>
              <a:srgbClr val="00FFCC">
                <a:alpha val="50000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8" name="Oval 66"/>
            <p:cNvSpPr>
              <a:spLocks noChangeArrowheads="1"/>
            </p:cNvSpPr>
            <p:nvPr/>
          </p:nvSpPr>
          <p:spPr bwMode="auto">
            <a:xfrm>
              <a:off x="3283" y="720"/>
              <a:ext cx="144" cy="960"/>
            </a:xfrm>
            <a:prstGeom prst="ellipse">
              <a:avLst/>
            </a:prstGeom>
            <a:solidFill>
              <a:srgbClr val="00FFCC">
                <a:alpha val="50000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6259" name="Object 67"/>
            <p:cNvGraphicFramePr>
              <a:graphicFrameLocks noChangeAspect="1"/>
            </p:cNvGraphicFramePr>
            <p:nvPr/>
          </p:nvGraphicFramePr>
          <p:xfrm>
            <a:off x="1836" y="432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2" name="Equation" r:id="rId33" imgW="164880" imgH="164880" progId="Equation.3">
                    <p:embed/>
                  </p:oleObj>
                </mc:Choice>
                <mc:Fallback>
                  <p:oleObj name="Equation" r:id="rId33" imgW="164880" imgH="16488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432"/>
                          <a:ext cx="28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60" name="Object 68"/>
            <p:cNvGraphicFramePr>
              <a:graphicFrameLocks noChangeAspect="1"/>
            </p:cNvGraphicFramePr>
            <p:nvPr/>
          </p:nvGraphicFramePr>
          <p:xfrm>
            <a:off x="4317" y="432"/>
            <a:ext cx="2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3" name="Equation" r:id="rId35" imgW="139680" imgH="164880" progId="Equation.3">
                    <p:embed/>
                  </p:oleObj>
                </mc:Choice>
                <mc:Fallback>
                  <p:oleObj name="Equation" r:id="rId35" imgW="139680" imgH="164880" progId="Equation.3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7" y="432"/>
                          <a:ext cx="243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61" name="Object 69"/>
            <p:cNvGraphicFramePr>
              <a:graphicFrameLocks noChangeAspect="1"/>
            </p:cNvGraphicFramePr>
            <p:nvPr/>
          </p:nvGraphicFramePr>
          <p:xfrm>
            <a:off x="4654" y="1200"/>
            <a:ext cx="26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4" name="Equation" r:id="rId37" imgW="152280" imgH="177480" progId="Equation.3">
                    <p:embed/>
                  </p:oleObj>
                </mc:Choice>
                <mc:Fallback>
                  <p:oleObj name="Equation" r:id="rId37" imgW="152280" imgH="177480" progId="Equation.3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4" y="1200"/>
                          <a:ext cx="261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62" name="Object 70"/>
            <p:cNvGraphicFramePr>
              <a:graphicFrameLocks noChangeAspect="1"/>
            </p:cNvGraphicFramePr>
            <p:nvPr/>
          </p:nvGraphicFramePr>
          <p:xfrm>
            <a:off x="3667" y="1144"/>
            <a:ext cx="21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5" name="Equation" r:id="rId39" imgW="177480" imgH="241200" progId="Equation.3">
                    <p:embed/>
                  </p:oleObj>
                </mc:Choice>
                <mc:Fallback>
                  <p:oleObj name="Equation" r:id="rId39" imgW="177480" imgH="241200" progId="Equation.3">
                    <p:embed/>
                    <p:pic>
                      <p:nvPicPr>
                        <p:cNvPr id="0" name="Picture 2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7" y="1144"/>
                          <a:ext cx="218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1"/>
          <p:cNvGrpSpPr>
            <a:grpSpLocks/>
          </p:cNvGrpSpPr>
          <p:nvPr/>
        </p:nvGrpSpPr>
        <p:grpSpPr bwMode="auto">
          <a:xfrm>
            <a:off x="7421563" y="914400"/>
            <a:ext cx="1189037" cy="2209800"/>
            <a:chOff x="4627" y="384"/>
            <a:chExt cx="749" cy="1392"/>
          </a:xfrm>
        </p:grpSpPr>
        <p:sp>
          <p:nvSpPr>
            <p:cNvPr id="136264" name="Line 72"/>
            <p:cNvSpPr>
              <a:spLocks noChangeShapeType="1"/>
            </p:cNvSpPr>
            <p:nvPr/>
          </p:nvSpPr>
          <p:spPr bwMode="auto">
            <a:xfrm flipV="1">
              <a:off x="4675" y="384"/>
              <a:ext cx="0" cy="13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6265" name="Object 73"/>
            <p:cNvGraphicFramePr>
              <a:graphicFrameLocks noChangeAspect="1"/>
            </p:cNvGraphicFramePr>
            <p:nvPr/>
          </p:nvGraphicFramePr>
          <p:xfrm>
            <a:off x="4723" y="384"/>
            <a:ext cx="26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6" name="Equation" r:id="rId40" imgW="177480" imgH="190440" progId="Equation.3">
                    <p:embed/>
                  </p:oleObj>
                </mc:Choice>
                <mc:Fallback>
                  <p:oleObj name="Equation" r:id="rId40" imgW="177480" imgH="190440" progId="Equation.3">
                    <p:embed/>
                    <p:pic>
                      <p:nvPicPr>
                        <p:cNvPr id="0" name="Picture 1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3" y="384"/>
                          <a:ext cx="269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266" name="Line 74"/>
            <p:cNvSpPr>
              <a:spLocks noChangeShapeType="1"/>
            </p:cNvSpPr>
            <p:nvPr/>
          </p:nvSpPr>
          <p:spPr bwMode="auto">
            <a:xfrm>
              <a:off x="4627" y="1008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36267" name="Object 75"/>
            <p:cNvGraphicFramePr>
              <a:graphicFrameLocks noChangeAspect="1"/>
            </p:cNvGraphicFramePr>
            <p:nvPr/>
          </p:nvGraphicFramePr>
          <p:xfrm>
            <a:off x="5107" y="960"/>
            <a:ext cx="26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7" name="Equation" r:id="rId42" imgW="177480" imgH="190440" progId="Equation.3">
                    <p:embed/>
                  </p:oleObj>
                </mc:Choice>
                <mc:Fallback>
                  <p:oleObj name="Equation" r:id="rId42" imgW="177480" imgH="190440" progId="Equation.3">
                    <p:embed/>
                    <p:pic>
                      <p:nvPicPr>
                        <p:cNvPr id="0" name="Picture 1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7" y="960"/>
                          <a:ext cx="269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268" name="Line 76"/>
            <p:cNvSpPr>
              <a:spLocks noChangeShapeType="1"/>
            </p:cNvSpPr>
            <p:nvPr/>
          </p:nvSpPr>
          <p:spPr bwMode="auto">
            <a:xfrm>
              <a:off x="4963" y="1200"/>
              <a:ext cx="0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6269" name="Line 77"/>
            <p:cNvSpPr>
              <a:spLocks noChangeShapeType="1"/>
            </p:cNvSpPr>
            <p:nvPr/>
          </p:nvSpPr>
          <p:spPr bwMode="auto">
            <a:xfrm flipV="1">
              <a:off x="4963" y="720"/>
              <a:ext cx="0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136270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90655"/>
              </p:ext>
            </p:extLst>
          </p:nvPr>
        </p:nvGraphicFramePr>
        <p:xfrm>
          <a:off x="6934200" y="3505200"/>
          <a:ext cx="17526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8" name="公式" r:id="rId44" imgW="914400" imgH="253800" progId="Equation.3">
                  <p:embed/>
                </p:oleObj>
              </mc:Choice>
              <mc:Fallback>
                <p:oleObj name="公式" r:id="rId44" imgW="91440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505200"/>
                        <a:ext cx="175260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71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237087"/>
              </p:ext>
            </p:extLst>
          </p:nvPr>
        </p:nvGraphicFramePr>
        <p:xfrm>
          <a:off x="5943600" y="4191000"/>
          <a:ext cx="19050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9" name="公式" r:id="rId46" imgW="660240" imgH="304560" progId="Equation.3">
                  <p:embed/>
                </p:oleObj>
              </mc:Choice>
              <mc:Fallback>
                <p:oleObj name="公式" r:id="rId46" imgW="660240" imgH="304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191000"/>
                        <a:ext cx="1905000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4876800" y="3525838"/>
            <a:ext cx="2819400" cy="609600"/>
            <a:chOff x="3024" y="2160"/>
            <a:chExt cx="1776" cy="384"/>
          </a:xfrm>
        </p:grpSpPr>
        <p:sp>
          <p:nvSpPr>
            <p:cNvPr id="136273" name="Text Box 81"/>
            <p:cNvSpPr txBox="1">
              <a:spLocks noChangeArrowheads="1"/>
            </p:cNvSpPr>
            <p:nvPr/>
          </p:nvSpPr>
          <p:spPr bwMode="auto">
            <a:xfrm>
              <a:off x="3024" y="2160"/>
              <a:ext cx="177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当</a:t>
              </a:r>
              <a:r>
                <a:rPr lang="zh-CN" altLang="en-US" sz="2800" b="1" dirty="0">
                  <a:latin typeface="宋体" charset="-122"/>
                </a:rPr>
                <a:t>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较小时</a:t>
              </a:r>
              <a:r>
                <a:rPr lang="zh-CN" altLang="en-US" sz="2800" b="1" dirty="0">
                  <a:latin typeface="宋体" charset="-122"/>
                </a:rPr>
                <a:t>，</a:t>
              </a:r>
            </a:p>
          </p:txBody>
        </p:sp>
        <p:graphicFrame>
          <p:nvGraphicFramePr>
            <p:cNvPr id="136274" name="Object 82"/>
            <p:cNvGraphicFramePr>
              <a:graphicFrameLocks noChangeAspect="1"/>
            </p:cNvGraphicFramePr>
            <p:nvPr/>
          </p:nvGraphicFramePr>
          <p:xfrm>
            <a:off x="3312" y="2160"/>
            <a:ext cx="27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0" name="Equation" r:id="rId48" imgW="126720" imgH="177480" progId="Equation.3">
                    <p:embed/>
                  </p:oleObj>
                </mc:Choice>
                <mc:Fallback>
                  <p:oleObj name="Equation" r:id="rId48" imgW="126720" imgH="1774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160"/>
                          <a:ext cx="274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83"/>
          <p:cNvGrpSpPr>
            <a:grpSpLocks/>
          </p:cNvGrpSpPr>
          <p:nvPr/>
        </p:nvGrpSpPr>
        <p:grpSpPr bwMode="auto">
          <a:xfrm>
            <a:off x="762000" y="5943600"/>
            <a:ext cx="7808913" cy="914400"/>
            <a:chOff x="432" y="3552"/>
            <a:chExt cx="4919" cy="576"/>
          </a:xfrm>
        </p:grpSpPr>
        <p:graphicFrame>
          <p:nvGraphicFramePr>
            <p:cNvPr id="136276" name="Object 84"/>
            <p:cNvGraphicFramePr>
              <a:graphicFrameLocks noChangeAspect="1"/>
            </p:cNvGraphicFramePr>
            <p:nvPr/>
          </p:nvGraphicFramePr>
          <p:xfrm>
            <a:off x="5088" y="3682"/>
            <a:ext cx="263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1" name="公式" r:id="rId50" imgW="177480" imgH="190440" progId="Equation.3">
                    <p:embed/>
                  </p:oleObj>
                </mc:Choice>
                <mc:Fallback>
                  <p:oleObj name="公式" r:id="rId50" imgW="177480" imgH="1904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682"/>
                          <a:ext cx="263" cy="2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77" name="Object 85"/>
            <p:cNvGraphicFramePr>
              <a:graphicFrameLocks noChangeAspect="1"/>
            </p:cNvGraphicFramePr>
            <p:nvPr/>
          </p:nvGraphicFramePr>
          <p:xfrm>
            <a:off x="3120" y="3552"/>
            <a:ext cx="302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2" name="公式" r:id="rId51" imgW="431640" imgH="609480" progId="Equation.3">
                    <p:embed/>
                  </p:oleObj>
                </mc:Choice>
                <mc:Fallback>
                  <p:oleObj name="公式" r:id="rId51" imgW="431640" imgH="609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3552"/>
                          <a:ext cx="302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78" name="Object 86"/>
            <p:cNvGraphicFramePr>
              <a:graphicFrameLocks noChangeAspect="1"/>
            </p:cNvGraphicFramePr>
            <p:nvPr/>
          </p:nvGraphicFramePr>
          <p:xfrm>
            <a:off x="1824" y="3600"/>
            <a:ext cx="415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3" name="公式" r:id="rId53" imgW="609480" imgH="609480" progId="Equation.3">
                    <p:embed/>
                  </p:oleObj>
                </mc:Choice>
                <mc:Fallback>
                  <p:oleObj name="公式" r:id="rId53" imgW="609480" imgH="609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3600"/>
                          <a:ext cx="415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79" name="Object 87"/>
            <p:cNvGraphicFramePr>
              <a:graphicFrameLocks noChangeAspect="1"/>
            </p:cNvGraphicFramePr>
            <p:nvPr/>
          </p:nvGraphicFramePr>
          <p:xfrm>
            <a:off x="3677" y="3552"/>
            <a:ext cx="451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4" name="Equation" r:id="rId55" imgW="380880" imgH="393480" progId="Equation.3">
                    <p:embed/>
                  </p:oleObj>
                </mc:Choice>
                <mc:Fallback>
                  <p:oleObj name="Equation" r:id="rId55" imgW="380880" imgH="3934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7" y="3552"/>
                          <a:ext cx="451" cy="5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80" name="Object 88"/>
            <p:cNvGraphicFramePr>
              <a:graphicFrameLocks noChangeAspect="1"/>
            </p:cNvGraphicFramePr>
            <p:nvPr/>
          </p:nvGraphicFramePr>
          <p:xfrm>
            <a:off x="1056" y="3552"/>
            <a:ext cx="576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5" name="公式" r:id="rId57" imgW="761760" imgH="609480" progId="Equation.3">
                    <p:embed/>
                  </p:oleObj>
                </mc:Choice>
                <mc:Fallback>
                  <p:oleObj name="公式" r:id="rId57" imgW="761760" imgH="6094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3552"/>
                          <a:ext cx="576" cy="5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81" name="Object 89"/>
            <p:cNvGraphicFramePr>
              <a:graphicFrameLocks noChangeAspect="1"/>
            </p:cNvGraphicFramePr>
            <p:nvPr/>
          </p:nvGraphicFramePr>
          <p:xfrm>
            <a:off x="432" y="3552"/>
            <a:ext cx="573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6" name="Equation" r:id="rId59" imgW="482400" imgH="393480" progId="Equation.3">
                    <p:embed/>
                  </p:oleObj>
                </mc:Choice>
                <mc:Fallback>
                  <p:oleObj name="Equation" r:id="rId59" imgW="482400" imgH="3934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3552"/>
                          <a:ext cx="573" cy="5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82" name="Object 90"/>
            <p:cNvGraphicFramePr>
              <a:graphicFrameLocks noChangeAspect="1"/>
            </p:cNvGraphicFramePr>
            <p:nvPr/>
          </p:nvGraphicFramePr>
          <p:xfrm>
            <a:off x="4368" y="3552"/>
            <a:ext cx="452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7" name="Equation" r:id="rId61" imgW="380880" imgH="393480" progId="Equation.3">
                    <p:embed/>
                  </p:oleObj>
                </mc:Choice>
                <mc:Fallback>
                  <p:oleObj name="Equation" r:id="rId61" imgW="380880" imgH="3934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3552"/>
                          <a:ext cx="452" cy="5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" name="矩形 90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3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3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419600" y="4144962"/>
            <a:ext cx="4343400" cy="2590800"/>
            <a:chOff x="2880" y="2400"/>
            <a:chExt cx="2736" cy="1632"/>
          </a:xfrm>
        </p:grpSpPr>
        <p:sp>
          <p:nvSpPr>
            <p:cNvPr id="137219" name="Rectangle 3"/>
            <p:cNvSpPr>
              <a:spLocks noChangeArrowheads="1"/>
            </p:cNvSpPr>
            <p:nvPr/>
          </p:nvSpPr>
          <p:spPr bwMode="auto">
            <a:xfrm>
              <a:off x="2880" y="2400"/>
              <a:ext cx="2736" cy="16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56" y="3006"/>
              <a:ext cx="336" cy="162"/>
              <a:chOff x="2064" y="3150"/>
              <a:chExt cx="1050" cy="162"/>
            </a:xfrm>
          </p:grpSpPr>
          <p:sp>
            <p:nvSpPr>
              <p:cNvPr id="137221" name="Freeform 5"/>
              <p:cNvSpPr>
                <a:spLocks/>
              </p:cNvSpPr>
              <p:nvPr/>
            </p:nvSpPr>
            <p:spPr bwMode="auto">
              <a:xfrm>
                <a:off x="2064" y="3150"/>
                <a:ext cx="1050" cy="162"/>
              </a:xfrm>
              <a:custGeom>
                <a:avLst/>
                <a:gdLst/>
                <a:ahLst/>
                <a:cxnLst>
                  <a:cxn ang="0">
                    <a:pos x="1044" y="0"/>
                  </a:cxn>
                  <a:cxn ang="0">
                    <a:pos x="0" y="162"/>
                  </a:cxn>
                  <a:cxn ang="0">
                    <a:pos x="1050" y="162"/>
                  </a:cxn>
                  <a:cxn ang="0">
                    <a:pos x="1044" y="0"/>
                  </a:cxn>
                </a:cxnLst>
                <a:rect l="0" t="0" r="r" b="b"/>
                <a:pathLst>
                  <a:path w="1050" h="162">
                    <a:moveTo>
                      <a:pt x="1044" y="0"/>
                    </a:moveTo>
                    <a:lnTo>
                      <a:pt x="0" y="162"/>
                    </a:lnTo>
                    <a:lnTo>
                      <a:pt x="1050" y="162"/>
                    </a:lnTo>
                    <a:lnTo>
                      <a:pt x="104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chemeClr val="bg1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7222" name="Line 6"/>
              <p:cNvSpPr>
                <a:spLocks noChangeShapeType="1"/>
              </p:cNvSpPr>
              <p:nvPr/>
            </p:nvSpPr>
            <p:spPr bwMode="auto">
              <a:xfrm>
                <a:off x="2064" y="3312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37223" name="Line 7"/>
            <p:cNvSpPr>
              <a:spLocks noChangeShapeType="1"/>
            </p:cNvSpPr>
            <p:nvPr/>
          </p:nvSpPr>
          <p:spPr bwMode="auto">
            <a:xfrm>
              <a:off x="2976" y="3312"/>
              <a:ext cx="24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4" name="Rectangle 8"/>
            <p:cNvSpPr>
              <a:spLocks noChangeArrowheads="1"/>
            </p:cNvSpPr>
            <p:nvPr/>
          </p:nvSpPr>
          <p:spPr bwMode="auto">
            <a:xfrm>
              <a:off x="5088" y="2736"/>
              <a:ext cx="48" cy="1152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0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5" name="Freeform 9"/>
            <p:cNvSpPr>
              <a:spLocks/>
            </p:cNvSpPr>
            <p:nvPr/>
          </p:nvSpPr>
          <p:spPr bwMode="auto">
            <a:xfrm>
              <a:off x="3078" y="3150"/>
              <a:ext cx="1" cy="3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48"/>
                </a:cxn>
              </a:cxnLst>
              <a:rect l="0" t="0" r="r" b="b"/>
              <a:pathLst>
                <a:path w="1" h="348">
                  <a:moveTo>
                    <a:pt x="0" y="0"/>
                  </a:moveTo>
                  <a:lnTo>
                    <a:pt x="0" y="34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37226" name="Object 10"/>
            <p:cNvGraphicFramePr>
              <a:graphicFrameLocks noChangeAspect="1"/>
            </p:cNvGraphicFramePr>
            <p:nvPr/>
          </p:nvGraphicFramePr>
          <p:xfrm>
            <a:off x="3161" y="2592"/>
            <a:ext cx="28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8" name="Equation" r:id="rId3" imgW="164880" imgH="164880" progId="Equation.3">
                    <p:embed/>
                  </p:oleObj>
                </mc:Choice>
                <mc:Fallback>
                  <p:oleObj name="Equation" r:id="rId3" imgW="164880" imgH="1648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1" y="2592"/>
                          <a:ext cx="289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27" name="Object 11"/>
            <p:cNvGraphicFramePr>
              <a:graphicFrameLocks noChangeAspect="1"/>
            </p:cNvGraphicFramePr>
            <p:nvPr/>
          </p:nvGraphicFramePr>
          <p:xfrm>
            <a:off x="4800" y="2544"/>
            <a:ext cx="28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9" name="Equation" r:id="rId5" imgW="139680" imgH="164880" progId="Equation.3">
                    <p:embed/>
                  </p:oleObj>
                </mc:Choice>
                <mc:Fallback>
                  <p:oleObj name="Equation" r:id="rId5" imgW="139680" imgH="1648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544"/>
                          <a:ext cx="284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228" name="Rectangle 12"/>
            <p:cNvSpPr>
              <a:spLocks noChangeArrowheads="1"/>
            </p:cNvSpPr>
            <p:nvPr/>
          </p:nvSpPr>
          <p:spPr bwMode="auto">
            <a:xfrm>
              <a:off x="3419" y="2832"/>
              <a:ext cx="38" cy="324"/>
            </a:xfrm>
            <a:prstGeom prst="rect">
              <a:avLst/>
            </a:prstGeom>
            <a:solidFill>
              <a:srgbClr val="6633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9" name="Rectangle 13"/>
            <p:cNvSpPr>
              <a:spLocks noChangeArrowheads="1"/>
            </p:cNvSpPr>
            <p:nvPr/>
          </p:nvSpPr>
          <p:spPr bwMode="auto">
            <a:xfrm>
              <a:off x="3419" y="3456"/>
              <a:ext cx="38" cy="288"/>
            </a:xfrm>
            <a:prstGeom prst="rect">
              <a:avLst/>
            </a:prstGeom>
            <a:solidFill>
              <a:srgbClr val="6633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0" name="Line 14"/>
            <p:cNvSpPr>
              <a:spLocks noChangeShapeType="1"/>
            </p:cNvSpPr>
            <p:nvPr/>
          </p:nvSpPr>
          <p:spPr bwMode="auto">
            <a:xfrm>
              <a:off x="2987" y="3168"/>
              <a:ext cx="91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1" name="Line 15"/>
            <p:cNvSpPr>
              <a:spLocks noChangeShapeType="1"/>
            </p:cNvSpPr>
            <p:nvPr/>
          </p:nvSpPr>
          <p:spPr bwMode="auto">
            <a:xfrm>
              <a:off x="2987" y="3456"/>
              <a:ext cx="91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2" name="Line 16"/>
            <p:cNvSpPr>
              <a:spLocks noChangeShapeType="1"/>
            </p:cNvSpPr>
            <p:nvPr/>
          </p:nvSpPr>
          <p:spPr bwMode="auto">
            <a:xfrm flipV="1">
              <a:off x="3419" y="2976"/>
              <a:ext cx="48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3" name="Line 17"/>
            <p:cNvSpPr>
              <a:spLocks noChangeShapeType="1"/>
            </p:cNvSpPr>
            <p:nvPr/>
          </p:nvSpPr>
          <p:spPr bwMode="auto">
            <a:xfrm flipV="1">
              <a:off x="3419" y="3312"/>
              <a:ext cx="480" cy="161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4" name="Line 18"/>
            <p:cNvSpPr>
              <a:spLocks noChangeShapeType="1"/>
            </p:cNvSpPr>
            <p:nvPr/>
          </p:nvSpPr>
          <p:spPr bwMode="auto">
            <a:xfrm>
              <a:off x="3899" y="2976"/>
              <a:ext cx="1248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7235" name="Object 19"/>
            <p:cNvGraphicFramePr>
              <a:graphicFrameLocks noChangeAspect="1"/>
            </p:cNvGraphicFramePr>
            <p:nvPr/>
          </p:nvGraphicFramePr>
          <p:xfrm>
            <a:off x="3783" y="2544"/>
            <a:ext cx="27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0" name="Equation" r:id="rId7" imgW="139680" imgH="164880" progId="Equation.3">
                    <p:embed/>
                  </p:oleObj>
                </mc:Choice>
                <mc:Fallback>
                  <p:oleObj name="Equation" r:id="rId7" imgW="139680" imgH="16488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3" y="2544"/>
                          <a:ext cx="27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236" name="Line 20"/>
            <p:cNvSpPr>
              <a:spLocks noChangeShapeType="1"/>
            </p:cNvSpPr>
            <p:nvPr/>
          </p:nvSpPr>
          <p:spPr bwMode="auto">
            <a:xfrm flipV="1">
              <a:off x="3851" y="2976"/>
              <a:ext cx="1248" cy="358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7237" name="Object 21"/>
            <p:cNvGraphicFramePr>
              <a:graphicFrameLocks noChangeAspect="1"/>
            </p:cNvGraphicFramePr>
            <p:nvPr/>
          </p:nvGraphicFramePr>
          <p:xfrm>
            <a:off x="5184" y="3312"/>
            <a:ext cx="17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1" name="Equation" r:id="rId9" imgW="164880" imgH="190440" progId="Equation.3">
                    <p:embed/>
                  </p:oleObj>
                </mc:Choice>
                <mc:Fallback>
                  <p:oleObj name="Equation" r:id="rId9" imgW="164880" imgH="19044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3312"/>
                          <a:ext cx="173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38" name="Object 22"/>
            <p:cNvGraphicFramePr>
              <a:graphicFrameLocks noChangeAspect="1"/>
            </p:cNvGraphicFramePr>
            <p:nvPr/>
          </p:nvGraphicFramePr>
          <p:xfrm>
            <a:off x="3179" y="3168"/>
            <a:ext cx="194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2" name="Equation" r:id="rId11" imgW="164880" imgH="253800" progId="Equation.3">
                    <p:embed/>
                  </p:oleObj>
                </mc:Choice>
                <mc:Fallback>
                  <p:oleObj name="Equation" r:id="rId11" imgW="164880" imgH="25380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" y="3168"/>
                          <a:ext cx="194" cy="3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39" name="Object 23"/>
            <p:cNvGraphicFramePr>
              <a:graphicFrameLocks noChangeAspect="1"/>
            </p:cNvGraphicFramePr>
            <p:nvPr/>
          </p:nvGraphicFramePr>
          <p:xfrm>
            <a:off x="3563" y="2832"/>
            <a:ext cx="233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3" name="Equation" r:id="rId13" imgW="177480" imgH="241200" progId="Equation.3">
                    <p:embed/>
                  </p:oleObj>
                </mc:Choice>
                <mc:Fallback>
                  <p:oleObj name="Equation" r:id="rId13" imgW="177480" imgH="241200" progId="Equation.3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3" y="2832"/>
                          <a:ext cx="233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240" name="Line 24"/>
            <p:cNvSpPr>
              <a:spLocks noChangeShapeType="1"/>
            </p:cNvSpPr>
            <p:nvPr/>
          </p:nvSpPr>
          <p:spPr bwMode="auto">
            <a:xfrm>
              <a:off x="3899" y="3168"/>
              <a:ext cx="120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7241" name="Line 25"/>
            <p:cNvSpPr>
              <a:spLocks noChangeShapeType="1"/>
            </p:cNvSpPr>
            <p:nvPr/>
          </p:nvSpPr>
          <p:spPr bwMode="auto">
            <a:xfrm flipV="1">
              <a:off x="3899" y="3312"/>
              <a:ext cx="120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7242" name="Oval 26"/>
            <p:cNvSpPr>
              <a:spLocks noChangeArrowheads="1"/>
            </p:cNvSpPr>
            <p:nvPr/>
          </p:nvSpPr>
          <p:spPr bwMode="auto">
            <a:xfrm>
              <a:off x="3840" y="2832"/>
              <a:ext cx="144" cy="960"/>
            </a:xfrm>
            <a:prstGeom prst="ellipse">
              <a:avLst/>
            </a:prstGeom>
            <a:solidFill>
              <a:srgbClr val="00FFCC">
                <a:alpha val="50000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3" name="Line 27"/>
            <p:cNvSpPr>
              <a:spLocks noChangeShapeType="1"/>
            </p:cNvSpPr>
            <p:nvPr/>
          </p:nvSpPr>
          <p:spPr bwMode="auto">
            <a:xfrm flipV="1">
              <a:off x="3888" y="3792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7244" name="Object 28"/>
            <p:cNvGraphicFramePr>
              <a:graphicFrameLocks noChangeAspect="1"/>
            </p:cNvGraphicFramePr>
            <p:nvPr/>
          </p:nvGraphicFramePr>
          <p:xfrm>
            <a:off x="4416" y="3456"/>
            <a:ext cx="37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4" name="公式" r:id="rId15" imgW="215640" imgH="304560" progId="Equation.3">
                    <p:embed/>
                  </p:oleObj>
                </mc:Choice>
                <mc:Fallback>
                  <p:oleObj name="公式" r:id="rId15" imgW="215640" imgH="304560" progId="Equation.3">
                    <p:embed/>
                    <p:pic>
                      <p:nvPicPr>
                        <p:cNvPr id="0" name="Picture 1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456"/>
                          <a:ext cx="373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409700" y="2544762"/>
            <a:ext cx="6667500" cy="1119188"/>
            <a:chOff x="888" y="1392"/>
            <a:chExt cx="4200" cy="705"/>
          </a:xfrm>
        </p:grpSpPr>
        <p:graphicFrame>
          <p:nvGraphicFramePr>
            <p:cNvPr id="137246" name="Object 30"/>
            <p:cNvGraphicFramePr>
              <a:graphicFrameLocks noChangeAspect="1"/>
            </p:cNvGraphicFramePr>
            <p:nvPr/>
          </p:nvGraphicFramePr>
          <p:xfrm>
            <a:off x="888" y="1536"/>
            <a:ext cx="1128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5" name="Equation" r:id="rId17" imgW="609480" imgH="203040" progId="Equation.3">
                    <p:embed/>
                  </p:oleObj>
                </mc:Choice>
                <mc:Fallback>
                  <p:oleObj name="Equation" r:id="rId17" imgW="609480" imgH="20304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8" y="1536"/>
                          <a:ext cx="1128" cy="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47" name="Object 31"/>
            <p:cNvGraphicFramePr>
              <a:graphicFrameLocks noChangeAspect="1"/>
            </p:cNvGraphicFramePr>
            <p:nvPr/>
          </p:nvGraphicFramePr>
          <p:xfrm>
            <a:off x="2256" y="1536"/>
            <a:ext cx="1248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6" name="Equation" r:id="rId19" imgW="457200" imgH="203040" progId="Equation.3">
                    <p:embed/>
                  </p:oleObj>
                </mc:Choice>
                <mc:Fallback>
                  <p:oleObj name="Equation" r:id="rId19" imgW="457200" imgH="20304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536"/>
                          <a:ext cx="1248" cy="3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48" name="Object 32"/>
            <p:cNvGraphicFramePr>
              <a:graphicFrameLocks noChangeAspect="1"/>
            </p:cNvGraphicFramePr>
            <p:nvPr/>
          </p:nvGraphicFramePr>
          <p:xfrm>
            <a:off x="3600" y="1392"/>
            <a:ext cx="1488" cy="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7" name="Equation" r:id="rId21" imgW="1269720" imgH="660240" progId="Equation.3">
                    <p:embed/>
                  </p:oleObj>
                </mc:Choice>
                <mc:Fallback>
                  <p:oleObj name="Equation" r:id="rId21" imgW="1269720" imgH="66024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392"/>
                          <a:ext cx="1488" cy="7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8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1905000" y="968375"/>
            <a:ext cx="7848600" cy="1698625"/>
            <a:chOff x="1200" y="432"/>
            <a:chExt cx="4944" cy="1070"/>
          </a:xfrm>
        </p:grpSpPr>
        <p:graphicFrame>
          <p:nvGraphicFramePr>
            <p:cNvPr id="137250" name="Object 34"/>
            <p:cNvGraphicFramePr>
              <a:graphicFrameLocks noChangeAspect="1"/>
            </p:cNvGraphicFramePr>
            <p:nvPr/>
          </p:nvGraphicFramePr>
          <p:xfrm>
            <a:off x="1440" y="432"/>
            <a:ext cx="2256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8" name="公式" r:id="rId23" imgW="2209680" imgH="609480" progId="Equation.3">
                    <p:embed/>
                  </p:oleObj>
                </mc:Choice>
                <mc:Fallback>
                  <p:oleObj name="公式" r:id="rId23" imgW="2209680" imgH="609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432"/>
                          <a:ext cx="2256" cy="5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251" name="Text Box 35"/>
            <p:cNvSpPr txBox="1">
              <a:spLocks noChangeArrowheads="1"/>
            </p:cNvSpPr>
            <p:nvPr/>
          </p:nvSpPr>
          <p:spPr bwMode="auto">
            <a:xfrm>
              <a:off x="3696" y="528"/>
              <a:ext cx="24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CC"/>
                  </a:solidFill>
                  <a:latin typeface="黑体" pitchFamily="2" charset="-122"/>
                  <a:ea typeface="黑体" pitchFamily="2" charset="-122"/>
                </a:rPr>
                <a:t>干涉相消（</a:t>
              </a:r>
              <a:r>
                <a:rPr lang="zh-CN" altLang="en-US" sz="2800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暗纹</a:t>
              </a:r>
              <a:r>
                <a:rPr lang="zh-CN" altLang="en-US" sz="2800" dirty="0">
                  <a:solidFill>
                    <a:srgbClr val="0000CC"/>
                  </a:solidFill>
                  <a:latin typeface="黑体" pitchFamily="2" charset="-122"/>
                  <a:ea typeface="黑体" pitchFamily="2" charset="-122"/>
                </a:rPr>
                <a:t>）</a:t>
              </a:r>
              <a:endParaRPr lang="zh-CN" altLang="en-US" sz="28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aphicFrame>
          <p:nvGraphicFramePr>
            <p:cNvPr id="137252" name="Object 36"/>
            <p:cNvGraphicFramePr>
              <a:graphicFrameLocks noChangeAspect="1"/>
            </p:cNvGraphicFramePr>
            <p:nvPr/>
          </p:nvGraphicFramePr>
          <p:xfrm>
            <a:off x="1440" y="912"/>
            <a:ext cx="1968" cy="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9" name="公式" r:id="rId25" imgW="2019240" imgH="609480" progId="Equation.3">
                    <p:embed/>
                  </p:oleObj>
                </mc:Choice>
                <mc:Fallback>
                  <p:oleObj name="公式" r:id="rId25" imgW="2019240" imgH="609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912"/>
                          <a:ext cx="1968" cy="5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253" name="Text Box 37"/>
            <p:cNvSpPr txBox="1">
              <a:spLocks noChangeArrowheads="1"/>
            </p:cNvSpPr>
            <p:nvPr/>
          </p:nvSpPr>
          <p:spPr bwMode="auto">
            <a:xfrm>
              <a:off x="3696" y="1056"/>
              <a:ext cx="225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干涉加强（</a:t>
              </a:r>
              <a:r>
                <a:rPr lang="zh-CN" altLang="en-US" sz="280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明纹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137254" name="AutoShape 38"/>
            <p:cNvSpPr>
              <a:spLocks/>
            </p:cNvSpPr>
            <p:nvPr/>
          </p:nvSpPr>
          <p:spPr bwMode="auto">
            <a:xfrm>
              <a:off x="1200" y="624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457200" y="1401762"/>
            <a:ext cx="2133600" cy="838200"/>
            <a:chOff x="288" y="672"/>
            <a:chExt cx="1344" cy="528"/>
          </a:xfrm>
        </p:grpSpPr>
        <p:sp>
          <p:nvSpPr>
            <p:cNvPr id="137256" name="AutoShape 40"/>
            <p:cNvSpPr>
              <a:spLocks noChangeArrowheads="1"/>
            </p:cNvSpPr>
            <p:nvPr/>
          </p:nvSpPr>
          <p:spPr bwMode="auto">
            <a:xfrm>
              <a:off x="288" y="672"/>
              <a:ext cx="768" cy="528"/>
            </a:xfrm>
            <a:prstGeom prst="horizontalScroll">
              <a:avLst>
                <a:gd name="adj" fmla="val 12500"/>
              </a:avLst>
            </a:prstGeom>
            <a:solidFill>
              <a:srgbClr val="EDFAD2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>
              <a:outerShdw dist="107763" dir="13500000" algn="ctr" rotWithShape="0">
                <a:srgbClr val="006666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7" name="Text Box 41"/>
            <p:cNvSpPr txBox="1">
              <a:spLocks noChangeArrowheads="1"/>
            </p:cNvSpPr>
            <p:nvPr/>
          </p:nvSpPr>
          <p:spPr bwMode="auto">
            <a:xfrm>
              <a:off x="384" y="768"/>
              <a:ext cx="12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讨 论</a:t>
              </a:r>
            </a:p>
          </p:txBody>
        </p:sp>
      </p:grpSp>
      <p:sp>
        <p:nvSpPr>
          <p:cNvPr id="137258" name="Text Box 42"/>
          <p:cNvSpPr txBox="1">
            <a:spLocks noChangeArrowheads="1"/>
          </p:cNvSpPr>
          <p:nvPr/>
        </p:nvSpPr>
        <p:spPr bwMode="auto">
          <a:xfrm>
            <a:off x="152400" y="3459162"/>
            <a:ext cx="53340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第一暗纹距中心的距离</a:t>
            </a:r>
          </a:p>
        </p:txBody>
      </p:sp>
      <p:graphicFrame>
        <p:nvGraphicFramePr>
          <p:cNvPr id="13725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200949"/>
              </p:ext>
            </p:extLst>
          </p:nvPr>
        </p:nvGraphicFramePr>
        <p:xfrm>
          <a:off x="1524000" y="4040187"/>
          <a:ext cx="26670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" name="公式" r:id="rId27" imgW="1358640" imgH="609480" progId="Equation.3">
                  <p:embed/>
                </p:oleObj>
              </mc:Choice>
              <mc:Fallback>
                <p:oleObj name="公式" r:id="rId27" imgW="1358640" imgH="609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040187"/>
                        <a:ext cx="2667000" cy="101917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EDFAD2"/>
                          </a:gs>
                          <a:gs pos="50000">
                            <a:srgbClr val="FFFFFF"/>
                          </a:gs>
                          <a:gs pos="100000">
                            <a:srgbClr val="EDFAD2"/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00666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60" name="Rectangle 44"/>
          <p:cNvSpPr>
            <a:spLocks noChangeArrowheads="1"/>
          </p:cNvSpPr>
          <p:nvPr/>
        </p:nvSpPr>
        <p:spPr bwMode="auto">
          <a:xfrm>
            <a:off x="1066800" y="5149850"/>
            <a:ext cx="3505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第一暗纹的衍射角</a:t>
            </a:r>
          </a:p>
        </p:txBody>
      </p:sp>
      <p:graphicFrame>
        <p:nvGraphicFramePr>
          <p:cNvPr id="137261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496830"/>
              </p:ext>
            </p:extLst>
          </p:nvPr>
        </p:nvGraphicFramePr>
        <p:xfrm>
          <a:off x="1752600" y="5745162"/>
          <a:ext cx="220980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1" name="公式" r:id="rId29" imgW="1307880" imgH="609480" progId="Equation.3">
                  <p:embed/>
                </p:oleObj>
              </mc:Choice>
              <mc:Fallback>
                <p:oleObj name="公式" r:id="rId29" imgW="1307880" imgH="609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745162"/>
                        <a:ext cx="2209800" cy="103663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EDFAD2"/>
                          </a:gs>
                          <a:gs pos="50000">
                            <a:srgbClr val="FFFFFF"/>
                          </a:gs>
                          <a:gs pos="100000">
                            <a:srgbClr val="EDFAD2"/>
                          </a:gs>
                        </a:gsLst>
                        <a:lin ang="5400000" scaled="1"/>
                      </a:gradFill>
                      <a:ln w="12700">
                        <a:solidFill>
                          <a:srgbClr val="00666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7942263" y="5059362"/>
            <a:ext cx="744537" cy="533400"/>
            <a:chOff x="5099" y="2976"/>
            <a:chExt cx="469" cy="336"/>
          </a:xfrm>
        </p:grpSpPr>
        <p:sp>
          <p:nvSpPr>
            <p:cNvPr id="137263" name="Line 47"/>
            <p:cNvSpPr>
              <a:spLocks noChangeShapeType="1"/>
            </p:cNvSpPr>
            <p:nvPr/>
          </p:nvSpPr>
          <p:spPr bwMode="auto">
            <a:xfrm>
              <a:off x="5099" y="2976"/>
              <a:ext cx="3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37264" name="Object 48"/>
            <p:cNvGraphicFramePr>
              <a:graphicFrameLocks noChangeAspect="1"/>
            </p:cNvGraphicFramePr>
            <p:nvPr/>
          </p:nvGraphicFramePr>
          <p:xfrm>
            <a:off x="5347" y="3024"/>
            <a:ext cx="221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2" name="Equation" r:id="rId31" imgW="177480" imgH="190440" progId="Equation.3">
                    <p:embed/>
                  </p:oleObj>
                </mc:Choice>
                <mc:Fallback>
                  <p:oleObj name="Equation" r:id="rId31" imgW="177480" imgH="1904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7" y="3024"/>
                          <a:ext cx="221" cy="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265" name="Line 49"/>
            <p:cNvSpPr>
              <a:spLocks noChangeShapeType="1"/>
            </p:cNvSpPr>
            <p:nvPr/>
          </p:nvSpPr>
          <p:spPr bwMode="auto">
            <a:xfrm>
              <a:off x="5291" y="2976"/>
              <a:ext cx="0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7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37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7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137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58" grpId="0" autoUpdateAnimBg="0"/>
      <p:bldP spid="13726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09550" y="3429000"/>
            <a:ext cx="8001000" cy="609600"/>
            <a:chOff x="240" y="1920"/>
            <a:chExt cx="5040" cy="384"/>
          </a:xfrm>
        </p:grpSpPr>
        <p:sp>
          <p:nvSpPr>
            <p:cNvPr id="138243" name="Text Box 3"/>
            <p:cNvSpPr txBox="1">
              <a:spLocks noChangeArrowheads="1"/>
            </p:cNvSpPr>
            <p:nvPr/>
          </p:nvSpPr>
          <p:spPr bwMode="auto">
            <a:xfrm>
              <a:off x="240" y="1920"/>
              <a:ext cx="504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3"/>
                </a:buBlip>
              </a:pP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  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一定， 越大， 越大，衍射效应越明显</a:t>
              </a: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.</a:t>
              </a:r>
            </a:p>
          </p:txBody>
        </p:sp>
        <p:graphicFrame>
          <p:nvGraphicFramePr>
            <p:cNvPr id="138244" name="Object 4"/>
            <p:cNvGraphicFramePr>
              <a:graphicFrameLocks noChangeAspect="1"/>
            </p:cNvGraphicFramePr>
            <p:nvPr/>
          </p:nvGraphicFramePr>
          <p:xfrm>
            <a:off x="576" y="1920"/>
            <a:ext cx="21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7" name="公式" r:id="rId4" imgW="164880" imgH="253800" progId="Equation.3">
                    <p:embed/>
                  </p:oleObj>
                </mc:Choice>
                <mc:Fallback>
                  <p:oleObj name="公式" r:id="rId4" imgW="164880" imgH="25380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920"/>
                          <a:ext cx="218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245" name="Object 5"/>
            <p:cNvGraphicFramePr>
              <a:graphicFrameLocks noChangeAspect="1"/>
            </p:cNvGraphicFramePr>
            <p:nvPr/>
          </p:nvGraphicFramePr>
          <p:xfrm>
            <a:off x="1392" y="1968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8" name="公式" r:id="rId6" imgW="190440" imgH="241200" progId="Equation.3">
                    <p:embed/>
                  </p:oleObj>
                </mc:Choice>
                <mc:Fallback>
                  <p:oleObj name="公式" r:id="rId6" imgW="190440" imgH="241200" progId="Equation.3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968"/>
                          <a:ext cx="23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246" name="Object 6"/>
            <p:cNvGraphicFramePr>
              <a:graphicFrameLocks noChangeAspect="1"/>
            </p:cNvGraphicFramePr>
            <p:nvPr/>
          </p:nvGraphicFramePr>
          <p:xfrm>
            <a:off x="2124" y="1920"/>
            <a:ext cx="26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9" name="公式" r:id="rId8" imgW="215640" imgH="317160" progId="Equation.3">
                    <p:embed/>
                  </p:oleObj>
                </mc:Choice>
                <mc:Fallback>
                  <p:oleObj name="公式" r:id="rId8" imgW="215640" imgH="317160" progId="Equation.3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4" y="1920"/>
                          <a:ext cx="262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8247" name="Text Box 7"/>
          <p:cNvSpPr txBox="1">
            <a:spLocks noChangeArrowheads="1"/>
          </p:cNvSpPr>
          <p:nvPr/>
        </p:nvSpPr>
        <p:spPr bwMode="auto">
          <a:xfrm>
            <a:off x="6858000" y="1905000"/>
            <a:ext cx="2057400" cy="528638"/>
          </a:xfrm>
          <a:prstGeom prst="rect">
            <a:avLst/>
          </a:prstGeom>
          <a:gradFill rotWithShape="0">
            <a:gsLst>
              <a:gs pos="0">
                <a:srgbClr val="EDFAD2"/>
              </a:gs>
              <a:gs pos="50000">
                <a:srgbClr val="FFFFFF"/>
              </a:gs>
              <a:gs pos="100000">
                <a:srgbClr val="EDFAD2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光直线传播</a:t>
            </a:r>
          </a:p>
        </p:txBody>
      </p:sp>
      <p:graphicFrame>
        <p:nvGraphicFramePr>
          <p:cNvPr id="1382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35718"/>
              </p:ext>
            </p:extLst>
          </p:nvPr>
        </p:nvGraphicFramePr>
        <p:xfrm>
          <a:off x="4476750" y="1600200"/>
          <a:ext cx="215265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0" name="Equation" r:id="rId10" imgW="927000" imgH="393480" progId="Equation.3">
                  <p:embed/>
                </p:oleObj>
              </mc:Choice>
              <mc:Fallback>
                <p:oleObj name="Equation" r:id="rId10" imgW="9270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1600200"/>
                        <a:ext cx="2152650" cy="1014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982788" y="1824038"/>
            <a:ext cx="3638550" cy="614362"/>
            <a:chOff x="1249" y="1005"/>
            <a:chExt cx="2292" cy="387"/>
          </a:xfrm>
        </p:grpSpPr>
        <p:sp>
          <p:nvSpPr>
            <p:cNvPr id="138250" name="Text Box 10"/>
            <p:cNvSpPr txBox="1">
              <a:spLocks noChangeArrowheads="1"/>
            </p:cNvSpPr>
            <p:nvPr/>
          </p:nvSpPr>
          <p:spPr bwMode="auto">
            <a:xfrm>
              <a:off x="1249" y="1005"/>
              <a:ext cx="22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latin typeface="黑体" pitchFamily="2" charset="-122"/>
                  <a:ea typeface="黑体" pitchFamily="2" charset="-122"/>
                </a:rPr>
                <a:t> 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增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大</a:t>
              </a:r>
              <a:r>
                <a:rPr lang="zh-CN" altLang="en-US" sz="2800" b="1" dirty="0">
                  <a:latin typeface="黑体" pitchFamily="2" charset="-122"/>
                  <a:ea typeface="黑体" pitchFamily="2" charset="-122"/>
                </a:rPr>
                <a:t>，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减</a:t>
              </a:r>
              <a:r>
                <a:rPr lang="zh-CN" altLang="en-US" sz="28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小</a:t>
              </a:r>
            </a:p>
          </p:txBody>
        </p:sp>
        <p:graphicFrame>
          <p:nvGraphicFramePr>
            <p:cNvPr id="138251" name="Object 11"/>
            <p:cNvGraphicFramePr>
              <a:graphicFrameLocks noChangeAspect="1"/>
            </p:cNvGraphicFramePr>
            <p:nvPr/>
          </p:nvGraphicFramePr>
          <p:xfrm>
            <a:off x="2113" y="1005"/>
            <a:ext cx="263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1" name="公式" r:id="rId12" imgW="215640" imgH="317160" progId="Equation.3">
                    <p:embed/>
                  </p:oleObj>
                </mc:Choice>
                <mc:Fallback>
                  <p:oleObj name="公式" r:id="rId12" imgW="215640" imgH="31716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3" y="1005"/>
                          <a:ext cx="263" cy="3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252" name="Object 12"/>
            <p:cNvGraphicFramePr>
              <a:graphicFrameLocks noChangeAspect="1"/>
            </p:cNvGraphicFramePr>
            <p:nvPr/>
          </p:nvGraphicFramePr>
          <p:xfrm>
            <a:off x="1374" y="1005"/>
            <a:ext cx="207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2" name="公式" r:id="rId14" imgW="164880" imgH="253800" progId="Equation.3">
                    <p:embed/>
                  </p:oleObj>
                </mc:Choice>
                <mc:Fallback>
                  <p:oleObj name="公式" r:id="rId14" imgW="164880" imgH="25380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4" y="1005"/>
                          <a:ext cx="207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52400" y="2147888"/>
            <a:ext cx="2495550" cy="519112"/>
            <a:chOff x="96" y="1209"/>
            <a:chExt cx="1572" cy="327"/>
          </a:xfrm>
        </p:grpSpPr>
        <p:sp>
          <p:nvSpPr>
            <p:cNvPr id="138254" name="Text Box 14"/>
            <p:cNvSpPr txBox="1">
              <a:spLocks noChangeArrowheads="1"/>
            </p:cNvSpPr>
            <p:nvPr/>
          </p:nvSpPr>
          <p:spPr bwMode="auto">
            <a:xfrm>
              <a:off x="96" y="1209"/>
              <a:ext cx="15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3"/>
                </a:buBlip>
              </a:pPr>
              <a:r>
                <a:rPr lang="en-US" altLang="zh-CN" sz="2800" b="1" dirty="0">
                  <a:latin typeface="黑体" pitchFamily="2" charset="-122"/>
                  <a:ea typeface="黑体" pitchFamily="2" charset="-122"/>
                </a:rPr>
                <a:t>  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一定</a:t>
              </a:r>
            </a:p>
          </p:txBody>
        </p:sp>
        <p:graphicFrame>
          <p:nvGraphicFramePr>
            <p:cNvPr id="138255" name="Object 15"/>
            <p:cNvGraphicFramePr>
              <a:graphicFrameLocks noChangeAspect="1"/>
            </p:cNvGraphicFramePr>
            <p:nvPr/>
          </p:nvGraphicFramePr>
          <p:xfrm>
            <a:off x="420" y="1231"/>
            <a:ext cx="243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3" name="公式" r:id="rId15" imgW="190440" imgH="241200" progId="Equation.3">
                    <p:embed/>
                  </p:oleObj>
                </mc:Choice>
                <mc:Fallback>
                  <p:oleObj name="公式" r:id="rId15" imgW="190440" imgH="24120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" y="1231"/>
                          <a:ext cx="243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2135188" y="2586038"/>
            <a:ext cx="3790950" cy="609600"/>
            <a:chOff x="1345" y="1485"/>
            <a:chExt cx="2388" cy="384"/>
          </a:xfrm>
        </p:grpSpPr>
        <p:sp>
          <p:nvSpPr>
            <p:cNvPr id="138257" name="Rectangle 17"/>
            <p:cNvSpPr>
              <a:spLocks noChangeArrowheads="1"/>
            </p:cNvSpPr>
            <p:nvPr/>
          </p:nvSpPr>
          <p:spPr bwMode="auto">
            <a:xfrm>
              <a:off x="1489" y="1494"/>
              <a:ext cx="22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减</a:t>
              </a:r>
              <a:r>
                <a:rPr lang="zh-CN" altLang="en-US" sz="28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小</a:t>
              </a:r>
              <a:r>
                <a:rPr lang="zh-CN" altLang="en-US" sz="2800" b="1" dirty="0">
                  <a:latin typeface="黑体" pitchFamily="2" charset="-122"/>
                  <a:ea typeface="黑体" pitchFamily="2" charset="-122"/>
                </a:rPr>
                <a:t>，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增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大</a:t>
              </a:r>
            </a:p>
          </p:txBody>
        </p:sp>
        <p:graphicFrame>
          <p:nvGraphicFramePr>
            <p:cNvPr id="138258" name="Object 18"/>
            <p:cNvGraphicFramePr>
              <a:graphicFrameLocks noChangeAspect="1"/>
            </p:cNvGraphicFramePr>
            <p:nvPr/>
          </p:nvGraphicFramePr>
          <p:xfrm>
            <a:off x="2125" y="1485"/>
            <a:ext cx="26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4" name="公式" r:id="rId16" imgW="215640" imgH="317160" progId="Equation.3">
                    <p:embed/>
                  </p:oleObj>
                </mc:Choice>
                <mc:Fallback>
                  <p:oleObj name="公式" r:id="rId16" imgW="215640" imgH="31716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5" y="1485"/>
                          <a:ext cx="261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259" name="Object 19"/>
            <p:cNvGraphicFramePr>
              <a:graphicFrameLocks noChangeAspect="1"/>
            </p:cNvGraphicFramePr>
            <p:nvPr/>
          </p:nvGraphicFramePr>
          <p:xfrm>
            <a:off x="1345" y="1502"/>
            <a:ext cx="207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5" name="公式" r:id="rId17" imgW="164880" imgH="253800" progId="Equation.3">
                    <p:embed/>
                  </p:oleObj>
                </mc:Choice>
                <mc:Fallback>
                  <p:oleObj name="公式" r:id="rId17" imgW="164880" imgH="2538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5" y="1502"/>
                          <a:ext cx="207" cy="3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826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959828"/>
              </p:ext>
            </p:extLst>
          </p:nvPr>
        </p:nvGraphicFramePr>
        <p:xfrm>
          <a:off x="4465638" y="2286000"/>
          <a:ext cx="223996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" name="Equation" r:id="rId18" imgW="939600" imgH="393480" progId="Equation.3">
                  <p:embed/>
                </p:oleObj>
              </mc:Choice>
              <mc:Fallback>
                <p:oleObj name="Equation" r:id="rId18" imgW="9396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8" y="2286000"/>
                        <a:ext cx="2239962" cy="1139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61" name="AutoShape 21"/>
          <p:cNvSpPr>
            <a:spLocks/>
          </p:cNvSpPr>
          <p:nvPr/>
        </p:nvSpPr>
        <p:spPr bwMode="auto">
          <a:xfrm>
            <a:off x="1982788" y="2052638"/>
            <a:ext cx="152400" cy="842962"/>
          </a:xfrm>
          <a:prstGeom prst="leftBrace">
            <a:avLst>
              <a:gd name="adj1" fmla="val 46094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262" name="Text Box 22"/>
          <p:cNvSpPr txBox="1">
            <a:spLocks noChangeArrowheads="1"/>
          </p:cNvSpPr>
          <p:nvPr/>
        </p:nvSpPr>
        <p:spPr bwMode="auto">
          <a:xfrm>
            <a:off x="6858000" y="2662238"/>
            <a:ext cx="2057400" cy="528637"/>
          </a:xfrm>
          <a:prstGeom prst="rect">
            <a:avLst/>
          </a:prstGeom>
          <a:gradFill rotWithShape="0">
            <a:gsLst>
              <a:gs pos="0">
                <a:srgbClr val="FFD9FF"/>
              </a:gs>
              <a:gs pos="50000">
                <a:srgbClr val="FFFFFF"/>
              </a:gs>
              <a:gs pos="100000">
                <a:srgbClr val="FFD9FF"/>
              </a:gs>
            </a:gsLst>
            <a:lin ang="5400000" scaled="1"/>
          </a:gradFill>
          <a:ln w="9525">
            <a:solidFill>
              <a:srgbClr val="CC00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衍射最强</a:t>
            </a: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371600" y="838200"/>
            <a:ext cx="5257800" cy="965200"/>
            <a:chOff x="864" y="384"/>
            <a:chExt cx="3312" cy="608"/>
          </a:xfrm>
        </p:grpSpPr>
        <p:graphicFrame>
          <p:nvGraphicFramePr>
            <p:cNvPr id="138264" name="Object 24"/>
            <p:cNvGraphicFramePr>
              <a:graphicFrameLocks noChangeAspect="1"/>
            </p:cNvGraphicFramePr>
            <p:nvPr/>
          </p:nvGraphicFramePr>
          <p:xfrm>
            <a:off x="2880" y="384"/>
            <a:ext cx="1296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" name="公式" r:id="rId20" imgW="1307880" imgH="609480" progId="Equation.3">
                    <p:embed/>
                  </p:oleObj>
                </mc:Choice>
                <mc:Fallback>
                  <p:oleObj name="公式" r:id="rId20" imgW="1307880" imgH="6094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84"/>
                          <a:ext cx="1296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chemeClr val="accent1"/>
                                  </a:gs>
                                  <a:gs pos="50000">
                                    <a:schemeClr val="accent1">
                                      <a:gamma/>
                                      <a:tint val="0"/>
                                      <a:invGamma/>
                                    </a:schemeClr>
                                  </a:gs>
                                  <a:gs pos="100000">
                                    <a:schemeClr val="accent1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66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8265" name="Rectangle 25"/>
            <p:cNvSpPr>
              <a:spLocks noChangeArrowheads="1"/>
            </p:cNvSpPr>
            <p:nvPr/>
          </p:nvSpPr>
          <p:spPr bwMode="auto">
            <a:xfrm>
              <a:off x="864" y="512"/>
              <a:ext cx="220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第一暗纹的衍射角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914400" y="4648200"/>
            <a:ext cx="3581400" cy="960438"/>
            <a:chOff x="528" y="2784"/>
            <a:chExt cx="2256" cy="605"/>
          </a:xfrm>
        </p:grpSpPr>
        <p:sp>
          <p:nvSpPr>
            <p:cNvPr id="138267" name="Text Box 27"/>
            <p:cNvSpPr txBox="1">
              <a:spLocks noChangeArrowheads="1"/>
            </p:cNvSpPr>
            <p:nvPr/>
          </p:nvSpPr>
          <p:spPr bwMode="auto">
            <a:xfrm>
              <a:off x="528" y="2899"/>
              <a:ext cx="12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角范围 </a:t>
              </a:r>
            </a:p>
          </p:txBody>
        </p:sp>
        <p:graphicFrame>
          <p:nvGraphicFramePr>
            <p:cNvPr id="138268" name="Object 28"/>
            <p:cNvGraphicFramePr>
              <a:graphicFrameLocks noChangeAspect="1"/>
            </p:cNvGraphicFramePr>
            <p:nvPr/>
          </p:nvGraphicFramePr>
          <p:xfrm>
            <a:off x="1344" y="2784"/>
            <a:ext cx="1440" cy="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8" name="公式" r:id="rId22" imgW="1562040" imgH="609480" progId="Equation.3">
                    <p:embed/>
                  </p:oleObj>
                </mc:Choice>
                <mc:Fallback>
                  <p:oleObj name="公式" r:id="rId22" imgW="1562040" imgH="6094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784"/>
                          <a:ext cx="1440" cy="6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9"/>
          <p:cNvGrpSpPr>
            <a:grpSpLocks/>
          </p:cNvGrpSpPr>
          <p:nvPr/>
        </p:nvGrpSpPr>
        <p:grpSpPr bwMode="auto">
          <a:xfrm>
            <a:off x="4953000" y="4602163"/>
            <a:ext cx="3733800" cy="942975"/>
            <a:chOff x="3120" y="2755"/>
            <a:chExt cx="2352" cy="594"/>
          </a:xfrm>
        </p:grpSpPr>
        <p:sp>
          <p:nvSpPr>
            <p:cNvPr id="138270" name="Rectangle 30"/>
            <p:cNvSpPr>
              <a:spLocks noChangeArrowheads="1"/>
            </p:cNvSpPr>
            <p:nvPr/>
          </p:nvSpPr>
          <p:spPr bwMode="auto">
            <a:xfrm>
              <a:off x="3120" y="2878"/>
              <a:ext cx="19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线范围</a:t>
              </a:r>
              <a:endParaRPr lang="zh-CN" altLang="en-US" sz="2800" dirty="0">
                <a:solidFill>
                  <a:srgbClr val="FF3399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aphicFrame>
          <p:nvGraphicFramePr>
            <p:cNvPr id="138271" name="Object 31"/>
            <p:cNvGraphicFramePr>
              <a:graphicFrameLocks noChangeAspect="1"/>
            </p:cNvGraphicFramePr>
            <p:nvPr/>
          </p:nvGraphicFramePr>
          <p:xfrm>
            <a:off x="3888" y="2755"/>
            <a:ext cx="1584" cy="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9" name="公式" r:id="rId24" imgW="1625400" imgH="609480" progId="Equation.3">
                    <p:embed/>
                  </p:oleObj>
                </mc:Choice>
                <mc:Fallback>
                  <p:oleObj name="公式" r:id="rId24" imgW="1625400" imgH="609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755"/>
                          <a:ext cx="1584" cy="5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1676400" y="5764213"/>
            <a:ext cx="5943600" cy="1017587"/>
            <a:chOff x="1056" y="3487"/>
            <a:chExt cx="3744" cy="641"/>
          </a:xfrm>
        </p:grpSpPr>
        <p:sp>
          <p:nvSpPr>
            <p:cNvPr id="138273" name="Rectangle 33"/>
            <p:cNvSpPr>
              <a:spLocks noChangeArrowheads="1"/>
            </p:cNvSpPr>
            <p:nvPr/>
          </p:nvSpPr>
          <p:spPr bwMode="auto">
            <a:xfrm>
              <a:off x="1056" y="3487"/>
              <a:ext cx="3744" cy="624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</a:gra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4" name="Text Box 34"/>
            <p:cNvSpPr txBox="1">
              <a:spLocks noChangeArrowheads="1"/>
            </p:cNvSpPr>
            <p:nvPr/>
          </p:nvSpPr>
          <p:spPr bwMode="auto">
            <a:xfrm>
              <a:off x="1104" y="3657"/>
              <a:ext cx="26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中央明纹的宽度</a:t>
              </a:r>
            </a:p>
          </p:txBody>
        </p:sp>
        <p:graphicFrame>
          <p:nvGraphicFramePr>
            <p:cNvPr id="138275" name="Object 35"/>
            <p:cNvGraphicFramePr>
              <a:graphicFrameLocks noChangeAspect="1"/>
            </p:cNvGraphicFramePr>
            <p:nvPr/>
          </p:nvGraphicFramePr>
          <p:xfrm>
            <a:off x="2832" y="3487"/>
            <a:ext cx="1776" cy="6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0" name="公式" r:id="rId26" imgW="1574640" imgH="609480" progId="Equation.3">
                    <p:embed/>
                  </p:oleObj>
                </mc:Choice>
                <mc:Fallback>
                  <p:oleObj name="公式" r:id="rId26" imgW="1574640" imgH="609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3487"/>
                          <a:ext cx="1776" cy="6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8276" name="Text Box 36"/>
          <p:cNvSpPr txBox="1">
            <a:spLocks noChangeArrowheads="1"/>
          </p:cNvSpPr>
          <p:nvPr/>
        </p:nvSpPr>
        <p:spPr bwMode="auto">
          <a:xfrm>
            <a:off x="0" y="4129088"/>
            <a:ext cx="3657600" cy="519112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中央明纹</a:t>
            </a:r>
          </a:p>
        </p:txBody>
      </p:sp>
      <p:grpSp>
        <p:nvGrpSpPr>
          <p:cNvPr id="10" name="Group 37"/>
          <p:cNvGrpSpPr>
            <a:grpSpLocks/>
          </p:cNvGrpSpPr>
          <p:nvPr/>
        </p:nvGrpSpPr>
        <p:grpSpPr bwMode="auto">
          <a:xfrm>
            <a:off x="2819400" y="4129088"/>
            <a:ext cx="3730625" cy="523875"/>
            <a:chOff x="1776" y="2640"/>
            <a:chExt cx="2350" cy="330"/>
          </a:xfrm>
        </p:grpSpPr>
        <p:graphicFrame>
          <p:nvGraphicFramePr>
            <p:cNvPr id="138278" name="Object 38"/>
            <p:cNvGraphicFramePr>
              <a:graphicFrameLocks noChangeAspect="1"/>
            </p:cNvGraphicFramePr>
            <p:nvPr/>
          </p:nvGraphicFramePr>
          <p:xfrm>
            <a:off x="2110" y="2676"/>
            <a:ext cx="480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1" name="公式" r:id="rId28" imgW="507960" imgH="253800" progId="Equation.3">
                    <p:embed/>
                  </p:oleObj>
                </mc:Choice>
                <mc:Fallback>
                  <p:oleObj name="公式" r:id="rId28" imgW="507960" imgH="2538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0" y="2676"/>
                          <a:ext cx="480" cy="2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8279" name="Rectangle 39"/>
            <p:cNvSpPr>
              <a:spLocks noChangeArrowheads="1"/>
            </p:cNvSpPr>
            <p:nvPr/>
          </p:nvSpPr>
          <p:spPr bwMode="auto">
            <a:xfrm>
              <a:off x="1776" y="2640"/>
              <a:ext cx="235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（     的两暗纹间）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3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13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8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7" grpId="0" animBg="1" autoUpdateAnimBg="0"/>
      <p:bldP spid="138261" grpId="0" animBg="1"/>
      <p:bldP spid="138262" grpId="0" animBg="1" autoUpdateAnimBg="0"/>
      <p:bldP spid="138276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762000" y="1157287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4"/>
              </a:buBlip>
            </a:pP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单缝宽度变化，中央明纹宽度如何变化？</a:t>
            </a:r>
          </a:p>
        </p:txBody>
      </p:sp>
      <p:sp>
        <p:nvSpPr>
          <p:cNvPr id="3" name="矩形 2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272" r:id="rId2" imgW="1828800" imgH="1828800"/>
        </mc:Choice>
        <mc:Fallback>
          <p:control r:id="rId2" imgW="1828800" imgH="182880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219200" y="2209800"/>
                  <a:ext cx="6705600" cy="441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752600" y="6019800"/>
            <a:ext cx="6400800" cy="609600"/>
            <a:chOff x="1728" y="768"/>
            <a:chExt cx="4032" cy="384"/>
          </a:xfrm>
        </p:grpSpPr>
        <p:sp>
          <p:nvSpPr>
            <p:cNvPr id="141315" name="Text Box 3"/>
            <p:cNvSpPr txBox="1">
              <a:spLocks noChangeArrowheads="1"/>
            </p:cNvSpPr>
            <p:nvPr/>
          </p:nvSpPr>
          <p:spPr bwMode="auto">
            <a:xfrm>
              <a:off x="1906" y="768"/>
              <a:ext cx="385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越大，  越大，衍射效应越明显</a:t>
              </a: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.</a:t>
              </a:r>
            </a:p>
          </p:txBody>
        </p:sp>
        <p:graphicFrame>
          <p:nvGraphicFramePr>
            <p:cNvPr id="141316" name="Object 4"/>
            <p:cNvGraphicFramePr>
              <a:graphicFrameLocks noChangeAspect="1"/>
            </p:cNvGraphicFramePr>
            <p:nvPr/>
          </p:nvGraphicFramePr>
          <p:xfrm>
            <a:off x="1728" y="799"/>
            <a:ext cx="243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4" name="公式" r:id="rId4" imgW="190440" imgH="241200" progId="Equation.3">
                    <p:embed/>
                  </p:oleObj>
                </mc:Choice>
                <mc:Fallback>
                  <p:oleObj name="公式" r:id="rId4" imgW="190440" imgH="2412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799"/>
                          <a:ext cx="243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317" name="Object 5"/>
            <p:cNvGraphicFramePr>
              <a:graphicFrameLocks noChangeAspect="1"/>
            </p:cNvGraphicFramePr>
            <p:nvPr/>
          </p:nvGraphicFramePr>
          <p:xfrm>
            <a:off x="2640" y="768"/>
            <a:ext cx="26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5" name="公式" r:id="rId6" imgW="215640" imgH="317160" progId="Equation.3">
                    <p:embed/>
                  </p:oleObj>
                </mc:Choice>
                <mc:Fallback>
                  <p:oleObj name="公式" r:id="rId6" imgW="215640" imgH="31716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768"/>
                          <a:ext cx="261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1319" name="Rectangle 7"/>
          <p:cNvSpPr>
            <a:spLocks noChangeArrowheads="1"/>
          </p:cNvSpPr>
          <p:nvPr/>
        </p:nvSpPr>
        <p:spPr bwMode="auto">
          <a:xfrm>
            <a:off x="1066800" y="928687"/>
            <a:ext cx="7165975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8"/>
              </a:buBlip>
            </a:pP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入射波长变化，衍射效应如何变化 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?</a:t>
            </a:r>
          </a:p>
        </p:txBody>
      </p:sp>
      <p:sp>
        <p:nvSpPr>
          <p:cNvPr id="7" name="矩形 6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2326" r:id="rId2" imgW="1828800" imgH="1828800"/>
        </mc:Choice>
        <mc:Fallback>
          <p:control r:id="rId2" imgW="1828800" imgH="1828800">
            <p:pic>
              <p:nvPicPr>
                <p:cNvPr id="3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1371600" y="1524000"/>
                  <a:ext cx="6629400" cy="4495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2600" y="2438400"/>
            <a:ext cx="59811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14.5 </a:t>
            </a:r>
            <a:r>
              <a:rPr lang="zh-CN" altLang="zh-CN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光的衍射现象 </a:t>
            </a:r>
            <a:endParaRPr lang="en-US" altLang="zh-CN" sz="5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惠更斯</a:t>
            </a:r>
            <a:r>
              <a:rPr lang="en-US" altLang="zh-CN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zh-CN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菲涅耳原理</a:t>
            </a:r>
            <a:endParaRPr lang="zh-CN" altLang="zh-CN" sz="5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682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152400" y="4189412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单缝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上下微小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移动时，衍射图有否变化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？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1066800" y="4737100"/>
            <a:ext cx="6934200" cy="519112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答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：根据透镜成像原理衍射图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不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变 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152400" y="912812"/>
            <a:ext cx="60960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条纹宽度（相邻条纹间距）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43000" y="1370012"/>
            <a:ext cx="7848600" cy="1622425"/>
            <a:chOff x="720" y="672"/>
            <a:chExt cx="4944" cy="1022"/>
          </a:xfrm>
        </p:grpSpPr>
        <p:graphicFrame>
          <p:nvGraphicFramePr>
            <p:cNvPr id="142342" name="Object 6"/>
            <p:cNvGraphicFramePr>
              <a:graphicFrameLocks noChangeAspect="1"/>
            </p:cNvGraphicFramePr>
            <p:nvPr/>
          </p:nvGraphicFramePr>
          <p:xfrm>
            <a:off x="960" y="672"/>
            <a:ext cx="2256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2" name="公式" r:id="rId3" imgW="2209680" imgH="609480" progId="Equation.3">
                    <p:embed/>
                  </p:oleObj>
                </mc:Choice>
                <mc:Fallback>
                  <p:oleObj name="公式" r:id="rId3" imgW="2209680" imgH="609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672"/>
                          <a:ext cx="2256" cy="5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720" y="768"/>
              <a:ext cx="4944" cy="926"/>
              <a:chOff x="720" y="768"/>
              <a:chExt cx="4944" cy="926"/>
            </a:xfrm>
          </p:grpSpPr>
          <p:sp>
            <p:nvSpPr>
              <p:cNvPr id="142344" name="Text Box 8"/>
              <p:cNvSpPr txBox="1">
                <a:spLocks noChangeArrowheads="1"/>
              </p:cNvSpPr>
              <p:nvPr/>
            </p:nvSpPr>
            <p:spPr bwMode="auto">
              <a:xfrm>
                <a:off x="3216" y="768"/>
                <a:ext cx="244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0000CC"/>
                    </a:solidFill>
                    <a:latin typeface="黑体" pitchFamily="2" charset="-122"/>
                    <a:ea typeface="黑体" pitchFamily="2" charset="-122"/>
                  </a:rPr>
                  <a:t>干涉相消（</a:t>
                </a:r>
                <a:r>
                  <a:rPr lang="zh-CN" altLang="en-US" sz="2800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itchFamily="2" charset="-122"/>
                    <a:ea typeface="黑体" pitchFamily="2" charset="-122"/>
                  </a:rPr>
                  <a:t>暗纹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黑体" pitchFamily="2" charset="-122"/>
                    <a:ea typeface="黑体" pitchFamily="2" charset="-122"/>
                  </a:rPr>
                  <a:t>）</a:t>
                </a:r>
                <a:endParaRPr lang="zh-CN" altLang="en-US" sz="28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graphicFrame>
            <p:nvGraphicFramePr>
              <p:cNvPr id="142345" name="Object 9"/>
              <p:cNvGraphicFramePr>
                <a:graphicFrameLocks noChangeAspect="1"/>
              </p:cNvGraphicFramePr>
              <p:nvPr/>
            </p:nvGraphicFramePr>
            <p:xfrm>
              <a:off x="960" y="1104"/>
              <a:ext cx="1968" cy="5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93" name="公式" r:id="rId5" imgW="2019240" imgH="609480" progId="Equation.3">
                      <p:embed/>
                    </p:oleObj>
                  </mc:Choice>
                  <mc:Fallback>
                    <p:oleObj name="公式" r:id="rId5" imgW="2019240" imgH="609480" progId="Equation.3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1104"/>
                            <a:ext cx="1968" cy="5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2346" name="Text Box 10"/>
              <p:cNvSpPr txBox="1">
                <a:spLocks noChangeArrowheads="1"/>
              </p:cNvSpPr>
              <p:nvPr/>
            </p:nvSpPr>
            <p:spPr bwMode="auto">
              <a:xfrm>
                <a:off x="3216" y="1248"/>
                <a:ext cx="225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干涉加强（</a:t>
                </a:r>
                <a:r>
                  <a:rPr lang="zh-CN" altLang="en-US" sz="2800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itchFamily="2" charset="-122"/>
                    <a:ea typeface="黑体" pitchFamily="2" charset="-122"/>
                  </a:rPr>
                  <a:t>明纹</a:t>
                </a:r>
                <a:r>
                  <a:rPr lang="zh-CN" altLang="en-US" sz="2800" dirty="0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）</a:t>
                </a:r>
              </a:p>
            </p:txBody>
          </p:sp>
          <p:sp>
            <p:nvSpPr>
              <p:cNvPr id="142347" name="AutoShape 11"/>
              <p:cNvSpPr>
                <a:spLocks/>
              </p:cNvSpPr>
              <p:nvPr/>
            </p:nvSpPr>
            <p:spPr bwMode="auto">
              <a:xfrm>
                <a:off x="720" y="864"/>
                <a:ext cx="192" cy="672"/>
              </a:xfrm>
              <a:prstGeom prst="leftBrace">
                <a:avLst>
                  <a:gd name="adj1" fmla="val 29167"/>
                  <a:gd name="adj2" fmla="val 50000"/>
                </a:avLst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09600" y="3046412"/>
            <a:ext cx="8077200" cy="1066800"/>
            <a:chOff x="384" y="1728"/>
            <a:chExt cx="5088" cy="672"/>
          </a:xfrm>
        </p:grpSpPr>
        <p:sp>
          <p:nvSpPr>
            <p:cNvPr id="142349" name="Rectangle 13"/>
            <p:cNvSpPr>
              <a:spLocks noChangeArrowheads="1"/>
            </p:cNvSpPr>
            <p:nvPr/>
          </p:nvSpPr>
          <p:spPr bwMode="auto">
            <a:xfrm>
              <a:off x="384" y="1728"/>
              <a:ext cx="5088" cy="672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</a:gra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2350" name="Object 14"/>
            <p:cNvGraphicFramePr>
              <a:graphicFrameLocks noChangeAspect="1"/>
            </p:cNvGraphicFramePr>
            <p:nvPr/>
          </p:nvGraphicFramePr>
          <p:xfrm>
            <a:off x="543" y="1728"/>
            <a:ext cx="2289" cy="6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4" name="Equation" r:id="rId7" imgW="1346040" imgH="393480" progId="Equation.3">
                    <p:embed/>
                  </p:oleObj>
                </mc:Choice>
                <mc:Fallback>
                  <p:oleObj name="Equation" r:id="rId7" imgW="1346040" imgH="393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" y="1728"/>
                          <a:ext cx="2289" cy="6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51" name="Text Box 15"/>
            <p:cNvSpPr txBox="1">
              <a:spLocks noChangeArrowheads="1"/>
            </p:cNvSpPr>
            <p:nvPr/>
          </p:nvSpPr>
          <p:spPr bwMode="auto">
            <a:xfrm>
              <a:off x="3072" y="1776"/>
              <a:ext cx="2352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除了中央明纹外的其它明纹、暗纹的宽度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09600" y="5332412"/>
            <a:ext cx="7924800" cy="1447800"/>
            <a:chOff x="384" y="3168"/>
            <a:chExt cx="4992" cy="912"/>
          </a:xfrm>
        </p:grpSpPr>
        <p:sp>
          <p:nvSpPr>
            <p:cNvPr id="142353" name="Rectangle 17"/>
            <p:cNvSpPr>
              <a:spLocks noChangeArrowheads="1"/>
            </p:cNvSpPr>
            <p:nvPr/>
          </p:nvSpPr>
          <p:spPr bwMode="auto">
            <a:xfrm>
              <a:off x="384" y="3168"/>
              <a:ext cx="4992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4" name="Line 18"/>
            <p:cNvSpPr>
              <a:spLocks noChangeShapeType="1"/>
            </p:cNvSpPr>
            <p:nvPr/>
          </p:nvSpPr>
          <p:spPr bwMode="auto">
            <a:xfrm>
              <a:off x="480" y="3648"/>
              <a:ext cx="2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1256" y="3419"/>
              <a:ext cx="40" cy="469"/>
              <a:chOff x="2112" y="3216"/>
              <a:chExt cx="48" cy="792"/>
            </a:xfrm>
          </p:grpSpPr>
          <p:sp>
            <p:nvSpPr>
              <p:cNvPr id="142356" name="Rectangle 20"/>
              <p:cNvSpPr>
                <a:spLocks noChangeArrowheads="1"/>
              </p:cNvSpPr>
              <p:nvPr/>
            </p:nvSpPr>
            <p:spPr bwMode="auto">
              <a:xfrm>
                <a:off x="2112" y="3216"/>
                <a:ext cx="48" cy="264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357" name="Rectangle 21"/>
              <p:cNvSpPr>
                <a:spLocks noChangeArrowheads="1"/>
              </p:cNvSpPr>
              <p:nvPr/>
            </p:nvSpPr>
            <p:spPr bwMode="auto">
              <a:xfrm>
                <a:off x="2112" y="3744"/>
                <a:ext cx="48" cy="264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2358" name="Line 22"/>
            <p:cNvSpPr>
              <a:spLocks noChangeShapeType="1"/>
            </p:cNvSpPr>
            <p:nvPr/>
          </p:nvSpPr>
          <p:spPr bwMode="auto">
            <a:xfrm flipH="1">
              <a:off x="628" y="3529"/>
              <a:ext cx="121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9" name="Line 23"/>
            <p:cNvSpPr>
              <a:spLocks noChangeShapeType="1"/>
            </p:cNvSpPr>
            <p:nvPr/>
          </p:nvSpPr>
          <p:spPr bwMode="auto">
            <a:xfrm flipH="1">
              <a:off x="624" y="3648"/>
              <a:ext cx="121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0" name="Line 24"/>
            <p:cNvSpPr>
              <a:spLocks noChangeShapeType="1"/>
            </p:cNvSpPr>
            <p:nvPr/>
          </p:nvSpPr>
          <p:spPr bwMode="auto">
            <a:xfrm>
              <a:off x="1846" y="3529"/>
              <a:ext cx="986" cy="11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1" name="Line 25"/>
            <p:cNvSpPr>
              <a:spLocks noChangeShapeType="1"/>
            </p:cNvSpPr>
            <p:nvPr/>
          </p:nvSpPr>
          <p:spPr bwMode="auto">
            <a:xfrm flipV="1">
              <a:off x="1824" y="3648"/>
              <a:ext cx="98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2" name="Oval 26"/>
            <p:cNvSpPr>
              <a:spLocks noChangeArrowheads="1"/>
            </p:cNvSpPr>
            <p:nvPr/>
          </p:nvSpPr>
          <p:spPr bwMode="auto">
            <a:xfrm>
              <a:off x="1728" y="3387"/>
              <a:ext cx="118" cy="569"/>
            </a:xfrm>
            <a:prstGeom prst="ellipse">
              <a:avLst/>
            </a:prstGeom>
            <a:solidFill>
              <a:srgbClr val="00FF99">
                <a:alpha val="50000"/>
              </a:srgb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2363" name="Object 27"/>
            <p:cNvGraphicFramePr>
              <a:graphicFrameLocks noChangeAspect="1"/>
            </p:cNvGraphicFramePr>
            <p:nvPr/>
          </p:nvGraphicFramePr>
          <p:xfrm>
            <a:off x="2928" y="3648"/>
            <a:ext cx="25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5" name="Equation" r:id="rId9" imgW="164880" imgH="190440" progId="Equation.3">
                    <p:embed/>
                  </p:oleObj>
                </mc:Choice>
                <mc:Fallback>
                  <p:oleObj name="Equation" r:id="rId9" imgW="164880" imgH="1904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3648"/>
                          <a:ext cx="25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Group 28"/>
            <p:cNvGrpSpPr>
              <a:grpSpLocks/>
            </p:cNvGrpSpPr>
            <p:nvPr/>
          </p:nvGrpSpPr>
          <p:grpSpPr bwMode="auto">
            <a:xfrm>
              <a:off x="1256" y="3312"/>
              <a:ext cx="40" cy="469"/>
              <a:chOff x="2112" y="3216"/>
              <a:chExt cx="48" cy="792"/>
            </a:xfrm>
          </p:grpSpPr>
          <p:sp>
            <p:nvSpPr>
              <p:cNvPr id="142365" name="Rectangle 29"/>
              <p:cNvSpPr>
                <a:spLocks noChangeArrowheads="1"/>
              </p:cNvSpPr>
              <p:nvPr/>
            </p:nvSpPr>
            <p:spPr bwMode="auto">
              <a:xfrm>
                <a:off x="2112" y="3216"/>
                <a:ext cx="48" cy="264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366" name="Rectangle 30"/>
              <p:cNvSpPr>
                <a:spLocks noChangeArrowheads="1"/>
              </p:cNvSpPr>
              <p:nvPr/>
            </p:nvSpPr>
            <p:spPr bwMode="auto">
              <a:xfrm>
                <a:off x="2112" y="3744"/>
                <a:ext cx="48" cy="264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42367" name="Object 31"/>
            <p:cNvGraphicFramePr>
              <a:graphicFrameLocks noChangeAspect="1"/>
            </p:cNvGraphicFramePr>
            <p:nvPr/>
          </p:nvGraphicFramePr>
          <p:xfrm>
            <a:off x="947" y="3168"/>
            <a:ext cx="339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6" name="Equation" r:id="rId11" imgW="164880" imgH="164880" progId="Equation.3">
                    <p:embed/>
                  </p:oleObj>
                </mc:Choice>
                <mc:Fallback>
                  <p:oleObj name="Equation" r:id="rId11" imgW="164880" imgH="1648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7" y="3168"/>
                          <a:ext cx="339" cy="3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68" name="Rectangle 32"/>
            <p:cNvSpPr>
              <a:spLocks noChangeArrowheads="1"/>
            </p:cNvSpPr>
            <p:nvPr/>
          </p:nvSpPr>
          <p:spPr bwMode="auto">
            <a:xfrm>
              <a:off x="2832" y="3264"/>
              <a:ext cx="48" cy="768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0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9" name="Line 33"/>
            <p:cNvSpPr>
              <a:spLocks noChangeShapeType="1"/>
            </p:cNvSpPr>
            <p:nvPr/>
          </p:nvSpPr>
          <p:spPr bwMode="auto">
            <a:xfrm flipV="1">
              <a:off x="1776" y="393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2370" name="Object 34"/>
            <p:cNvGraphicFramePr>
              <a:graphicFrameLocks noChangeAspect="1"/>
            </p:cNvGraphicFramePr>
            <p:nvPr/>
          </p:nvGraphicFramePr>
          <p:xfrm>
            <a:off x="2208" y="3677"/>
            <a:ext cx="336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7" name="公式" r:id="rId13" imgW="215640" imgH="304560" progId="Equation.3">
                    <p:embed/>
                  </p:oleObj>
                </mc:Choice>
                <mc:Fallback>
                  <p:oleObj name="公式" r:id="rId13" imgW="215640" imgH="304560" progId="Equation.3">
                    <p:embed/>
                    <p:pic>
                      <p:nvPicPr>
                        <p:cNvPr id="0" name="Picture 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3677"/>
                          <a:ext cx="336" cy="3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2371" name="Text Box 35"/>
          <p:cNvSpPr txBox="1">
            <a:spLocks noChangeArrowheads="1"/>
          </p:cNvSpPr>
          <p:nvPr/>
        </p:nvSpPr>
        <p:spPr bwMode="auto">
          <a:xfrm>
            <a:off x="5257800" y="5408612"/>
            <a:ext cx="335280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单缝上移，零级明纹中心仍在透镜光轴上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sp>
        <p:nvSpPr>
          <p:cNvPr id="36" name="矩形 35"/>
          <p:cNvSpPr/>
          <p:nvPr/>
        </p:nvSpPr>
        <p:spPr>
          <a:xfrm>
            <a:off x="775429" y="141891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单缝衍射条纹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autoUpdateAnimBg="0"/>
      <p:bldP spid="142339" grpId="0" autoUpdateAnimBg="0"/>
      <p:bldP spid="142371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228600" y="776287"/>
            <a:ext cx="8686800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  下面单缝衍射图中，各条入射光线间距相等，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问：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）光线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与 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在幕上 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点相遇时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,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两光振动的位相差为什么？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）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P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点是明还是暗？</a:t>
            </a:r>
          </a:p>
        </p:txBody>
      </p:sp>
      <p:graphicFrame>
        <p:nvGraphicFramePr>
          <p:cNvPr id="1433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235070"/>
              </p:ext>
            </p:extLst>
          </p:nvPr>
        </p:nvGraphicFramePr>
        <p:xfrm>
          <a:off x="5257800" y="5229225"/>
          <a:ext cx="297180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0" name="公式" r:id="rId3" imgW="1523880" imgH="609480" progId="Equation.3">
                  <p:embed/>
                </p:oleObj>
              </mc:Choice>
              <mc:Fallback>
                <p:oleObj name="公式" r:id="rId3" imgW="1523880" imgH="609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229225"/>
                        <a:ext cx="2971800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" y="5348287"/>
            <a:ext cx="3962400" cy="1373188"/>
            <a:chOff x="288" y="3216"/>
            <a:chExt cx="2496" cy="865"/>
          </a:xfrm>
        </p:grpSpPr>
        <p:sp>
          <p:nvSpPr>
            <p:cNvPr id="143365" name="Text Box 5"/>
            <p:cNvSpPr txBox="1">
              <a:spLocks noChangeArrowheads="1"/>
            </p:cNvSpPr>
            <p:nvPr/>
          </p:nvSpPr>
          <p:spPr bwMode="auto">
            <a:xfrm>
              <a:off x="288" y="3216"/>
              <a:ext cx="2496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   </a:t>
              </a:r>
              <a:r>
                <a:rPr kumimoji="1" lang="zh-CN" altLang="en-US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答</a:t>
              </a:r>
              <a:r>
                <a:rPr kumimoji="1" lang="zh-CN" altLang="en-US" sz="2800" dirty="0">
                  <a:latin typeface="黑体" pitchFamily="2" charset="-122"/>
                  <a:ea typeface="黑体" pitchFamily="2" charset="-122"/>
                </a:rPr>
                <a:t>：</a:t>
              </a:r>
              <a:r>
                <a:rPr kumimoji="1" lang="en-US" altLang="zh-CN" sz="28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1</a:t>
              </a:r>
              <a:r>
                <a:rPr kumimoji="1" lang="zh-CN" altLang="en-US" sz="2800" dirty="0">
                  <a:latin typeface="黑体" pitchFamily="2" charset="-122"/>
                  <a:ea typeface="黑体" pitchFamily="2" charset="-122"/>
                </a:rPr>
                <a:t>） </a:t>
              </a:r>
              <a:r>
                <a:rPr kumimoji="1" lang="en-US" altLang="zh-CN" sz="2800" dirty="0">
                  <a:latin typeface="黑体" pitchFamily="2" charset="-122"/>
                  <a:ea typeface="黑体" pitchFamily="2" charset="-122"/>
                </a:rPr>
                <a:t>1</a:t>
              </a:r>
              <a:r>
                <a:rPr kumimoji="1" lang="zh-CN" altLang="en-US" sz="2800" dirty="0">
                  <a:latin typeface="黑体" pitchFamily="2" charset="-122"/>
                  <a:ea typeface="黑体" pitchFamily="2" charset="-122"/>
                </a:rPr>
                <a:t>，</a:t>
              </a:r>
              <a:r>
                <a:rPr kumimoji="1" lang="en-US" altLang="zh-CN" sz="2800" dirty="0">
                  <a:latin typeface="黑体" pitchFamily="2" charset="-122"/>
                  <a:ea typeface="黑体" pitchFamily="2" charset="-122"/>
                </a:rPr>
                <a:t>3</a:t>
              </a:r>
              <a:r>
                <a:rPr kumimoji="1" lang="zh-CN" altLang="en-US" sz="2800" dirty="0">
                  <a:latin typeface="黑体" pitchFamily="2" charset="-122"/>
                  <a:ea typeface="黑体" pitchFamily="2" charset="-122"/>
                </a:rPr>
                <a:t>光线在</a:t>
              </a: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P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点相遇时</a:t>
              </a: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,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两光振动的位相差为    </a:t>
              </a: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.</a:t>
              </a:r>
            </a:p>
          </p:txBody>
        </p:sp>
        <p:graphicFrame>
          <p:nvGraphicFramePr>
            <p:cNvPr id="143366" name="Object 6"/>
            <p:cNvGraphicFramePr>
              <a:graphicFrameLocks noChangeAspect="1"/>
            </p:cNvGraphicFramePr>
            <p:nvPr/>
          </p:nvGraphicFramePr>
          <p:xfrm>
            <a:off x="1488" y="3792"/>
            <a:ext cx="375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1" name="Equation" r:id="rId5" imgW="368280" imgH="279360" progId="Equation.3">
                    <p:embed/>
                  </p:oleObj>
                </mc:Choice>
                <mc:Fallback>
                  <p:oleObj name="Equation" r:id="rId5" imgW="368280" imgH="27936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3792"/>
                          <a:ext cx="375" cy="2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5105400" y="6262687"/>
            <a:ext cx="3581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）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点是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暗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点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914400" y="2986087"/>
            <a:ext cx="2133600" cy="1604963"/>
            <a:chOff x="528" y="1872"/>
            <a:chExt cx="1344" cy="1011"/>
          </a:xfrm>
        </p:grpSpPr>
        <p:sp>
          <p:nvSpPr>
            <p:cNvPr id="143369" name="Rectangle 9" descr="宽上对角线"/>
            <p:cNvSpPr>
              <a:spLocks noChangeArrowheads="1"/>
            </p:cNvSpPr>
            <p:nvPr/>
          </p:nvSpPr>
          <p:spPr bwMode="auto">
            <a:xfrm>
              <a:off x="864" y="1872"/>
              <a:ext cx="1008" cy="152"/>
            </a:xfrm>
            <a:prstGeom prst="rect">
              <a:avLst/>
            </a:prstGeom>
            <a:pattFill prst="wdUpDiag">
              <a:fgClr>
                <a:srgbClr val="FF3399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0" name="Rectangle 10" descr="宽下对角线"/>
            <p:cNvSpPr>
              <a:spLocks noChangeArrowheads="1"/>
            </p:cNvSpPr>
            <p:nvPr/>
          </p:nvSpPr>
          <p:spPr bwMode="auto">
            <a:xfrm>
              <a:off x="864" y="2024"/>
              <a:ext cx="1008" cy="152"/>
            </a:xfrm>
            <a:prstGeom prst="rect">
              <a:avLst/>
            </a:prstGeom>
            <a:pattFill prst="wdDnDiag">
              <a:fgClr>
                <a:srgbClr val="FF3399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1" name="Rectangle 11" descr="宽上对角线"/>
            <p:cNvSpPr>
              <a:spLocks noChangeArrowheads="1"/>
            </p:cNvSpPr>
            <p:nvPr/>
          </p:nvSpPr>
          <p:spPr bwMode="auto">
            <a:xfrm>
              <a:off x="864" y="2176"/>
              <a:ext cx="1008" cy="152"/>
            </a:xfrm>
            <a:prstGeom prst="rect">
              <a:avLst/>
            </a:prstGeom>
            <a:pattFill prst="wdUpDiag">
              <a:fgClr>
                <a:srgbClr val="FF3399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2" name="Rectangle 12" descr="宽下对角线"/>
            <p:cNvSpPr>
              <a:spLocks noChangeArrowheads="1"/>
            </p:cNvSpPr>
            <p:nvPr/>
          </p:nvSpPr>
          <p:spPr bwMode="auto">
            <a:xfrm>
              <a:off x="864" y="2328"/>
              <a:ext cx="1008" cy="152"/>
            </a:xfrm>
            <a:prstGeom prst="rect">
              <a:avLst/>
            </a:prstGeom>
            <a:pattFill prst="wdDnDiag">
              <a:fgClr>
                <a:srgbClr val="FF3399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3" name="Line 13"/>
            <p:cNvSpPr>
              <a:spLocks noChangeShapeType="1"/>
            </p:cNvSpPr>
            <p:nvPr/>
          </p:nvSpPr>
          <p:spPr bwMode="auto">
            <a:xfrm flipH="1">
              <a:off x="528" y="187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4" name="Line 14"/>
            <p:cNvSpPr>
              <a:spLocks noChangeShapeType="1"/>
            </p:cNvSpPr>
            <p:nvPr/>
          </p:nvSpPr>
          <p:spPr bwMode="auto">
            <a:xfrm flipH="1">
              <a:off x="528" y="248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5" name="Line 15"/>
            <p:cNvSpPr>
              <a:spLocks noChangeShapeType="1"/>
            </p:cNvSpPr>
            <p:nvPr/>
          </p:nvSpPr>
          <p:spPr bwMode="auto">
            <a:xfrm>
              <a:off x="624" y="1872"/>
              <a:ext cx="0" cy="608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3376" name="Object 16"/>
            <p:cNvGraphicFramePr>
              <a:graphicFrameLocks noChangeAspect="1"/>
            </p:cNvGraphicFramePr>
            <p:nvPr/>
          </p:nvGraphicFramePr>
          <p:xfrm>
            <a:off x="576" y="2024"/>
            <a:ext cx="202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2" name="公式" r:id="rId7" imgW="164880" imgH="253800" progId="Equation.3">
                    <p:embed/>
                  </p:oleObj>
                </mc:Choice>
                <mc:Fallback>
                  <p:oleObj name="公式" r:id="rId7" imgW="164880" imgH="25380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024"/>
                          <a:ext cx="202" cy="2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377" name="Line 17"/>
            <p:cNvSpPr>
              <a:spLocks noChangeShapeType="1"/>
            </p:cNvSpPr>
            <p:nvPr/>
          </p:nvSpPr>
          <p:spPr bwMode="auto">
            <a:xfrm>
              <a:off x="864" y="2442"/>
              <a:ext cx="0" cy="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8" name="Line 18"/>
            <p:cNvSpPr>
              <a:spLocks noChangeShapeType="1"/>
            </p:cNvSpPr>
            <p:nvPr/>
          </p:nvSpPr>
          <p:spPr bwMode="auto">
            <a:xfrm>
              <a:off x="864" y="2632"/>
              <a:ext cx="1008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9" name="Text Box 19"/>
            <p:cNvSpPr txBox="1">
              <a:spLocks noChangeArrowheads="1"/>
            </p:cNvSpPr>
            <p:nvPr/>
          </p:nvSpPr>
          <p:spPr bwMode="auto">
            <a:xfrm>
              <a:off x="1104" y="2556"/>
              <a:ext cx="56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缝长</a:t>
              </a:r>
            </a:p>
          </p:txBody>
        </p:sp>
        <p:sp>
          <p:nvSpPr>
            <p:cNvPr id="143380" name="Line 20"/>
            <p:cNvSpPr>
              <a:spLocks noChangeShapeType="1"/>
            </p:cNvSpPr>
            <p:nvPr/>
          </p:nvSpPr>
          <p:spPr bwMode="auto">
            <a:xfrm>
              <a:off x="1872" y="2480"/>
              <a:ext cx="0" cy="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381000" y="2376487"/>
            <a:ext cx="8534400" cy="2819400"/>
            <a:chOff x="240" y="1344"/>
            <a:chExt cx="5376" cy="1776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2496" y="1344"/>
              <a:ext cx="2880" cy="1680"/>
              <a:chOff x="2592" y="1152"/>
              <a:chExt cx="2880" cy="1680"/>
            </a:xfrm>
          </p:grpSpPr>
          <p:sp>
            <p:nvSpPr>
              <p:cNvPr id="143383" name="Line 23"/>
              <p:cNvSpPr>
                <a:spLocks noChangeShapeType="1"/>
              </p:cNvSpPr>
              <p:nvPr/>
            </p:nvSpPr>
            <p:spPr bwMode="auto">
              <a:xfrm>
                <a:off x="2762" y="2072"/>
                <a:ext cx="271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84" name="Rectangle 24"/>
              <p:cNvSpPr>
                <a:spLocks noChangeArrowheads="1"/>
              </p:cNvSpPr>
              <p:nvPr/>
            </p:nvSpPr>
            <p:spPr bwMode="auto">
              <a:xfrm>
                <a:off x="3270" y="1392"/>
                <a:ext cx="42" cy="373"/>
              </a:xfrm>
              <a:prstGeom prst="rect">
                <a:avLst/>
              </a:prstGeom>
              <a:solidFill>
                <a:srgbClr val="808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85" name="Rectangle 25"/>
              <p:cNvSpPr>
                <a:spLocks noChangeArrowheads="1"/>
              </p:cNvSpPr>
              <p:nvPr/>
            </p:nvSpPr>
            <p:spPr bwMode="auto">
              <a:xfrm>
                <a:off x="3270" y="2380"/>
                <a:ext cx="42" cy="333"/>
              </a:xfrm>
              <a:prstGeom prst="rect">
                <a:avLst/>
              </a:prstGeom>
              <a:solidFill>
                <a:srgbClr val="808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86" name="Line 26"/>
              <p:cNvSpPr>
                <a:spLocks noChangeShapeType="1"/>
              </p:cNvSpPr>
              <p:nvPr/>
            </p:nvSpPr>
            <p:spPr bwMode="auto">
              <a:xfrm>
                <a:off x="2804" y="1765"/>
                <a:ext cx="50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87" name="Line 27"/>
              <p:cNvSpPr>
                <a:spLocks noChangeShapeType="1"/>
              </p:cNvSpPr>
              <p:nvPr/>
            </p:nvSpPr>
            <p:spPr bwMode="auto">
              <a:xfrm>
                <a:off x="2804" y="1919"/>
                <a:ext cx="50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88" name="Line 28"/>
              <p:cNvSpPr>
                <a:spLocks noChangeShapeType="1"/>
              </p:cNvSpPr>
              <p:nvPr/>
            </p:nvSpPr>
            <p:spPr bwMode="auto">
              <a:xfrm>
                <a:off x="2762" y="2072"/>
                <a:ext cx="50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89" name="Line 29"/>
              <p:cNvSpPr>
                <a:spLocks noChangeShapeType="1"/>
              </p:cNvSpPr>
              <p:nvPr/>
            </p:nvSpPr>
            <p:spPr bwMode="auto">
              <a:xfrm flipV="1">
                <a:off x="2762" y="2227"/>
                <a:ext cx="550" cy="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90" name="Line 30"/>
              <p:cNvSpPr>
                <a:spLocks noChangeShapeType="1"/>
              </p:cNvSpPr>
              <p:nvPr/>
            </p:nvSpPr>
            <p:spPr bwMode="auto">
              <a:xfrm>
                <a:off x="2804" y="2380"/>
                <a:ext cx="50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" name="Group 31"/>
              <p:cNvGrpSpPr>
                <a:grpSpLocks/>
              </p:cNvGrpSpPr>
              <p:nvPr/>
            </p:nvGrpSpPr>
            <p:grpSpPr bwMode="auto">
              <a:xfrm>
                <a:off x="3270" y="1472"/>
                <a:ext cx="762" cy="921"/>
                <a:chOff x="2448" y="1152"/>
                <a:chExt cx="1248" cy="576"/>
              </a:xfrm>
            </p:grpSpPr>
            <p:sp>
              <p:nvSpPr>
                <p:cNvPr id="143392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448" y="1152"/>
                  <a:ext cx="1200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393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448" y="1248"/>
                  <a:ext cx="1200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394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2448" y="1344"/>
                  <a:ext cx="1200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395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2448" y="1440"/>
                  <a:ext cx="1200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396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2448" y="1536"/>
                  <a:ext cx="1248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43397" name="Rectangle 37"/>
              <p:cNvSpPr>
                <a:spLocks noChangeArrowheads="1"/>
              </p:cNvSpPr>
              <p:nvPr/>
            </p:nvSpPr>
            <p:spPr bwMode="auto">
              <a:xfrm>
                <a:off x="5134" y="1352"/>
                <a:ext cx="42" cy="1401"/>
              </a:xfrm>
              <a:prstGeom prst="rect">
                <a:avLst/>
              </a:prstGeom>
              <a:solidFill>
                <a:srgbClr val="FF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98" name="Line 38"/>
              <p:cNvSpPr>
                <a:spLocks noChangeShapeType="1"/>
              </p:cNvSpPr>
              <p:nvPr/>
            </p:nvSpPr>
            <p:spPr bwMode="auto">
              <a:xfrm flipV="1">
                <a:off x="3948" y="1672"/>
                <a:ext cx="1186" cy="29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99" name="Line 39"/>
              <p:cNvSpPr>
                <a:spLocks noChangeShapeType="1"/>
              </p:cNvSpPr>
              <p:nvPr/>
            </p:nvSpPr>
            <p:spPr bwMode="auto">
              <a:xfrm flipV="1">
                <a:off x="3990" y="1672"/>
                <a:ext cx="1144" cy="12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400" name="Line 40"/>
              <p:cNvSpPr>
                <a:spLocks noChangeShapeType="1"/>
              </p:cNvSpPr>
              <p:nvPr/>
            </p:nvSpPr>
            <p:spPr bwMode="auto">
              <a:xfrm>
                <a:off x="3990" y="1632"/>
                <a:ext cx="1144" cy="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401" name="Line 41"/>
              <p:cNvSpPr>
                <a:spLocks noChangeShapeType="1"/>
              </p:cNvSpPr>
              <p:nvPr/>
            </p:nvSpPr>
            <p:spPr bwMode="auto">
              <a:xfrm>
                <a:off x="3990" y="1472"/>
                <a:ext cx="1144" cy="20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402" name="Text Box 42"/>
              <p:cNvSpPr txBox="1">
                <a:spLocks noChangeArrowheads="1"/>
              </p:cNvSpPr>
              <p:nvPr/>
            </p:nvSpPr>
            <p:spPr bwMode="auto">
              <a:xfrm>
                <a:off x="3024" y="1305"/>
                <a:ext cx="229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R</a:t>
                </a:r>
                <a:endParaRPr lang="en-US" altLang="zh-CN" sz="280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43403" name="Text Box 43"/>
              <p:cNvSpPr txBox="1">
                <a:spLocks noChangeArrowheads="1"/>
              </p:cNvSpPr>
              <p:nvPr/>
            </p:nvSpPr>
            <p:spPr bwMode="auto">
              <a:xfrm>
                <a:off x="5041" y="1152"/>
                <a:ext cx="1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240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43404" name="Line 44"/>
              <p:cNvSpPr>
                <a:spLocks noChangeShapeType="1"/>
              </p:cNvSpPr>
              <p:nvPr/>
            </p:nvSpPr>
            <p:spPr bwMode="auto">
              <a:xfrm flipV="1">
                <a:off x="3990" y="1672"/>
                <a:ext cx="1144" cy="44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405" name="Text Box 45"/>
              <p:cNvSpPr txBox="1">
                <a:spLocks noChangeArrowheads="1"/>
              </p:cNvSpPr>
              <p:nvPr/>
            </p:nvSpPr>
            <p:spPr bwMode="auto">
              <a:xfrm>
                <a:off x="5157" y="1513"/>
                <a:ext cx="229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P</a:t>
                </a:r>
              </a:p>
            </p:txBody>
          </p:sp>
          <p:sp>
            <p:nvSpPr>
              <p:cNvPr id="143406" name="Text Box 46"/>
              <p:cNvSpPr txBox="1">
                <a:spLocks noChangeArrowheads="1"/>
              </p:cNvSpPr>
              <p:nvPr/>
            </p:nvSpPr>
            <p:spPr bwMode="auto">
              <a:xfrm>
                <a:off x="2592" y="163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1</a:t>
                </a:r>
              </a:p>
            </p:txBody>
          </p:sp>
          <p:sp>
            <p:nvSpPr>
              <p:cNvPr id="143407" name="Text Box 47"/>
              <p:cNvSpPr txBox="1">
                <a:spLocks noChangeArrowheads="1"/>
              </p:cNvSpPr>
              <p:nvPr/>
            </p:nvSpPr>
            <p:spPr bwMode="auto">
              <a:xfrm>
                <a:off x="2592" y="1953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3</a:t>
                </a:r>
              </a:p>
            </p:txBody>
          </p:sp>
          <p:sp>
            <p:nvSpPr>
              <p:cNvPr id="143408" name="Oval 48"/>
              <p:cNvSpPr>
                <a:spLocks noChangeArrowheads="1"/>
              </p:cNvSpPr>
              <p:nvPr/>
            </p:nvSpPr>
            <p:spPr bwMode="auto">
              <a:xfrm>
                <a:off x="3936" y="1296"/>
                <a:ext cx="96" cy="1536"/>
              </a:xfrm>
              <a:prstGeom prst="ellipse">
                <a:avLst/>
              </a:prstGeom>
              <a:solidFill>
                <a:srgbClr val="DEF9D5">
                  <a:alpha val="50000"/>
                </a:srgbClr>
              </a:solidFill>
              <a:ln w="19050">
                <a:solidFill>
                  <a:srgbClr val="399D7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43409" name="Object 49"/>
              <p:cNvGraphicFramePr>
                <a:graphicFrameLocks noChangeAspect="1"/>
              </p:cNvGraphicFramePr>
              <p:nvPr/>
            </p:nvGraphicFramePr>
            <p:xfrm>
              <a:off x="5176" y="2072"/>
              <a:ext cx="165" cy="1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3" name="Equation" r:id="rId9" imgW="164880" imgH="190440" progId="Equation.3">
                      <p:embed/>
                    </p:oleObj>
                  </mc:Choice>
                  <mc:Fallback>
                    <p:oleObj name="Equation" r:id="rId9" imgW="164880" imgH="190440" progId="Equation.3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76" y="2072"/>
                            <a:ext cx="165" cy="1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410" name="Line 50"/>
              <p:cNvSpPr>
                <a:spLocks noChangeShapeType="1"/>
              </p:cNvSpPr>
              <p:nvPr/>
            </p:nvSpPr>
            <p:spPr bwMode="auto">
              <a:xfrm>
                <a:off x="3270" y="1752"/>
                <a:ext cx="5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43411" name="Object 51"/>
              <p:cNvGraphicFramePr>
                <a:graphicFrameLocks noChangeAspect="1"/>
              </p:cNvGraphicFramePr>
              <p:nvPr/>
            </p:nvGraphicFramePr>
            <p:xfrm>
              <a:off x="3608" y="1592"/>
              <a:ext cx="132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4" name="Equation" r:id="rId11" imgW="177480" imgH="241200" progId="Equation.3">
                      <p:embed/>
                    </p:oleObj>
                  </mc:Choice>
                  <mc:Fallback>
                    <p:oleObj name="Equation" r:id="rId11" imgW="177480" imgH="241200" progId="Equation.3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8" y="1592"/>
                            <a:ext cx="132" cy="1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412" name="Line 52"/>
              <p:cNvSpPr>
                <a:spLocks noChangeShapeType="1"/>
              </p:cNvSpPr>
              <p:nvPr/>
            </p:nvSpPr>
            <p:spPr bwMode="auto">
              <a:xfrm>
                <a:off x="3270" y="1752"/>
                <a:ext cx="380" cy="801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413" name="Line 53"/>
              <p:cNvSpPr>
                <a:spLocks noChangeShapeType="1"/>
              </p:cNvSpPr>
              <p:nvPr/>
            </p:nvSpPr>
            <p:spPr bwMode="auto">
              <a:xfrm>
                <a:off x="3312" y="2393"/>
                <a:ext cx="128" cy="24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43414" name="Object 54"/>
              <p:cNvGraphicFramePr>
                <a:graphicFrameLocks noChangeAspect="1"/>
              </p:cNvGraphicFramePr>
              <p:nvPr/>
            </p:nvGraphicFramePr>
            <p:xfrm>
              <a:off x="3440" y="2565"/>
              <a:ext cx="254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5" name="Equation" r:id="rId13" imgW="330120" imgH="241200" progId="Equation.3">
                      <p:embed/>
                    </p:oleObj>
                  </mc:Choice>
                  <mc:Fallback>
                    <p:oleObj name="Equation" r:id="rId13" imgW="330120" imgH="241200" progId="Equation.3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40" y="2565"/>
                            <a:ext cx="254" cy="17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415" name="Text Box 55"/>
              <p:cNvSpPr txBox="1">
                <a:spLocks noChangeArrowheads="1"/>
              </p:cNvSpPr>
              <p:nvPr/>
            </p:nvSpPr>
            <p:spPr bwMode="auto">
              <a:xfrm>
                <a:off x="2592" y="2273"/>
                <a:ext cx="25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5</a:t>
                </a:r>
              </a:p>
            </p:txBody>
          </p:sp>
          <p:sp>
            <p:nvSpPr>
              <p:cNvPr id="143416" name="Line 56"/>
              <p:cNvSpPr>
                <a:spLocks noChangeShapeType="1"/>
              </p:cNvSpPr>
              <p:nvPr/>
            </p:nvSpPr>
            <p:spPr bwMode="auto">
              <a:xfrm flipV="1">
                <a:off x="3396" y="2433"/>
                <a:ext cx="212" cy="12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417" name="Rectangle 57"/>
              <p:cNvSpPr>
                <a:spLocks noChangeArrowheads="1"/>
              </p:cNvSpPr>
              <p:nvPr/>
            </p:nvSpPr>
            <p:spPr bwMode="auto">
              <a:xfrm>
                <a:off x="4347" y="1368"/>
                <a:ext cx="21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1</a:t>
                </a:r>
              </a:p>
            </p:txBody>
          </p:sp>
          <p:sp>
            <p:nvSpPr>
              <p:cNvPr id="143418" name="Rectangle 58"/>
              <p:cNvSpPr>
                <a:spLocks noChangeArrowheads="1"/>
              </p:cNvSpPr>
              <p:nvPr/>
            </p:nvSpPr>
            <p:spPr bwMode="auto">
              <a:xfrm>
                <a:off x="4257" y="1589"/>
                <a:ext cx="21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3</a:t>
                </a:r>
              </a:p>
            </p:txBody>
          </p:sp>
          <p:sp>
            <p:nvSpPr>
              <p:cNvPr id="143419" name="Rectangle 59"/>
              <p:cNvSpPr>
                <a:spLocks noChangeArrowheads="1"/>
              </p:cNvSpPr>
              <p:nvPr/>
            </p:nvSpPr>
            <p:spPr bwMode="auto">
              <a:xfrm>
                <a:off x="4527" y="1810"/>
                <a:ext cx="21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>
                    <a:solidFill>
                      <a:srgbClr val="CC0000"/>
                    </a:solidFill>
                    <a:latin typeface="黑体" pitchFamily="2" charset="-122"/>
                    <a:ea typeface="黑体" pitchFamily="2" charset="-122"/>
                  </a:rPr>
                  <a:t>5</a:t>
                </a:r>
              </a:p>
            </p:txBody>
          </p:sp>
        </p:grpSp>
        <p:sp>
          <p:nvSpPr>
            <p:cNvPr id="143420" name="Rectangle 60"/>
            <p:cNvSpPr>
              <a:spLocks noChangeArrowheads="1"/>
            </p:cNvSpPr>
            <p:nvPr/>
          </p:nvSpPr>
          <p:spPr bwMode="auto">
            <a:xfrm>
              <a:off x="240" y="1392"/>
              <a:ext cx="5376" cy="17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609600" y="22860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讨论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" y="1066800"/>
            <a:ext cx="8991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14.6.1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波长为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700nm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的一束平行单色光垂直照射到宽度为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20μm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的单缝上。单缝和接收屏之间的透镜焦距为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50cm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。求中央明纹的半角宽度和线宽度。</a:t>
            </a:r>
          </a:p>
        </p:txBody>
      </p:sp>
      <p:sp>
        <p:nvSpPr>
          <p:cNvPr id="3" name="矩形 2"/>
          <p:cNvSpPr/>
          <p:nvPr/>
        </p:nvSpPr>
        <p:spPr>
          <a:xfrm>
            <a:off x="152400" y="2590800"/>
            <a:ext cx="48558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中央明纹的半角宽度为：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388420"/>
              </p:ext>
            </p:extLst>
          </p:nvPr>
        </p:nvGraphicFramePr>
        <p:xfrm>
          <a:off x="1600200" y="3276600"/>
          <a:ext cx="5525476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r:id="rId3" imgW="1905000" imgH="368300" progId="Equation.DSMT4">
                  <p:embed/>
                </p:oleObj>
              </mc:Choice>
              <mc:Fallback>
                <p:oleObj r:id="rId3" imgW="1905000" imgH="368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76600"/>
                        <a:ext cx="5525476" cy="1066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85800" y="434340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中央明纹的线宽度为：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075433"/>
              </p:ext>
            </p:extLst>
          </p:nvPr>
        </p:nvGraphicFramePr>
        <p:xfrm>
          <a:off x="838200" y="5029200"/>
          <a:ext cx="780448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0" r:id="rId5" imgW="2616200" imgH="190500" progId="Equation.DSMT4">
                  <p:embed/>
                </p:oleObj>
              </mc:Choice>
              <mc:Fallback>
                <p:oleObj r:id="rId5" imgW="2616200" imgH="190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029200"/>
                        <a:ext cx="7804484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09600" y="228600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例题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39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228600" y="925512"/>
            <a:ext cx="8520113" cy="163036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一单色平行光垂直入射一单缝，其衍射第三级明纹位置恰好与波长为 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600 nm 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的单色光垂直入射该缝时衍射的第二级位置重合，试求该单色光的波长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971550" y="2678112"/>
            <a:ext cx="93345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解</a:t>
            </a:r>
            <a:r>
              <a:rPr lang="zh-CN" altLang="en-US" sz="2800" dirty="0">
                <a:solidFill>
                  <a:srgbClr val="990033"/>
                </a:solidFill>
                <a:latin typeface="黑体" pitchFamily="2" charset="-122"/>
                <a:ea typeface="黑体" pitchFamily="2" charset="-122"/>
              </a:rPr>
              <a:t>   </a:t>
            </a:r>
          </a:p>
        </p:txBody>
      </p:sp>
      <p:graphicFrame>
        <p:nvGraphicFramePr>
          <p:cNvPr id="144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912337"/>
              </p:ext>
            </p:extLst>
          </p:nvPr>
        </p:nvGraphicFramePr>
        <p:xfrm>
          <a:off x="2133600" y="2590800"/>
          <a:ext cx="41148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Equation" r:id="rId3" imgW="3124080" imgH="939600" progId="Equation.3">
                  <p:embed/>
                </p:oleObj>
              </mc:Choice>
              <mc:Fallback>
                <p:oleObj name="Equation" r:id="rId3" imgW="3124080" imgH="939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590800"/>
                        <a:ext cx="4114800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823641"/>
              </p:ext>
            </p:extLst>
          </p:nvPr>
        </p:nvGraphicFramePr>
        <p:xfrm>
          <a:off x="2133600" y="3657600"/>
          <a:ext cx="43434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" name="Equation" r:id="rId5" imgW="3200400" imgH="939600" progId="Equation.3">
                  <p:embed/>
                </p:oleObj>
              </mc:Choice>
              <mc:Fallback>
                <p:oleObj name="Equation" r:id="rId5" imgW="3200400" imgH="939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657600"/>
                        <a:ext cx="4343400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054654"/>
              </p:ext>
            </p:extLst>
          </p:nvPr>
        </p:nvGraphicFramePr>
        <p:xfrm>
          <a:off x="1676400" y="4724400"/>
          <a:ext cx="57150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" name="Equation" r:id="rId7" imgW="1841400" imgH="215640" progId="Equation.3">
                  <p:embed/>
                </p:oleObj>
              </mc:Choice>
              <mc:Fallback>
                <p:oleObj name="Equation" r:id="rId7" imgW="184140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724400"/>
                        <a:ext cx="5715000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767984"/>
              </p:ext>
            </p:extLst>
          </p:nvPr>
        </p:nvGraphicFramePr>
        <p:xfrm>
          <a:off x="1447800" y="5584825"/>
          <a:ext cx="60960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" name="Equation" r:id="rId9" imgW="5663880" imgH="1041120" progId="Equation.3">
                  <p:embed/>
                </p:oleObj>
              </mc:Choice>
              <mc:Fallback>
                <p:oleObj name="Equation" r:id="rId9" imgW="5663880" imgH="104112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584825"/>
                        <a:ext cx="60960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1772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补充例题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4114800"/>
            <a:ext cx="8610600" cy="2743200"/>
            <a:chOff x="192" y="2334"/>
            <a:chExt cx="5424" cy="1728"/>
          </a:xfrm>
        </p:grpSpPr>
        <p:sp>
          <p:nvSpPr>
            <p:cNvPr id="145411" name="Rectangle 3"/>
            <p:cNvSpPr>
              <a:spLocks noChangeArrowheads="1"/>
            </p:cNvSpPr>
            <p:nvPr/>
          </p:nvSpPr>
          <p:spPr bwMode="auto">
            <a:xfrm>
              <a:off x="192" y="2334"/>
              <a:ext cx="5424" cy="17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36" y="2526"/>
              <a:ext cx="5136" cy="336"/>
              <a:chOff x="768" y="2016"/>
              <a:chExt cx="3408" cy="336"/>
            </a:xfrm>
          </p:grpSpPr>
          <p:sp>
            <p:nvSpPr>
              <p:cNvPr id="145413" name="Rectangle 5" descr="新闻纸"/>
              <p:cNvSpPr>
                <a:spLocks noChangeArrowheads="1"/>
              </p:cNvSpPr>
              <p:nvPr/>
            </p:nvSpPr>
            <p:spPr bwMode="auto">
              <a:xfrm>
                <a:off x="768" y="2016"/>
                <a:ext cx="3408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414" name="Line 6"/>
              <p:cNvSpPr>
                <a:spLocks noChangeShapeType="1"/>
              </p:cNvSpPr>
              <p:nvPr/>
            </p:nvSpPr>
            <p:spPr bwMode="auto">
              <a:xfrm>
                <a:off x="768" y="2016"/>
                <a:ext cx="34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5415" name="Line 7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34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992" y="3486"/>
              <a:ext cx="304" cy="394"/>
              <a:chOff x="992" y="3486"/>
              <a:chExt cx="304" cy="394"/>
            </a:xfrm>
          </p:grpSpPr>
          <p:sp>
            <p:nvSpPr>
              <p:cNvPr id="145417" name="AutoShape 9"/>
              <p:cNvSpPr>
                <a:spLocks noChangeArrowheads="1"/>
              </p:cNvSpPr>
              <p:nvPr/>
            </p:nvSpPr>
            <p:spPr bwMode="auto">
              <a:xfrm rot="-22645157">
                <a:off x="1106" y="3486"/>
                <a:ext cx="190" cy="366"/>
              </a:xfrm>
              <a:prstGeom prst="moon">
                <a:avLst>
                  <a:gd name="adj" fmla="val 45208"/>
                </a:avLst>
              </a:prstGeom>
              <a:gradFill rotWithShape="0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418" name="AutoShape 10"/>
              <p:cNvSpPr>
                <a:spLocks noChangeArrowheads="1"/>
              </p:cNvSpPr>
              <p:nvPr/>
            </p:nvSpPr>
            <p:spPr bwMode="auto">
              <a:xfrm rot="3106539">
                <a:off x="1036" y="3678"/>
                <a:ext cx="96" cy="96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419" name="Freeform 11"/>
              <p:cNvSpPr>
                <a:spLocks/>
              </p:cNvSpPr>
              <p:nvPr/>
            </p:nvSpPr>
            <p:spPr bwMode="auto">
              <a:xfrm>
                <a:off x="992" y="3680"/>
                <a:ext cx="112" cy="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2" y="152"/>
                  </a:cxn>
                </a:cxnLst>
                <a:rect l="0" t="0" r="r" b="b"/>
                <a:pathLst>
                  <a:path w="112" h="152">
                    <a:moveTo>
                      <a:pt x="0" y="0"/>
                    </a:moveTo>
                    <a:lnTo>
                      <a:pt x="112" y="152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5420" name="Rectangle 12" descr="深色横线"/>
              <p:cNvSpPr>
                <a:spLocks noChangeArrowheads="1"/>
              </p:cNvSpPr>
              <p:nvPr/>
            </p:nvSpPr>
            <p:spPr bwMode="auto">
              <a:xfrm rot="-2254633">
                <a:off x="1008" y="3688"/>
                <a:ext cx="48" cy="192"/>
              </a:xfrm>
              <a:prstGeom prst="rect">
                <a:avLst/>
              </a:pr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0" y="854075"/>
            <a:ext cx="8915400" cy="2143125"/>
            <a:chOff x="96" y="288"/>
            <a:chExt cx="5616" cy="1350"/>
          </a:xfrm>
        </p:grpSpPr>
        <p:sp>
          <p:nvSpPr>
            <p:cNvPr id="145422" name="Text Box 14"/>
            <p:cNvSpPr txBox="1">
              <a:spLocks noChangeArrowheads="1"/>
            </p:cNvSpPr>
            <p:nvPr/>
          </p:nvSpPr>
          <p:spPr bwMode="auto">
            <a:xfrm>
              <a:off x="96" y="288"/>
              <a:ext cx="5616" cy="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   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例</a:t>
              </a:r>
              <a:r>
                <a:rPr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如图，一雷达位于路边 </a:t>
              </a:r>
              <a:r>
                <a:rPr lang="en-US" altLang="zh-CN" sz="2800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15m</a:t>
              </a: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处，它的射束与公路成    角</a:t>
              </a: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.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假如发射天线的</a:t>
              </a:r>
              <a:r>
                <a:rPr lang="zh-CN" altLang="en-US" sz="2800">
                  <a:latin typeface="黑体" pitchFamily="49" charset="-122"/>
                  <a:ea typeface="黑体" pitchFamily="49" charset="-122"/>
                </a:rPr>
                <a:t>输出口宽度       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，发射的微波波长是</a:t>
              </a:r>
              <a:r>
                <a:rPr lang="en-US" altLang="zh-CN" sz="2800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18mm</a:t>
              </a: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，则在它监视范围内的公路长度大约是多少？</a:t>
              </a:r>
            </a:p>
          </p:txBody>
        </p:sp>
        <p:graphicFrame>
          <p:nvGraphicFramePr>
            <p:cNvPr id="145423" name="Object 15"/>
            <p:cNvGraphicFramePr>
              <a:graphicFrameLocks noChangeAspect="1"/>
            </p:cNvGraphicFramePr>
            <p:nvPr/>
          </p:nvGraphicFramePr>
          <p:xfrm>
            <a:off x="864" y="618"/>
            <a:ext cx="43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1" name="公式" r:id="rId4" imgW="228600" imgH="203040" progId="Equation.3">
                    <p:embed/>
                  </p:oleObj>
                </mc:Choice>
                <mc:Fallback>
                  <p:oleObj name="公式" r:id="rId4" imgW="228600" imgH="2030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618"/>
                          <a:ext cx="432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24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8852855"/>
                </p:ext>
              </p:extLst>
            </p:nvPr>
          </p:nvGraphicFramePr>
          <p:xfrm>
            <a:off x="4368" y="649"/>
            <a:ext cx="1200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2" name="Equation" r:id="rId6" imgW="660240" imgH="177480" progId="Equation.3">
                    <p:embed/>
                  </p:oleObj>
                </mc:Choice>
                <mc:Fallback>
                  <p:oleObj name="Equation" r:id="rId6" imgW="660240" imgH="177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649"/>
                          <a:ext cx="1200" cy="3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1778000" y="4924425"/>
            <a:ext cx="4318000" cy="1504950"/>
            <a:chOff x="1120" y="2862"/>
            <a:chExt cx="2720" cy="948"/>
          </a:xfrm>
        </p:grpSpPr>
        <p:grpSp>
          <p:nvGrpSpPr>
            <p:cNvPr id="7" name="Group 18"/>
            <p:cNvGrpSpPr>
              <a:grpSpLocks/>
            </p:cNvGrpSpPr>
            <p:nvPr/>
          </p:nvGrpSpPr>
          <p:grpSpPr bwMode="auto">
            <a:xfrm rot="400739">
              <a:off x="1120" y="3438"/>
              <a:ext cx="512" cy="372"/>
              <a:chOff x="1744" y="3372"/>
              <a:chExt cx="512" cy="372"/>
            </a:xfrm>
          </p:grpSpPr>
          <p:sp>
            <p:nvSpPr>
              <p:cNvPr id="145427" name="Freeform 19"/>
              <p:cNvSpPr>
                <a:spLocks/>
              </p:cNvSpPr>
              <p:nvPr/>
            </p:nvSpPr>
            <p:spPr bwMode="auto">
              <a:xfrm>
                <a:off x="1744" y="3380"/>
                <a:ext cx="512" cy="364"/>
              </a:xfrm>
              <a:custGeom>
                <a:avLst/>
                <a:gdLst/>
                <a:ahLst/>
                <a:cxnLst>
                  <a:cxn ang="0">
                    <a:pos x="0" y="200"/>
                  </a:cxn>
                  <a:cxn ang="0">
                    <a:pos x="428" y="0"/>
                  </a:cxn>
                  <a:cxn ang="0">
                    <a:pos x="512" y="172"/>
                  </a:cxn>
                  <a:cxn ang="0">
                    <a:pos x="80" y="364"/>
                  </a:cxn>
                  <a:cxn ang="0">
                    <a:pos x="0" y="200"/>
                  </a:cxn>
                </a:cxnLst>
                <a:rect l="0" t="0" r="r" b="b"/>
                <a:pathLst>
                  <a:path w="512" h="364">
                    <a:moveTo>
                      <a:pt x="0" y="200"/>
                    </a:moveTo>
                    <a:lnTo>
                      <a:pt x="428" y="0"/>
                    </a:lnTo>
                    <a:lnTo>
                      <a:pt x="512" y="172"/>
                    </a:lnTo>
                    <a:lnTo>
                      <a:pt x="80" y="364"/>
                    </a:lnTo>
                    <a:lnTo>
                      <a:pt x="0" y="2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FF"/>
                  </a:gs>
                  <a:gs pos="100000">
                    <a:srgbClr val="0000FF">
                      <a:gamma/>
                      <a:tint val="0"/>
                      <a:invGamma/>
                    </a:srgbClr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5428" name="Freeform 20"/>
              <p:cNvSpPr>
                <a:spLocks/>
              </p:cNvSpPr>
              <p:nvPr/>
            </p:nvSpPr>
            <p:spPr bwMode="auto">
              <a:xfrm>
                <a:off x="1756" y="3372"/>
                <a:ext cx="407" cy="198"/>
              </a:xfrm>
              <a:custGeom>
                <a:avLst/>
                <a:gdLst/>
                <a:ahLst/>
                <a:cxnLst>
                  <a:cxn ang="0">
                    <a:pos x="0" y="198"/>
                  </a:cxn>
                  <a:cxn ang="0">
                    <a:pos x="407" y="0"/>
                  </a:cxn>
                </a:cxnLst>
                <a:rect l="0" t="0" r="r" b="b"/>
                <a:pathLst>
                  <a:path w="407" h="198">
                    <a:moveTo>
                      <a:pt x="0" y="198"/>
                    </a:moveTo>
                    <a:lnTo>
                      <a:pt x="407" y="0"/>
                    </a:ln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ysDot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5429" name="Freeform 21"/>
              <p:cNvSpPr>
                <a:spLocks/>
              </p:cNvSpPr>
              <p:nvPr/>
            </p:nvSpPr>
            <p:spPr bwMode="auto">
              <a:xfrm>
                <a:off x="1824" y="3552"/>
                <a:ext cx="414" cy="192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414" y="0"/>
                  </a:cxn>
                </a:cxnLst>
                <a:rect l="0" t="0" r="r" b="b"/>
                <a:pathLst>
                  <a:path w="414" h="192">
                    <a:moveTo>
                      <a:pt x="0" y="192"/>
                    </a:moveTo>
                    <a:lnTo>
                      <a:pt x="414" y="0"/>
                    </a:ln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ysDot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45430" name="Freeform 22"/>
            <p:cNvSpPr>
              <a:spLocks/>
            </p:cNvSpPr>
            <p:nvPr/>
          </p:nvSpPr>
          <p:spPr bwMode="auto">
            <a:xfrm>
              <a:off x="1184" y="2862"/>
              <a:ext cx="2656" cy="808"/>
            </a:xfrm>
            <a:custGeom>
              <a:avLst/>
              <a:gdLst/>
              <a:ahLst/>
              <a:cxnLst>
                <a:cxn ang="0">
                  <a:pos x="0" y="808"/>
                </a:cxn>
                <a:cxn ang="0">
                  <a:pos x="2656" y="0"/>
                </a:cxn>
              </a:cxnLst>
              <a:rect l="0" t="0" r="r" b="b"/>
              <a:pathLst>
                <a:path w="2656" h="808">
                  <a:moveTo>
                    <a:pt x="0" y="808"/>
                  </a:moveTo>
                  <a:lnTo>
                    <a:pt x="2656" y="0"/>
                  </a:ln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457200" y="4876800"/>
            <a:ext cx="1447800" cy="1343025"/>
            <a:chOff x="288" y="2832"/>
            <a:chExt cx="912" cy="846"/>
          </a:xfrm>
        </p:grpSpPr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1200" y="2832"/>
              <a:ext cx="0" cy="7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>
              <a:off x="336" y="3678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5434" name="Line 26"/>
            <p:cNvSpPr>
              <a:spLocks noChangeShapeType="1"/>
            </p:cNvSpPr>
            <p:nvPr/>
          </p:nvSpPr>
          <p:spPr bwMode="auto">
            <a:xfrm flipH="1">
              <a:off x="768" y="286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5435" name="Object 27"/>
            <p:cNvGraphicFramePr>
              <a:graphicFrameLocks noChangeAspect="1"/>
            </p:cNvGraphicFramePr>
            <p:nvPr/>
          </p:nvGraphicFramePr>
          <p:xfrm>
            <a:off x="288" y="3102"/>
            <a:ext cx="912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3" name="Equation" r:id="rId8" imgW="545760" imgH="177480" progId="Equation.3">
                    <p:embed/>
                  </p:oleObj>
                </mc:Choice>
                <mc:Fallback>
                  <p:oleObj name="Equation" r:id="rId8" imgW="545760" imgH="1774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3102"/>
                          <a:ext cx="912" cy="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 flipH="1" flipV="1">
              <a:off x="768" y="339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4419600" y="4781550"/>
            <a:ext cx="990600" cy="608013"/>
            <a:chOff x="2784" y="2772"/>
            <a:chExt cx="624" cy="383"/>
          </a:xfrm>
        </p:grpSpPr>
        <p:sp>
          <p:nvSpPr>
            <p:cNvPr id="145438" name="Freeform 30"/>
            <p:cNvSpPr>
              <a:spLocks/>
            </p:cNvSpPr>
            <p:nvPr/>
          </p:nvSpPr>
          <p:spPr bwMode="auto">
            <a:xfrm>
              <a:off x="3352" y="2862"/>
              <a:ext cx="56" cy="14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96"/>
                </a:cxn>
                <a:cxn ang="0">
                  <a:pos x="56" y="144"/>
                </a:cxn>
              </a:cxnLst>
              <a:rect l="0" t="0" r="r" b="b"/>
              <a:pathLst>
                <a:path w="56" h="144">
                  <a:moveTo>
                    <a:pt x="8" y="0"/>
                  </a:moveTo>
                  <a:cubicBezTo>
                    <a:pt x="4" y="36"/>
                    <a:pt x="0" y="72"/>
                    <a:pt x="8" y="96"/>
                  </a:cubicBezTo>
                  <a:cubicBezTo>
                    <a:pt x="16" y="120"/>
                    <a:pt x="36" y="132"/>
                    <a:pt x="5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5439" name="Object 31"/>
            <p:cNvGraphicFramePr>
              <a:graphicFrameLocks noChangeAspect="1"/>
            </p:cNvGraphicFramePr>
            <p:nvPr/>
          </p:nvGraphicFramePr>
          <p:xfrm>
            <a:off x="2784" y="2772"/>
            <a:ext cx="432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4" name="Equation" r:id="rId10" imgW="228600" imgH="203040" progId="Equation.3">
                    <p:embed/>
                  </p:oleObj>
                </mc:Choice>
                <mc:Fallback>
                  <p:oleObj name="Equation" r:id="rId10" imgW="228600" imgH="2030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2772"/>
                          <a:ext cx="432" cy="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2038350" y="5524500"/>
            <a:ext cx="2381250" cy="1130300"/>
            <a:chOff x="1284" y="3240"/>
            <a:chExt cx="1500" cy="712"/>
          </a:xfrm>
        </p:grpSpPr>
        <p:sp>
          <p:nvSpPr>
            <p:cNvPr id="145441" name="Freeform 33"/>
            <p:cNvSpPr>
              <a:spLocks/>
            </p:cNvSpPr>
            <p:nvPr/>
          </p:nvSpPr>
          <p:spPr bwMode="auto">
            <a:xfrm>
              <a:off x="1284" y="3240"/>
              <a:ext cx="102" cy="282"/>
            </a:xfrm>
            <a:custGeom>
              <a:avLst/>
              <a:gdLst/>
              <a:ahLst/>
              <a:cxnLst>
                <a:cxn ang="0">
                  <a:pos x="102" y="282"/>
                </a:cxn>
                <a:cxn ang="0">
                  <a:pos x="0" y="0"/>
                </a:cxn>
              </a:cxnLst>
              <a:rect l="0" t="0" r="r" b="b"/>
              <a:pathLst>
                <a:path w="102" h="282">
                  <a:moveTo>
                    <a:pt x="102" y="28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5442" name="Freeform 34"/>
            <p:cNvSpPr>
              <a:spLocks/>
            </p:cNvSpPr>
            <p:nvPr/>
          </p:nvSpPr>
          <p:spPr bwMode="auto">
            <a:xfrm>
              <a:off x="1452" y="3696"/>
              <a:ext cx="84" cy="2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294"/>
                </a:cxn>
              </a:cxnLst>
              <a:rect l="0" t="0" r="r" b="b"/>
              <a:pathLst>
                <a:path w="108" h="294">
                  <a:moveTo>
                    <a:pt x="0" y="0"/>
                  </a:moveTo>
                  <a:lnTo>
                    <a:pt x="108" y="294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5443" name="Object 35"/>
            <p:cNvGraphicFramePr>
              <a:graphicFrameLocks noChangeAspect="1"/>
            </p:cNvGraphicFramePr>
            <p:nvPr/>
          </p:nvGraphicFramePr>
          <p:xfrm>
            <a:off x="1584" y="3630"/>
            <a:ext cx="1200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5" name="Equation" r:id="rId12" imgW="660240" imgH="177480" progId="Equation.3">
                    <p:embed/>
                  </p:oleObj>
                </mc:Choice>
                <mc:Fallback>
                  <p:oleObj name="Equation" r:id="rId12" imgW="660240" imgH="1774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3630"/>
                          <a:ext cx="1200" cy="3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5444" name="Text Box 36"/>
          <p:cNvSpPr txBox="1">
            <a:spLocks noChangeArrowheads="1"/>
          </p:cNvSpPr>
          <p:nvPr/>
        </p:nvSpPr>
        <p:spPr bwMode="auto">
          <a:xfrm>
            <a:off x="152400" y="2997200"/>
            <a:ext cx="8991600" cy="1117600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  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解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将雷达天线输出口看成是发出衍射波的单缝，衍射波能量主要集中在中央明纹范围内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1772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补充例题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4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1066800"/>
            <a:ext cx="8610600" cy="3276600"/>
            <a:chOff x="192" y="480"/>
            <a:chExt cx="5424" cy="206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92" y="480"/>
              <a:ext cx="5424" cy="2064"/>
              <a:chOff x="192" y="480"/>
              <a:chExt cx="5424" cy="2064"/>
            </a:xfrm>
          </p:grpSpPr>
          <p:sp>
            <p:nvSpPr>
              <p:cNvPr id="146436" name="Rectangle 4"/>
              <p:cNvSpPr>
                <a:spLocks noChangeArrowheads="1"/>
              </p:cNvSpPr>
              <p:nvPr/>
            </p:nvSpPr>
            <p:spPr bwMode="auto">
              <a:xfrm>
                <a:off x="192" y="480"/>
                <a:ext cx="5424" cy="206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437" name="Line 5"/>
              <p:cNvSpPr>
                <a:spLocks noChangeShapeType="1"/>
              </p:cNvSpPr>
              <p:nvPr/>
            </p:nvSpPr>
            <p:spPr bwMode="auto">
              <a:xfrm>
                <a:off x="1200" y="1104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6438" name="AutoShape 6"/>
              <p:cNvSpPr>
                <a:spLocks noChangeArrowheads="1"/>
              </p:cNvSpPr>
              <p:nvPr/>
            </p:nvSpPr>
            <p:spPr bwMode="auto">
              <a:xfrm rot="-22645157">
                <a:off x="1106" y="2064"/>
                <a:ext cx="190" cy="366"/>
              </a:xfrm>
              <a:prstGeom prst="moon">
                <a:avLst>
                  <a:gd name="adj" fmla="val 45208"/>
                </a:avLst>
              </a:prstGeom>
              <a:gradFill rotWithShape="0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336" y="1104"/>
                <a:ext cx="5136" cy="336"/>
                <a:chOff x="768" y="2016"/>
                <a:chExt cx="3408" cy="336"/>
              </a:xfrm>
            </p:grpSpPr>
            <p:sp>
              <p:nvSpPr>
                <p:cNvPr id="146440" name="Rectangle 8" descr="新闻纸"/>
                <p:cNvSpPr>
                  <a:spLocks noChangeArrowheads="1"/>
                </p:cNvSpPr>
                <p:nvPr/>
              </p:nvSpPr>
              <p:spPr bwMode="auto">
                <a:xfrm>
                  <a:off x="768" y="2016"/>
                  <a:ext cx="3408" cy="336"/>
                </a:xfrm>
                <a:prstGeom prst="rect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9525">
                  <a:noFill/>
                  <a:miter lim="800000"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6441" name="Line 9"/>
                <p:cNvSpPr>
                  <a:spLocks noChangeShapeType="1"/>
                </p:cNvSpPr>
                <p:nvPr/>
              </p:nvSpPr>
              <p:spPr bwMode="auto">
                <a:xfrm>
                  <a:off x="768" y="2016"/>
                  <a:ext cx="340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6442" name="Line 10"/>
                <p:cNvSpPr>
                  <a:spLocks noChangeShapeType="1"/>
                </p:cNvSpPr>
                <p:nvPr/>
              </p:nvSpPr>
              <p:spPr bwMode="auto">
                <a:xfrm>
                  <a:off x="768" y="2352"/>
                  <a:ext cx="340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46443" name="AutoShape 11"/>
              <p:cNvSpPr>
                <a:spLocks noChangeArrowheads="1"/>
              </p:cNvSpPr>
              <p:nvPr/>
            </p:nvSpPr>
            <p:spPr bwMode="auto">
              <a:xfrm rot="3106539">
                <a:off x="1036" y="2256"/>
                <a:ext cx="96" cy="96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444" name="Freeform 12"/>
              <p:cNvSpPr>
                <a:spLocks/>
              </p:cNvSpPr>
              <p:nvPr/>
            </p:nvSpPr>
            <p:spPr bwMode="auto">
              <a:xfrm>
                <a:off x="992" y="2258"/>
                <a:ext cx="112" cy="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2" y="152"/>
                  </a:cxn>
                </a:cxnLst>
                <a:rect l="0" t="0" r="r" b="b"/>
                <a:pathLst>
                  <a:path w="112" h="152">
                    <a:moveTo>
                      <a:pt x="0" y="0"/>
                    </a:moveTo>
                    <a:lnTo>
                      <a:pt x="112" y="152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6445" name="Rectangle 13" descr="深色横线"/>
              <p:cNvSpPr>
                <a:spLocks noChangeArrowheads="1"/>
              </p:cNvSpPr>
              <p:nvPr/>
            </p:nvSpPr>
            <p:spPr bwMode="auto">
              <a:xfrm rot="-2254633">
                <a:off x="1008" y="2266"/>
                <a:ext cx="48" cy="192"/>
              </a:xfrm>
              <a:prstGeom prst="rect">
                <a:avLst/>
              </a:pr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446" name="Line 14"/>
              <p:cNvSpPr>
                <a:spLocks noChangeShapeType="1"/>
              </p:cNvSpPr>
              <p:nvPr/>
            </p:nvSpPr>
            <p:spPr bwMode="auto">
              <a:xfrm>
                <a:off x="336" y="22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6447" name="Line 15"/>
              <p:cNvSpPr>
                <a:spLocks noChangeShapeType="1"/>
              </p:cNvSpPr>
              <p:nvPr/>
            </p:nvSpPr>
            <p:spPr bwMode="auto">
              <a:xfrm flipH="1">
                <a:off x="768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sm" len="lg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46448" name="Object 16"/>
              <p:cNvGraphicFramePr>
                <a:graphicFrameLocks noChangeAspect="1"/>
              </p:cNvGraphicFramePr>
              <p:nvPr/>
            </p:nvGraphicFramePr>
            <p:xfrm>
              <a:off x="288" y="1680"/>
              <a:ext cx="912" cy="2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5" name="Equation" r:id="rId4" imgW="545760" imgH="177480" progId="Equation.3">
                      <p:embed/>
                    </p:oleObj>
                  </mc:Choice>
                  <mc:Fallback>
                    <p:oleObj name="Equation" r:id="rId4" imgW="545760" imgH="177480" progId="Equation.3">
                      <p:embed/>
                      <p:pic>
                        <p:nvPicPr>
                          <p:cNvPr id="0" name="Picture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1680"/>
                            <a:ext cx="912" cy="2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6449" name="Line 17"/>
              <p:cNvSpPr>
                <a:spLocks noChangeShapeType="1"/>
              </p:cNvSpPr>
              <p:nvPr/>
            </p:nvSpPr>
            <p:spPr bwMode="auto">
              <a:xfrm flipH="1" flipV="1">
                <a:off x="768" y="1968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sm" len="lg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1120" y="1350"/>
              <a:ext cx="2720" cy="1038"/>
              <a:chOff x="1120" y="1254"/>
              <a:chExt cx="2720" cy="1038"/>
            </a:xfrm>
          </p:grpSpPr>
          <p:grpSp>
            <p:nvGrpSpPr>
              <p:cNvPr id="6" name="Group 19"/>
              <p:cNvGrpSpPr>
                <a:grpSpLocks/>
              </p:cNvGrpSpPr>
              <p:nvPr/>
            </p:nvGrpSpPr>
            <p:grpSpPr bwMode="auto">
              <a:xfrm rot="400739">
                <a:off x="1120" y="1920"/>
                <a:ext cx="512" cy="372"/>
                <a:chOff x="1744" y="3372"/>
                <a:chExt cx="512" cy="372"/>
              </a:xfrm>
            </p:grpSpPr>
            <p:sp>
              <p:nvSpPr>
                <p:cNvPr id="146452" name="Freeform 20"/>
                <p:cNvSpPr>
                  <a:spLocks/>
                </p:cNvSpPr>
                <p:nvPr/>
              </p:nvSpPr>
              <p:spPr bwMode="auto">
                <a:xfrm>
                  <a:off x="1744" y="3380"/>
                  <a:ext cx="512" cy="364"/>
                </a:xfrm>
                <a:custGeom>
                  <a:avLst/>
                  <a:gdLst/>
                  <a:ahLst/>
                  <a:cxnLst>
                    <a:cxn ang="0">
                      <a:pos x="0" y="200"/>
                    </a:cxn>
                    <a:cxn ang="0">
                      <a:pos x="428" y="0"/>
                    </a:cxn>
                    <a:cxn ang="0">
                      <a:pos x="512" y="172"/>
                    </a:cxn>
                    <a:cxn ang="0">
                      <a:pos x="80" y="364"/>
                    </a:cxn>
                    <a:cxn ang="0">
                      <a:pos x="0" y="200"/>
                    </a:cxn>
                  </a:cxnLst>
                  <a:rect l="0" t="0" r="r" b="b"/>
                  <a:pathLst>
                    <a:path w="512" h="364">
                      <a:moveTo>
                        <a:pt x="0" y="200"/>
                      </a:moveTo>
                      <a:lnTo>
                        <a:pt x="428" y="0"/>
                      </a:lnTo>
                      <a:lnTo>
                        <a:pt x="512" y="172"/>
                      </a:lnTo>
                      <a:lnTo>
                        <a:pt x="80" y="364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tint val="0"/>
                        <a:invGamma/>
                      </a:srgbClr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6453" name="Freeform 21"/>
                <p:cNvSpPr>
                  <a:spLocks/>
                </p:cNvSpPr>
                <p:nvPr/>
              </p:nvSpPr>
              <p:spPr bwMode="auto">
                <a:xfrm>
                  <a:off x="1756" y="3372"/>
                  <a:ext cx="407" cy="198"/>
                </a:xfrm>
                <a:custGeom>
                  <a:avLst/>
                  <a:gdLst/>
                  <a:ahLst/>
                  <a:cxnLst>
                    <a:cxn ang="0">
                      <a:pos x="0" y="198"/>
                    </a:cxn>
                    <a:cxn ang="0">
                      <a:pos x="407" y="0"/>
                    </a:cxn>
                  </a:cxnLst>
                  <a:rect l="0" t="0" r="r" b="b"/>
                  <a:pathLst>
                    <a:path w="407" h="198">
                      <a:moveTo>
                        <a:pt x="0" y="198"/>
                      </a:moveTo>
                      <a:lnTo>
                        <a:pt x="407" y="0"/>
                      </a:ln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ysDot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6454" name="Freeform 22"/>
                <p:cNvSpPr>
                  <a:spLocks/>
                </p:cNvSpPr>
                <p:nvPr/>
              </p:nvSpPr>
              <p:spPr bwMode="auto">
                <a:xfrm>
                  <a:off x="1824" y="3552"/>
                  <a:ext cx="414" cy="192"/>
                </a:xfrm>
                <a:custGeom>
                  <a:avLst/>
                  <a:gdLst/>
                  <a:ahLst/>
                  <a:cxnLst>
                    <a:cxn ang="0">
                      <a:pos x="0" y="192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 h="192">
                      <a:moveTo>
                        <a:pt x="0" y="192"/>
                      </a:moveTo>
                      <a:lnTo>
                        <a:pt x="414" y="0"/>
                      </a:ln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ysDot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46455" name="Freeform 23"/>
              <p:cNvSpPr>
                <a:spLocks/>
              </p:cNvSpPr>
              <p:nvPr/>
            </p:nvSpPr>
            <p:spPr bwMode="auto">
              <a:xfrm>
                <a:off x="1184" y="1344"/>
                <a:ext cx="2656" cy="808"/>
              </a:xfrm>
              <a:custGeom>
                <a:avLst/>
                <a:gdLst/>
                <a:ahLst/>
                <a:cxnLst>
                  <a:cxn ang="0">
                    <a:pos x="0" y="808"/>
                  </a:cxn>
                  <a:cxn ang="0">
                    <a:pos x="2656" y="0"/>
                  </a:cxn>
                </a:cxnLst>
                <a:rect l="0" t="0" r="r" b="b"/>
                <a:pathLst>
                  <a:path w="2656" h="808">
                    <a:moveTo>
                      <a:pt x="0" y="808"/>
                    </a:moveTo>
                    <a:lnTo>
                      <a:pt x="2656" y="0"/>
                    </a:ln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6456" name="Freeform 24"/>
              <p:cNvSpPr>
                <a:spLocks/>
              </p:cNvSpPr>
              <p:nvPr/>
            </p:nvSpPr>
            <p:spPr bwMode="auto">
              <a:xfrm>
                <a:off x="3352" y="1344"/>
                <a:ext cx="56" cy="1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96"/>
                  </a:cxn>
                  <a:cxn ang="0">
                    <a:pos x="56" y="144"/>
                  </a:cxn>
                </a:cxnLst>
                <a:rect l="0" t="0" r="r" b="b"/>
                <a:pathLst>
                  <a:path w="56" h="144">
                    <a:moveTo>
                      <a:pt x="8" y="0"/>
                    </a:moveTo>
                    <a:cubicBezTo>
                      <a:pt x="4" y="36"/>
                      <a:pt x="0" y="72"/>
                      <a:pt x="8" y="96"/>
                    </a:cubicBezTo>
                    <a:cubicBezTo>
                      <a:pt x="16" y="120"/>
                      <a:pt x="36" y="132"/>
                      <a:pt x="56" y="14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46457" name="Object 25"/>
              <p:cNvGraphicFramePr>
                <a:graphicFrameLocks noChangeAspect="1"/>
              </p:cNvGraphicFramePr>
              <p:nvPr/>
            </p:nvGraphicFramePr>
            <p:xfrm>
              <a:off x="2832" y="1254"/>
              <a:ext cx="432" cy="3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6" name="Equation" r:id="rId6" imgW="228600" imgH="203040" progId="Equation.3">
                      <p:embed/>
                    </p:oleObj>
                  </mc:Choice>
                  <mc:Fallback>
                    <p:oleObj name="Equation" r:id="rId6" imgW="228600" imgH="203040" progId="Equation.3">
                      <p:embed/>
                      <p:pic>
                        <p:nvPicPr>
                          <p:cNvPr id="0" name="Picture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1254"/>
                            <a:ext cx="432" cy="3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1284" y="1818"/>
              <a:ext cx="1500" cy="712"/>
              <a:chOff x="1284" y="1722"/>
              <a:chExt cx="1500" cy="712"/>
            </a:xfrm>
          </p:grpSpPr>
          <p:sp>
            <p:nvSpPr>
              <p:cNvPr id="146459" name="Freeform 27"/>
              <p:cNvSpPr>
                <a:spLocks/>
              </p:cNvSpPr>
              <p:nvPr/>
            </p:nvSpPr>
            <p:spPr bwMode="auto">
              <a:xfrm>
                <a:off x="1284" y="1722"/>
                <a:ext cx="102" cy="282"/>
              </a:xfrm>
              <a:custGeom>
                <a:avLst/>
                <a:gdLst/>
                <a:ahLst/>
                <a:cxnLst>
                  <a:cxn ang="0">
                    <a:pos x="102" y="282"/>
                  </a:cxn>
                  <a:cxn ang="0">
                    <a:pos x="0" y="0"/>
                  </a:cxn>
                </a:cxnLst>
                <a:rect l="0" t="0" r="r" b="b"/>
                <a:pathLst>
                  <a:path w="102" h="282">
                    <a:moveTo>
                      <a:pt x="102" y="282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triangle" w="sm" len="lg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6460" name="Freeform 28"/>
              <p:cNvSpPr>
                <a:spLocks/>
              </p:cNvSpPr>
              <p:nvPr/>
            </p:nvSpPr>
            <p:spPr bwMode="auto">
              <a:xfrm>
                <a:off x="1452" y="2178"/>
                <a:ext cx="84" cy="2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8" y="294"/>
                  </a:cxn>
                </a:cxnLst>
                <a:rect l="0" t="0" r="r" b="b"/>
                <a:pathLst>
                  <a:path w="108" h="294">
                    <a:moveTo>
                      <a:pt x="0" y="0"/>
                    </a:moveTo>
                    <a:lnTo>
                      <a:pt x="108" y="294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triangle" w="sm" len="lg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46461" name="Object 29"/>
              <p:cNvGraphicFramePr>
                <a:graphicFrameLocks noChangeAspect="1"/>
              </p:cNvGraphicFramePr>
              <p:nvPr/>
            </p:nvGraphicFramePr>
            <p:xfrm>
              <a:off x="1584" y="2112"/>
              <a:ext cx="1200" cy="3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7" name="Equation" r:id="rId8" imgW="660240" imgH="177480" progId="Equation.3">
                      <p:embed/>
                    </p:oleObj>
                  </mc:Choice>
                  <mc:Fallback>
                    <p:oleObj name="Equation" r:id="rId8" imgW="660240" imgH="177480" progId="Equation.3">
                      <p:embed/>
                      <p:pic>
                        <p:nvPicPr>
                          <p:cNvPr id="0" name="Picture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84" y="2112"/>
                            <a:ext cx="1200" cy="32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3133725" y="2362200"/>
            <a:ext cx="4194175" cy="685800"/>
            <a:chOff x="1974" y="1200"/>
            <a:chExt cx="2642" cy="432"/>
          </a:xfrm>
        </p:grpSpPr>
        <p:sp>
          <p:nvSpPr>
            <p:cNvPr id="146463" name="Freeform 31"/>
            <p:cNvSpPr>
              <a:spLocks/>
            </p:cNvSpPr>
            <p:nvPr/>
          </p:nvSpPr>
          <p:spPr bwMode="auto">
            <a:xfrm>
              <a:off x="2400" y="1344"/>
              <a:ext cx="96" cy="192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96"/>
                </a:cxn>
                <a:cxn ang="0">
                  <a:pos x="56" y="144"/>
                </a:cxn>
              </a:cxnLst>
              <a:rect l="0" t="0" r="r" b="b"/>
              <a:pathLst>
                <a:path w="56" h="144">
                  <a:moveTo>
                    <a:pt x="8" y="0"/>
                  </a:moveTo>
                  <a:cubicBezTo>
                    <a:pt x="4" y="36"/>
                    <a:pt x="0" y="72"/>
                    <a:pt x="8" y="96"/>
                  </a:cubicBezTo>
                  <a:cubicBezTo>
                    <a:pt x="16" y="120"/>
                    <a:pt x="36" y="132"/>
                    <a:pt x="5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6464" name="Object 32"/>
            <p:cNvGraphicFramePr>
              <a:graphicFrameLocks noChangeAspect="1"/>
            </p:cNvGraphicFramePr>
            <p:nvPr/>
          </p:nvGraphicFramePr>
          <p:xfrm>
            <a:off x="1974" y="1200"/>
            <a:ext cx="33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08" name="Equation" r:id="rId10" imgW="164880" imgH="215640" progId="Equation.3">
                    <p:embed/>
                  </p:oleObj>
                </mc:Choice>
                <mc:Fallback>
                  <p:oleObj name="Equation" r:id="rId10" imgW="164880" imgH="21564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4" y="1200"/>
                          <a:ext cx="330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465" name="Freeform 33"/>
            <p:cNvSpPr>
              <a:spLocks/>
            </p:cNvSpPr>
            <p:nvPr/>
          </p:nvSpPr>
          <p:spPr bwMode="auto">
            <a:xfrm>
              <a:off x="4560" y="1344"/>
              <a:ext cx="56" cy="14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96"/>
                </a:cxn>
                <a:cxn ang="0">
                  <a:pos x="56" y="144"/>
                </a:cxn>
              </a:cxnLst>
              <a:rect l="0" t="0" r="r" b="b"/>
              <a:pathLst>
                <a:path w="56" h="144">
                  <a:moveTo>
                    <a:pt x="8" y="0"/>
                  </a:moveTo>
                  <a:cubicBezTo>
                    <a:pt x="4" y="36"/>
                    <a:pt x="0" y="72"/>
                    <a:pt x="8" y="96"/>
                  </a:cubicBezTo>
                  <a:cubicBezTo>
                    <a:pt x="16" y="120"/>
                    <a:pt x="36" y="132"/>
                    <a:pt x="5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6466" name="Object 34"/>
            <p:cNvGraphicFramePr>
              <a:graphicFrameLocks noChangeAspect="1"/>
            </p:cNvGraphicFramePr>
            <p:nvPr/>
          </p:nvGraphicFramePr>
          <p:xfrm>
            <a:off x="4083" y="1200"/>
            <a:ext cx="381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09" name="Equation" r:id="rId12" imgW="190440" imgH="215640" progId="Equation.3">
                    <p:embed/>
                  </p:oleObj>
                </mc:Choice>
                <mc:Fallback>
                  <p:oleObj name="Equation" r:id="rId12" imgW="190440" imgH="21564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3" y="1200"/>
                          <a:ext cx="381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1866900" y="2590800"/>
            <a:ext cx="6667500" cy="1289050"/>
            <a:chOff x="1176" y="1344"/>
            <a:chExt cx="4200" cy="812"/>
          </a:xfrm>
        </p:grpSpPr>
        <p:sp>
          <p:nvSpPr>
            <p:cNvPr id="146468" name="Freeform 36"/>
            <p:cNvSpPr>
              <a:spLocks/>
            </p:cNvSpPr>
            <p:nvPr/>
          </p:nvSpPr>
          <p:spPr bwMode="auto">
            <a:xfrm>
              <a:off x="1176" y="1344"/>
              <a:ext cx="1704" cy="808"/>
            </a:xfrm>
            <a:custGeom>
              <a:avLst/>
              <a:gdLst/>
              <a:ahLst/>
              <a:cxnLst>
                <a:cxn ang="0">
                  <a:pos x="0" y="808"/>
                </a:cxn>
                <a:cxn ang="0">
                  <a:pos x="1704" y="0"/>
                </a:cxn>
              </a:cxnLst>
              <a:rect l="0" t="0" r="r" b="b"/>
              <a:pathLst>
                <a:path w="1704" h="808">
                  <a:moveTo>
                    <a:pt x="0" y="808"/>
                  </a:moveTo>
                  <a:lnTo>
                    <a:pt x="1704" y="0"/>
                  </a:ln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6469" name="Freeform 37"/>
            <p:cNvSpPr>
              <a:spLocks/>
            </p:cNvSpPr>
            <p:nvPr/>
          </p:nvSpPr>
          <p:spPr bwMode="auto">
            <a:xfrm>
              <a:off x="1176" y="1344"/>
              <a:ext cx="4200" cy="812"/>
            </a:xfrm>
            <a:custGeom>
              <a:avLst/>
              <a:gdLst/>
              <a:ahLst/>
              <a:cxnLst>
                <a:cxn ang="0">
                  <a:pos x="0" y="812"/>
                </a:cxn>
                <a:cxn ang="0">
                  <a:pos x="4200" y="0"/>
                </a:cxn>
              </a:cxnLst>
              <a:rect l="0" t="0" r="r" b="b"/>
              <a:pathLst>
                <a:path w="4200" h="812">
                  <a:moveTo>
                    <a:pt x="0" y="812"/>
                  </a:moveTo>
                  <a:lnTo>
                    <a:pt x="4200" y="0"/>
                  </a:ln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1824" y="1584"/>
              <a:ext cx="864" cy="536"/>
              <a:chOff x="1824" y="1584"/>
              <a:chExt cx="864" cy="536"/>
            </a:xfrm>
          </p:grpSpPr>
          <p:sp>
            <p:nvSpPr>
              <p:cNvPr id="146471" name="Freeform 39"/>
              <p:cNvSpPr>
                <a:spLocks/>
              </p:cNvSpPr>
              <p:nvPr/>
            </p:nvSpPr>
            <p:spPr bwMode="auto">
              <a:xfrm>
                <a:off x="2108" y="1716"/>
                <a:ext cx="49" cy="1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64"/>
                  </a:cxn>
                  <a:cxn ang="0">
                    <a:pos x="32" y="136"/>
                  </a:cxn>
                </a:cxnLst>
                <a:rect l="0" t="0" r="r" b="b"/>
                <a:pathLst>
                  <a:path w="49" h="136">
                    <a:moveTo>
                      <a:pt x="0" y="0"/>
                    </a:moveTo>
                    <a:cubicBezTo>
                      <a:pt x="8" y="11"/>
                      <a:pt x="39" y="41"/>
                      <a:pt x="44" y="64"/>
                    </a:cubicBezTo>
                    <a:cubicBezTo>
                      <a:pt x="49" y="87"/>
                      <a:pt x="34" y="121"/>
                      <a:pt x="32" y="136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6472" name="Freeform 40"/>
              <p:cNvSpPr>
                <a:spLocks/>
              </p:cNvSpPr>
              <p:nvPr/>
            </p:nvSpPr>
            <p:spPr bwMode="auto">
              <a:xfrm>
                <a:off x="2399" y="1776"/>
                <a:ext cx="49" cy="1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64"/>
                  </a:cxn>
                  <a:cxn ang="0">
                    <a:pos x="32" y="136"/>
                  </a:cxn>
                </a:cxnLst>
                <a:rect l="0" t="0" r="r" b="b"/>
                <a:pathLst>
                  <a:path w="49" h="136">
                    <a:moveTo>
                      <a:pt x="0" y="0"/>
                    </a:moveTo>
                    <a:cubicBezTo>
                      <a:pt x="8" y="11"/>
                      <a:pt x="39" y="41"/>
                      <a:pt x="44" y="64"/>
                    </a:cubicBezTo>
                    <a:cubicBezTo>
                      <a:pt x="49" y="87"/>
                      <a:pt x="34" y="121"/>
                      <a:pt x="32" y="136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46473" name="Object 41"/>
              <p:cNvGraphicFramePr>
                <a:graphicFrameLocks noChangeAspect="1"/>
              </p:cNvGraphicFramePr>
              <p:nvPr/>
            </p:nvGraphicFramePr>
            <p:xfrm>
              <a:off x="1824" y="1584"/>
              <a:ext cx="246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10" name="Equation" r:id="rId14" imgW="126720" imgH="177480" progId="Equation.3">
                      <p:embed/>
                    </p:oleObj>
                  </mc:Choice>
                  <mc:Fallback>
                    <p:oleObj name="Equation" r:id="rId14" imgW="126720" imgH="177480" progId="Equation.3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1584"/>
                            <a:ext cx="246" cy="3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6474" name="Object 42"/>
              <p:cNvGraphicFramePr>
                <a:graphicFrameLocks noChangeAspect="1"/>
              </p:cNvGraphicFramePr>
              <p:nvPr/>
            </p:nvGraphicFramePr>
            <p:xfrm>
              <a:off x="2442" y="1776"/>
              <a:ext cx="246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11" name="Equation" r:id="rId16" imgW="126720" imgH="177480" progId="Equation.3">
                      <p:embed/>
                    </p:oleObj>
                  </mc:Choice>
                  <mc:Fallback>
                    <p:oleObj name="Equation" r:id="rId16" imgW="126720" imgH="177480" progId="Equation.3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2" y="1776"/>
                            <a:ext cx="246" cy="3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1903413" y="1219200"/>
            <a:ext cx="6630987" cy="838200"/>
            <a:chOff x="1199" y="576"/>
            <a:chExt cx="4177" cy="528"/>
          </a:xfrm>
        </p:grpSpPr>
        <p:sp>
          <p:nvSpPr>
            <p:cNvPr id="146476" name="Line 44"/>
            <p:cNvSpPr>
              <a:spLocks noChangeShapeType="1"/>
            </p:cNvSpPr>
            <p:nvPr/>
          </p:nvSpPr>
          <p:spPr bwMode="auto">
            <a:xfrm flipV="1">
              <a:off x="1200" y="576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6477" name="Line 45"/>
            <p:cNvSpPr>
              <a:spLocks noChangeShapeType="1"/>
            </p:cNvSpPr>
            <p:nvPr/>
          </p:nvSpPr>
          <p:spPr bwMode="auto">
            <a:xfrm flipV="1">
              <a:off x="5376" y="576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6478" name="Line 46"/>
            <p:cNvSpPr>
              <a:spLocks noChangeShapeType="1"/>
            </p:cNvSpPr>
            <p:nvPr/>
          </p:nvSpPr>
          <p:spPr bwMode="auto">
            <a:xfrm flipV="1">
              <a:off x="2880" y="8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2" name="Group 47"/>
            <p:cNvGrpSpPr>
              <a:grpSpLocks/>
            </p:cNvGrpSpPr>
            <p:nvPr/>
          </p:nvGrpSpPr>
          <p:grpSpPr bwMode="auto">
            <a:xfrm rot="5400000" flipV="1">
              <a:off x="2016" y="144"/>
              <a:ext cx="48" cy="1680"/>
              <a:chOff x="1248" y="1968"/>
              <a:chExt cx="0" cy="816"/>
            </a:xfrm>
          </p:grpSpPr>
          <p:sp>
            <p:nvSpPr>
              <p:cNvPr id="146480" name="Line 48"/>
              <p:cNvSpPr>
                <a:spLocks noChangeShapeType="1"/>
              </p:cNvSpPr>
              <p:nvPr/>
            </p:nvSpPr>
            <p:spPr bwMode="auto">
              <a:xfrm flipH="1">
                <a:off x="1248" y="1968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sm" len="lg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6481" name="Line 49"/>
              <p:cNvSpPr>
                <a:spLocks noChangeShapeType="1"/>
              </p:cNvSpPr>
              <p:nvPr/>
            </p:nvSpPr>
            <p:spPr bwMode="auto">
              <a:xfrm flipH="1" flipV="1">
                <a:off x="1248" y="2496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sm" len="lg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46482" name="Line 50"/>
            <p:cNvSpPr>
              <a:spLocks noChangeShapeType="1"/>
            </p:cNvSpPr>
            <p:nvPr/>
          </p:nvSpPr>
          <p:spPr bwMode="auto">
            <a:xfrm rot="16200000" flipH="1">
              <a:off x="3358" y="479"/>
              <a:ext cx="1" cy="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6483" name="Line 51"/>
            <p:cNvSpPr>
              <a:spLocks noChangeShapeType="1"/>
            </p:cNvSpPr>
            <p:nvPr/>
          </p:nvSpPr>
          <p:spPr bwMode="auto">
            <a:xfrm rot="-5400000" flipH="1" flipV="1">
              <a:off x="4894" y="481"/>
              <a:ext cx="1" cy="9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6484" name="Object 52"/>
            <p:cNvGraphicFramePr>
              <a:graphicFrameLocks noChangeAspect="1"/>
            </p:cNvGraphicFramePr>
            <p:nvPr/>
          </p:nvGraphicFramePr>
          <p:xfrm>
            <a:off x="1920" y="576"/>
            <a:ext cx="341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12" name="Equation" r:id="rId18" imgW="139680" imgH="215640" progId="Equation.3">
                    <p:embed/>
                  </p:oleObj>
                </mc:Choice>
                <mc:Fallback>
                  <p:oleObj name="Equation" r:id="rId18" imgW="139680" imgH="21564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576"/>
                          <a:ext cx="341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6485" name="Object 53"/>
            <p:cNvGraphicFramePr>
              <a:graphicFrameLocks noChangeAspect="1"/>
            </p:cNvGraphicFramePr>
            <p:nvPr/>
          </p:nvGraphicFramePr>
          <p:xfrm>
            <a:off x="3971" y="576"/>
            <a:ext cx="373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13" name="Equation" r:id="rId20" imgW="152280" imgH="215640" progId="Equation.3">
                    <p:embed/>
                  </p:oleObj>
                </mc:Choice>
                <mc:Fallback>
                  <p:oleObj name="Equation" r:id="rId20" imgW="152280" imgH="21564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1" y="576"/>
                          <a:ext cx="373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486" name="Line 54"/>
            <p:cNvSpPr>
              <a:spLocks noChangeShapeType="1"/>
            </p:cNvSpPr>
            <p:nvPr/>
          </p:nvSpPr>
          <p:spPr bwMode="auto">
            <a:xfrm rot="16200000" flipH="1">
              <a:off x="2159" y="-288"/>
              <a:ext cx="1" cy="19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6487" name="Line 55"/>
            <p:cNvSpPr>
              <a:spLocks noChangeShapeType="1"/>
            </p:cNvSpPr>
            <p:nvPr/>
          </p:nvSpPr>
          <p:spPr bwMode="auto">
            <a:xfrm rot="-5400000" flipH="1" flipV="1">
              <a:off x="4415" y="-287"/>
              <a:ext cx="1" cy="19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6488" name="Object 56"/>
            <p:cNvGraphicFramePr>
              <a:graphicFrameLocks noChangeAspect="1"/>
            </p:cNvGraphicFramePr>
            <p:nvPr/>
          </p:nvGraphicFramePr>
          <p:xfrm>
            <a:off x="3133" y="576"/>
            <a:ext cx="31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14" name="Equation" r:id="rId22" imgW="114120" imgH="139680" progId="Equation.3">
                    <p:embed/>
                  </p:oleObj>
                </mc:Choice>
                <mc:Fallback>
                  <p:oleObj name="Equation" r:id="rId22" imgW="114120" imgH="1396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3" y="576"/>
                          <a:ext cx="31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57"/>
          <p:cNvGrpSpPr>
            <a:grpSpLocks/>
          </p:cNvGrpSpPr>
          <p:nvPr/>
        </p:nvGrpSpPr>
        <p:grpSpPr bwMode="auto">
          <a:xfrm>
            <a:off x="228600" y="4495800"/>
            <a:ext cx="4572000" cy="609600"/>
            <a:chOff x="144" y="2640"/>
            <a:chExt cx="2880" cy="384"/>
          </a:xfrm>
        </p:grpSpPr>
        <p:sp>
          <p:nvSpPr>
            <p:cNvPr id="146490" name="Text Box 58"/>
            <p:cNvSpPr txBox="1">
              <a:spLocks noChangeArrowheads="1"/>
            </p:cNvSpPr>
            <p:nvPr/>
          </p:nvSpPr>
          <p:spPr bwMode="auto">
            <a:xfrm>
              <a:off x="144" y="2640"/>
              <a:ext cx="28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黑体" pitchFamily="2" charset="-122"/>
                </a:rPr>
                <a:t>根据暗纹条件</a:t>
              </a:r>
            </a:p>
          </p:txBody>
        </p:sp>
        <p:graphicFrame>
          <p:nvGraphicFramePr>
            <p:cNvPr id="146491" name="Object 59"/>
            <p:cNvGraphicFramePr>
              <a:graphicFrameLocks noChangeAspect="1"/>
            </p:cNvGraphicFramePr>
            <p:nvPr/>
          </p:nvGraphicFramePr>
          <p:xfrm>
            <a:off x="1582" y="2649"/>
            <a:ext cx="1394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15" name="Equation" r:id="rId24" imgW="711000" imgH="203040" progId="Equation.3">
                    <p:embed/>
                  </p:oleObj>
                </mc:Choice>
                <mc:Fallback>
                  <p:oleObj name="Equation" r:id="rId24" imgW="711000" imgH="2030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2" y="2649"/>
                          <a:ext cx="1394" cy="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6492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287337"/>
              </p:ext>
            </p:extLst>
          </p:nvPr>
        </p:nvGraphicFramePr>
        <p:xfrm>
          <a:off x="5257800" y="4256088"/>
          <a:ext cx="358140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" name="Equation" r:id="rId26" imgW="1307880" imgH="393480" progId="Equation.3">
                  <p:embed/>
                </p:oleObj>
              </mc:Choice>
              <mc:Fallback>
                <p:oleObj name="Equation" r:id="rId26" imgW="130788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256088"/>
                        <a:ext cx="3581400" cy="1077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93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319078"/>
              </p:ext>
            </p:extLst>
          </p:nvPr>
        </p:nvGraphicFramePr>
        <p:xfrm>
          <a:off x="1524000" y="5227638"/>
          <a:ext cx="541020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7" name="Equation" r:id="rId28" imgW="1828800" imgH="215640" progId="Equation.3">
                  <p:embed/>
                </p:oleObj>
              </mc:Choice>
              <mc:Fallback>
                <p:oleObj name="Equation" r:id="rId28" imgW="182880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227638"/>
                        <a:ext cx="5410200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94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515270"/>
              </p:ext>
            </p:extLst>
          </p:nvPr>
        </p:nvGraphicFramePr>
        <p:xfrm>
          <a:off x="838200" y="6029325"/>
          <a:ext cx="55626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" name="Equation" r:id="rId30" imgW="1879560" imgH="228600" progId="Equation.3">
                  <p:embed/>
                </p:oleObj>
              </mc:Choice>
              <mc:Fallback>
                <p:oleObj name="Equation" r:id="rId30" imgW="187956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029325"/>
                        <a:ext cx="5562600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95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40699"/>
              </p:ext>
            </p:extLst>
          </p:nvPr>
        </p:nvGraphicFramePr>
        <p:xfrm>
          <a:off x="6553200" y="6135688"/>
          <a:ext cx="13716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" name="Equation" r:id="rId32" imgW="495000" imgH="177480" progId="Equation.3">
                  <p:embed/>
                </p:oleObj>
              </mc:Choice>
              <mc:Fallback>
                <p:oleObj name="Equation" r:id="rId32" imgW="495000" imgH="177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135688"/>
                        <a:ext cx="1371600" cy="493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838200" y="1772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补充例题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6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6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6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6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000" y="3266497"/>
            <a:ext cx="71352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14.7 </a:t>
            </a:r>
            <a:r>
              <a:rPr lang="zh-CN" altLang="zh-CN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夫琅禾费圆孔衍射</a:t>
            </a:r>
            <a:endParaRPr lang="zh-CN" altLang="zh-CN" sz="5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1651000"/>
            <a:ext cx="8458200" cy="2570163"/>
            <a:chOff x="240" y="768"/>
            <a:chExt cx="5328" cy="1619"/>
          </a:xfrm>
        </p:grpSpPr>
        <p:sp>
          <p:nvSpPr>
            <p:cNvPr id="156676" name="Rectangle 4"/>
            <p:cNvSpPr>
              <a:spLocks noChangeArrowheads="1"/>
            </p:cNvSpPr>
            <p:nvPr/>
          </p:nvSpPr>
          <p:spPr bwMode="auto">
            <a:xfrm>
              <a:off x="240" y="768"/>
              <a:ext cx="5328" cy="16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12" y="816"/>
              <a:ext cx="2352" cy="1560"/>
              <a:chOff x="960" y="816"/>
              <a:chExt cx="2352" cy="1560"/>
            </a:xfrm>
          </p:grpSpPr>
          <p:sp>
            <p:nvSpPr>
              <p:cNvPr id="156678" name="AutoShape 6"/>
              <p:cNvSpPr>
                <a:spLocks noChangeArrowheads="1"/>
              </p:cNvSpPr>
              <p:nvPr/>
            </p:nvSpPr>
            <p:spPr bwMode="auto">
              <a:xfrm rot="5400000">
                <a:off x="2064" y="1128"/>
                <a:ext cx="1536" cy="960"/>
              </a:xfrm>
              <a:prstGeom prst="parallelogram">
                <a:avLst>
                  <a:gd name="adj" fmla="val 40000"/>
                </a:avLst>
              </a:prstGeom>
              <a:solidFill>
                <a:srgbClr val="33333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6679" name="Object 7"/>
              <p:cNvGraphicFramePr>
                <a:graphicFrameLocks noChangeAspect="1"/>
              </p:cNvGraphicFramePr>
              <p:nvPr/>
            </p:nvGraphicFramePr>
            <p:xfrm>
              <a:off x="2016" y="816"/>
              <a:ext cx="288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16" name="Equation" r:id="rId3" imgW="139680" imgH="164880" progId="Equation.3">
                      <p:embed/>
                    </p:oleObj>
                  </mc:Choice>
                  <mc:Fallback>
                    <p:oleObj name="Equation" r:id="rId3" imgW="139680" imgH="164880" progId="Equation.3">
                      <p:embed/>
                      <p:pic>
                        <p:nvPicPr>
                          <p:cNvPr id="0" name="Picture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816"/>
                            <a:ext cx="288" cy="3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960" y="892"/>
                <a:ext cx="528" cy="1176"/>
                <a:chOff x="960" y="892"/>
                <a:chExt cx="528" cy="1176"/>
              </a:xfrm>
            </p:grpSpPr>
            <p:sp>
              <p:nvSpPr>
                <p:cNvPr id="156681" name="AutoShape 9" descr="棕色大理石"/>
                <p:cNvSpPr>
                  <a:spLocks noChangeArrowheads="1"/>
                </p:cNvSpPr>
                <p:nvPr/>
              </p:nvSpPr>
              <p:spPr bwMode="auto">
                <a:xfrm rot="5400000">
                  <a:off x="744" y="1324"/>
                  <a:ext cx="960" cy="528"/>
                </a:xfrm>
                <a:prstGeom prst="parallelogram">
                  <a:avLst>
                    <a:gd name="adj" fmla="val 42416"/>
                  </a:avLst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6682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492"/>
                  <a:ext cx="96" cy="19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56683" name="Object 11"/>
                <p:cNvGraphicFramePr>
                  <a:graphicFrameLocks noChangeAspect="1"/>
                </p:cNvGraphicFramePr>
                <p:nvPr/>
              </p:nvGraphicFramePr>
              <p:xfrm>
                <a:off x="1068" y="892"/>
                <a:ext cx="312" cy="3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617" name="Equation" r:id="rId6" imgW="164880" imgH="164880" progId="Equation.3">
                        <p:embed/>
                      </p:oleObj>
                    </mc:Choice>
                    <mc:Fallback>
                      <p:oleObj name="Equation" r:id="rId6" imgW="164880" imgH="164880" progId="Equation.3">
                        <p:embed/>
                        <p:pic>
                          <p:nvPicPr>
                            <p:cNvPr id="0" name="Picture 14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8" y="892"/>
                              <a:ext cx="312" cy="31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56684" name="Object 12"/>
              <p:cNvGraphicFramePr>
                <a:graphicFrameLocks noChangeAspect="1"/>
              </p:cNvGraphicFramePr>
              <p:nvPr/>
            </p:nvGraphicFramePr>
            <p:xfrm>
              <a:off x="1632" y="1100"/>
              <a:ext cx="251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18" name="Equation" r:id="rId8" imgW="139680" imgH="164880" progId="Equation.3">
                      <p:embed/>
                    </p:oleObj>
                  </mc:Choice>
                  <mc:Fallback>
                    <p:oleObj name="Equation" r:id="rId8" imgW="139680" imgH="164880" progId="Equation.3">
                      <p:embed/>
                      <p:pic>
                        <p:nvPicPr>
                          <p:cNvPr id="0" name="Picture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32" y="1100"/>
                            <a:ext cx="251" cy="29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6685" name="Oval 13"/>
              <p:cNvSpPr>
                <a:spLocks noChangeArrowheads="1"/>
              </p:cNvSpPr>
              <p:nvPr/>
            </p:nvSpPr>
            <p:spPr bwMode="auto">
              <a:xfrm>
                <a:off x="1872" y="1252"/>
                <a:ext cx="96" cy="672"/>
              </a:xfrm>
              <a:prstGeom prst="ellipse">
                <a:avLst/>
              </a:prstGeom>
              <a:solidFill>
                <a:srgbClr val="00FFFF">
                  <a:alpha val="50000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56686" name="Text Box 14"/>
          <p:cNvSpPr txBox="1">
            <a:spLocks noChangeArrowheads="1"/>
          </p:cNvSpPr>
          <p:nvPr/>
        </p:nvSpPr>
        <p:spPr bwMode="auto">
          <a:xfrm>
            <a:off x="6781800" y="1004887"/>
            <a:ext cx="1905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圆孔衍射</a:t>
            </a: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011863" y="1879600"/>
            <a:ext cx="1944687" cy="1693863"/>
            <a:chOff x="3600" y="912"/>
            <a:chExt cx="1440" cy="1296"/>
          </a:xfrm>
        </p:grpSpPr>
        <p:sp>
          <p:nvSpPr>
            <p:cNvPr id="156688" name="Rectangle 16"/>
            <p:cNvSpPr>
              <a:spLocks noChangeArrowheads="1"/>
            </p:cNvSpPr>
            <p:nvPr/>
          </p:nvSpPr>
          <p:spPr bwMode="auto">
            <a:xfrm>
              <a:off x="3600" y="912"/>
              <a:ext cx="1440" cy="129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689" name="Oval 17"/>
            <p:cNvSpPr>
              <a:spLocks noChangeArrowheads="1"/>
            </p:cNvSpPr>
            <p:nvPr/>
          </p:nvSpPr>
          <p:spPr bwMode="auto">
            <a:xfrm>
              <a:off x="3742" y="1005"/>
              <a:ext cx="1154" cy="1154"/>
            </a:xfrm>
            <a:prstGeom prst="ellipse">
              <a:avLst/>
            </a:prstGeom>
            <a:solidFill>
              <a:srgbClr val="FFD48F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690" name="Oval 18"/>
            <p:cNvSpPr>
              <a:spLocks noChangeArrowheads="1"/>
            </p:cNvSpPr>
            <p:nvPr/>
          </p:nvSpPr>
          <p:spPr bwMode="auto">
            <a:xfrm>
              <a:off x="3792" y="1056"/>
              <a:ext cx="1056" cy="1056"/>
            </a:xfrm>
            <a:prstGeom prst="ellipse">
              <a:avLst/>
            </a:prstGeom>
            <a:solidFill>
              <a:srgbClr val="63470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691" name="Oval 19"/>
            <p:cNvSpPr>
              <a:spLocks noChangeArrowheads="1"/>
            </p:cNvSpPr>
            <p:nvPr/>
          </p:nvSpPr>
          <p:spPr bwMode="auto">
            <a:xfrm>
              <a:off x="3958" y="1222"/>
              <a:ext cx="746" cy="746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692" name="Oval 20"/>
            <p:cNvSpPr>
              <a:spLocks noChangeArrowheads="1"/>
            </p:cNvSpPr>
            <p:nvPr/>
          </p:nvSpPr>
          <p:spPr bwMode="auto">
            <a:xfrm>
              <a:off x="4064" y="1343"/>
              <a:ext cx="521" cy="521"/>
            </a:xfrm>
            <a:prstGeom prst="ellipse">
              <a:avLst/>
            </a:prstGeom>
            <a:solidFill>
              <a:srgbClr val="63470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693" name="Oval 21"/>
            <p:cNvSpPr>
              <a:spLocks noChangeArrowheads="1"/>
            </p:cNvSpPr>
            <p:nvPr/>
          </p:nvSpPr>
          <p:spPr bwMode="auto">
            <a:xfrm>
              <a:off x="4116" y="1389"/>
              <a:ext cx="433" cy="432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907213" y="2205038"/>
            <a:ext cx="2057400" cy="1373187"/>
            <a:chOff x="4368" y="1295"/>
            <a:chExt cx="1296" cy="865"/>
          </a:xfrm>
        </p:grpSpPr>
        <p:sp>
          <p:nvSpPr>
            <p:cNvPr id="156695" name="Line 23"/>
            <p:cNvSpPr>
              <a:spLocks noChangeShapeType="1"/>
            </p:cNvSpPr>
            <p:nvPr/>
          </p:nvSpPr>
          <p:spPr bwMode="auto">
            <a:xfrm flipH="1" flipV="1">
              <a:off x="4368" y="1584"/>
              <a:ext cx="864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696" name="Text Box 24"/>
            <p:cNvSpPr txBox="1">
              <a:spLocks noChangeArrowheads="1"/>
            </p:cNvSpPr>
            <p:nvPr/>
          </p:nvSpPr>
          <p:spPr bwMode="auto">
            <a:xfrm>
              <a:off x="5184" y="1295"/>
              <a:ext cx="480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艾里斑</a:t>
              </a:r>
              <a:endParaRPr lang="zh-CN" altLang="en-US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6684963" y="2751138"/>
            <a:ext cx="623887" cy="1397000"/>
            <a:chOff x="4170" y="1578"/>
            <a:chExt cx="438" cy="1062"/>
          </a:xfrm>
        </p:grpSpPr>
        <p:sp>
          <p:nvSpPr>
            <p:cNvPr id="156698" name="Freeform 26"/>
            <p:cNvSpPr>
              <a:spLocks/>
            </p:cNvSpPr>
            <p:nvPr/>
          </p:nvSpPr>
          <p:spPr bwMode="auto">
            <a:xfrm>
              <a:off x="4170" y="1578"/>
              <a:ext cx="1" cy="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6"/>
                </a:cxn>
              </a:cxnLst>
              <a:rect l="0" t="0" r="r" b="b"/>
              <a:pathLst>
                <a:path w="1" h="876">
                  <a:moveTo>
                    <a:pt x="0" y="0"/>
                  </a:moveTo>
                  <a:lnTo>
                    <a:pt x="0" y="876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699" name="Freeform 27"/>
            <p:cNvSpPr>
              <a:spLocks/>
            </p:cNvSpPr>
            <p:nvPr/>
          </p:nvSpPr>
          <p:spPr bwMode="auto">
            <a:xfrm>
              <a:off x="4590" y="1590"/>
              <a:ext cx="1" cy="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2"/>
                </a:cxn>
              </a:cxnLst>
              <a:rect l="0" t="0" r="r" b="b"/>
              <a:pathLst>
                <a:path w="1" h="852">
                  <a:moveTo>
                    <a:pt x="0" y="0"/>
                  </a:moveTo>
                  <a:lnTo>
                    <a:pt x="0" y="852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00" name="Line 28"/>
            <p:cNvSpPr>
              <a:spLocks noChangeShapeType="1"/>
            </p:cNvSpPr>
            <p:nvPr/>
          </p:nvSpPr>
          <p:spPr bwMode="auto">
            <a:xfrm>
              <a:off x="4176" y="23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6701" name="Object 29"/>
            <p:cNvGraphicFramePr>
              <a:graphicFrameLocks noChangeAspect="1"/>
            </p:cNvGraphicFramePr>
            <p:nvPr/>
          </p:nvGraphicFramePr>
          <p:xfrm>
            <a:off x="4272" y="2304"/>
            <a:ext cx="25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19" name="公式" r:id="rId10" imgW="190440" imgH="253800" progId="Equation.3">
                    <p:embed/>
                  </p:oleObj>
                </mc:Choice>
                <mc:Fallback>
                  <p:oleObj name="公式" r:id="rId10" imgW="190440" imgH="25380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304"/>
                          <a:ext cx="254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6702" name="Object 30"/>
          <p:cNvGraphicFramePr>
            <a:graphicFrameLocks noChangeAspect="1"/>
          </p:cNvGraphicFramePr>
          <p:nvPr/>
        </p:nvGraphicFramePr>
        <p:xfrm>
          <a:off x="5562600" y="5229225"/>
          <a:ext cx="312420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0" name="Equation" r:id="rId12" imgW="2082600" imgH="787320" progId="Equation.3">
                  <p:embed/>
                </p:oleObj>
              </mc:Choice>
              <mc:Fallback>
                <p:oleObj name="Equation" r:id="rId12" imgW="2082600" imgH="787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229225"/>
                        <a:ext cx="3124200" cy="117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748338" y="4467225"/>
            <a:ext cx="3167062" cy="635000"/>
            <a:chOff x="3669" y="2784"/>
            <a:chExt cx="1995" cy="400"/>
          </a:xfrm>
        </p:grpSpPr>
        <p:sp>
          <p:nvSpPr>
            <p:cNvPr id="156704" name="Rectangle 32"/>
            <p:cNvSpPr>
              <a:spLocks noChangeArrowheads="1"/>
            </p:cNvSpPr>
            <p:nvPr/>
          </p:nvSpPr>
          <p:spPr bwMode="auto">
            <a:xfrm>
              <a:off x="3984" y="2800"/>
              <a:ext cx="16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：艾里斑直径</a:t>
              </a:r>
            </a:p>
          </p:txBody>
        </p:sp>
        <p:graphicFrame>
          <p:nvGraphicFramePr>
            <p:cNvPr id="156705" name="Object 33"/>
            <p:cNvGraphicFramePr>
              <a:graphicFrameLocks noChangeAspect="1"/>
            </p:cNvGraphicFramePr>
            <p:nvPr/>
          </p:nvGraphicFramePr>
          <p:xfrm>
            <a:off x="3669" y="2784"/>
            <a:ext cx="315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1" name="Equation" r:id="rId14" imgW="139680" imgH="177480" progId="Equation.3">
                    <p:embed/>
                  </p:oleObj>
                </mc:Choice>
                <mc:Fallback>
                  <p:oleObj name="Equation" r:id="rId14" imgW="139680" imgH="1774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9" y="2784"/>
                          <a:ext cx="315" cy="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3810000" y="2262188"/>
            <a:ext cx="1162050" cy="1371600"/>
            <a:chOff x="2448" y="1153"/>
            <a:chExt cx="732" cy="864"/>
          </a:xfrm>
        </p:grpSpPr>
        <p:sp>
          <p:nvSpPr>
            <p:cNvPr id="156707" name="Oval 35"/>
            <p:cNvSpPr>
              <a:spLocks noChangeArrowheads="1"/>
            </p:cNvSpPr>
            <p:nvPr/>
          </p:nvSpPr>
          <p:spPr bwMode="auto">
            <a:xfrm rot="-211580">
              <a:off x="2544" y="1272"/>
              <a:ext cx="529" cy="650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08" name="Oval 36"/>
            <p:cNvSpPr>
              <a:spLocks noChangeArrowheads="1"/>
            </p:cNvSpPr>
            <p:nvPr/>
          </p:nvSpPr>
          <p:spPr bwMode="auto">
            <a:xfrm rot="-211580">
              <a:off x="2629" y="1365"/>
              <a:ext cx="371" cy="447"/>
            </a:xfrm>
            <a:prstGeom prst="ellipse">
              <a:avLst/>
            </a:prstGeom>
            <a:solidFill>
              <a:srgbClr val="63470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09" name="Oval 37"/>
            <p:cNvSpPr>
              <a:spLocks noChangeArrowheads="1"/>
            </p:cNvSpPr>
            <p:nvPr/>
          </p:nvSpPr>
          <p:spPr bwMode="auto">
            <a:xfrm rot="-211580">
              <a:off x="2665" y="1415"/>
              <a:ext cx="299" cy="358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10" name="AutoShape 38"/>
            <p:cNvSpPr>
              <a:spLocks noChangeArrowheads="1"/>
            </p:cNvSpPr>
            <p:nvPr/>
          </p:nvSpPr>
          <p:spPr bwMode="auto">
            <a:xfrm>
              <a:off x="2448" y="1153"/>
              <a:ext cx="732" cy="864"/>
            </a:xfrm>
            <a:custGeom>
              <a:avLst/>
              <a:gdLst>
                <a:gd name="G0" fmla="+- 591 0 0"/>
                <a:gd name="G1" fmla="+- 21600 0 591"/>
                <a:gd name="G2" fmla="+- 21600 0 59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91" y="10800"/>
                  </a:moveTo>
                  <a:cubicBezTo>
                    <a:pt x="591" y="16438"/>
                    <a:pt x="5162" y="21009"/>
                    <a:pt x="10800" y="21009"/>
                  </a:cubicBezTo>
                  <a:cubicBezTo>
                    <a:pt x="16438" y="21009"/>
                    <a:pt x="21009" y="16438"/>
                    <a:pt x="21009" y="10800"/>
                  </a:cubicBezTo>
                  <a:cubicBezTo>
                    <a:pt x="21009" y="5162"/>
                    <a:pt x="16438" y="591"/>
                    <a:pt x="10800" y="591"/>
                  </a:cubicBezTo>
                  <a:cubicBezTo>
                    <a:pt x="5162" y="591"/>
                    <a:pt x="591" y="5162"/>
                    <a:pt x="591" y="10800"/>
                  </a:cubicBezTo>
                  <a:close/>
                </a:path>
              </a:pathLst>
            </a:custGeom>
            <a:solidFill>
              <a:srgbClr val="FFD48F">
                <a:alpha val="50000"/>
              </a:srgbClr>
            </a:solidFill>
            <a:ln w="9525">
              <a:noFill/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11" name="AutoShape 39"/>
            <p:cNvSpPr>
              <a:spLocks noChangeArrowheads="1"/>
            </p:cNvSpPr>
            <p:nvPr/>
          </p:nvSpPr>
          <p:spPr bwMode="auto">
            <a:xfrm>
              <a:off x="2459" y="1176"/>
              <a:ext cx="698" cy="816"/>
            </a:xfrm>
            <a:custGeom>
              <a:avLst/>
              <a:gdLst>
                <a:gd name="G0" fmla="+- 3868 0 0"/>
                <a:gd name="G1" fmla="+- 21600 0 3868"/>
                <a:gd name="G2" fmla="+- 21600 0 3868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868" y="10800"/>
                  </a:moveTo>
                  <a:cubicBezTo>
                    <a:pt x="3868" y="14628"/>
                    <a:pt x="6972" y="17732"/>
                    <a:pt x="10800" y="17732"/>
                  </a:cubicBezTo>
                  <a:cubicBezTo>
                    <a:pt x="14628" y="17732"/>
                    <a:pt x="17732" y="14628"/>
                    <a:pt x="17732" y="10800"/>
                  </a:cubicBezTo>
                  <a:cubicBezTo>
                    <a:pt x="17732" y="6972"/>
                    <a:pt x="14628" y="3868"/>
                    <a:pt x="10800" y="3868"/>
                  </a:cubicBezTo>
                  <a:cubicBezTo>
                    <a:pt x="6972" y="3868"/>
                    <a:pt x="3868" y="6972"/>
                    <a:pt x="3868" y="10800"/>
                  </a:cubicBezTo>
                  <a:close/>
                </a:path>
              </a:pathLst>
            </a:custGeom>
            <a:solidFill>
              <a:srgbClr val="63470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457200" y="2419350"/>
            <a:ext cx="1676400" cy="1066800"/>
            <a:chOff x="336" y="1252"/>
            <a:chExt cx="1056" cy="672"/>
          </a:xfrm>
        </p:grpSpPr>
        <p:sp>
          <p:nvSpPr>
            <p:cNvPr id="156713" name="Line 41"/>
            <p:cNvSpPr>
              <a:spLocks noChangeShapeType="1"/>
            </p:cNvSpPr>
            <p:nvPr/>
          </p:nvSpPr>
          <p:spPr bwMode="auto">
            <a:xfrm>
              <a:off x="336" y="1492"/>
              <a:ext cx="720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14" name="Line 42"/>
            <p:cNvSpPr>
              <a:spLocks noChangeShapeType="1"/>
            </p:cNvSpPr>
            <p:nvPr/>
          </p:nvSpPr>
          <p:spPr bwMode="auto">
            <a:xfrm flipV="1">
              <a:off x="720" y="1684"/>
              <a:ext cx="62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15" name="Line 43"/>
            <p:cNvSpPr>
              <a:spLocks noChangeShapeType="1"/>
            </p:cNvSpPr>
            <p:nvPr/>
          </p:nvSpPr>
          <p:spPr bwMode="auto">
            <a:xfrm>
              <a:off x="528" y="1588"/>
              <a:ext cx="672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16" name="Line 44"/>
            <p:cNvSpPr>
              <a:spLocks noChangeShapeType="1"/>
            </p:cNvSpPr>
            <p:nvPr/>
          </p:nvSpPr>
          <p:spPr bwMode="auto">
            <a:xfrm>
              <a:off x="384" y="1252"/>
              <a:ext cx="720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17" name="Line 45"/>
            <p:cNvSpPr>
              <a:spLocks noChangeShapeType="1"/>
            </p:cNvSpPr>
            <p:nvPr/>
          </p:nvSpPr>
          <p:spPr bwMode="auto">
            <a:xfrm flipV="1">
              <a:off x="768" y="1444"/>
              <a:ext cx="62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18" name="Line 46"/>
            <p:cNvSpPr>
              <a:spLocks noChangeShapeType="1"/>
            </p:cNvSpPr>
            <p:nvPr/>
          </p:nvSpPr>
          <p:spPr bwMode="auto">
            <a:xfrm>
              <a:off x="576" y="1348"/>
              <a:ext cx="672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19" name="Line 47"/>
            <p:cNvSpPr>
              <a:spLocks noChangeShapeType="1"/>
            </p:cNvSpPr>
            <p:nvPr/>
          </p:nvSpPr>
          <p:spPr bwMode="auto">
            <a:xfrm>
              <a:off x="384" y="1732"/>
              <a:ext cx="720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20" name="Line 48"/>
            <p:cNvSpPr>
              <a:spLocks noChangeShapeType="1"/>
            </p:cNvSpPr>
            <p:nvPr/>
          </p:nvSpPr>
          <p:spPr bwMode="auto">
            <a:xfrm flipV="1">
              <a:off x="768" y="1924"/>
              <a:ext cx="62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21" name="Line 49"/>
            <p:cNvSpPr>
              <a:spLocks noChangeShapeType="1"/>
            </p:cNvSpPr>
            <p:nvPr/>
          </p:nvSpPr>
          <p:spPr bwMode="auto">
            <a:xfrm>
              <a:off x="576" y="1828"/>
              <a:ext cx="672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50"/>
          <p:cNvGrpSpPr>
            <a:grpSpLocks/>
          </p:cNvGrpSpPr>
          <p:nvPr/>
        </p:nvGrpSpPr>
        <p:grpSpPr bwMode="auto">
          <a:xfrm>
            <a:off x="2286000" y="2800350"/>
            <a:ext cx="2133600" cy="304800"/>
            <a:chOff x="1488" y="1492"/>
            <a:chExt cx="1344" cy="192"/>
          </a:xfrm>
        </p:grpSpPr>
        <p:sp>
          <p:nvSpPr>
            <p:cNvPr id="156723" name="Line 51"/>
            <p:cNvSpPr>
              <a:spLocks noChangeShapeType="1"/>
            </p:cNvSpPr>
            <p:nvPr/>
          </p:nvSpPr>
          <p:spPr bwMode="auto">
            <a:xfrm>
              <a:off x="1488" y="1588"/>
              <a:ext cx="134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24" name="Line 52"/>
            <p:cNvSpPr>
              <a:spLocks noChangeShapeType="1"/>
            </p:cNvSpPr>
            <p:nvPr/>
          </p:nvSpPr>
          <p:spPr bwMode="auto">
            <a:xfrm>
              <a:off x="1488" y="1492"/>
              <a:ext cx="432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25" name="Line 53"/>
            <p:cNvSpPr>
              <a:spLocks noChangeShapeType="1"/>
            </p:cNvSpPr>
            <p:nvPr/>
          </p:nvSpPr>
          <p:spPr bwMode="auto">
            <a:xfrm>
              <a:off x="1488" y="1684"/>
              <a:ext cx="432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26" name="Line 54"/>
            <p:cNvSpPr>
              <a:spLocks noChangeShapeType="1"/>
            </p:cNvSpPr>
            <p:nvPr/>
          </p:nvSpPr>
          <p:spPr bwMode="auto">
            <a:xfrm>
              <a:off x="1920" y="1492"/>
              <a:ext cx="864" cy="96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27" name="Line 55"/>
            <p:cNvSpPr>
              <a:spLocks noChangeShapeType="1"/>
            </p:cNvSpPr>
            <p:nvPr/>
          </p:nvSpPr>
          <p:spPr bwMode="auto">
            <a:xfrm flipV="1">
              <a:off x="1920" y="1588"/>
              <a:ext cx="912" cy="96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381000" y="4391025"/>
            <a:ext cx="4876800" cy="2133600"/>
            <a:chOff x="240" y="2736"/>
            <a:chExt cx="3072" cy="1344"/>
          </a:xfrm>
        </p:grpSpPr>
        <p:sp>
          <p:nvSpPr>
            <p:cNvPr id="156729" name="Rectangle 57"/>
            <p:cNvSpPr>
              <a:spLocks noChangeArrowheads="1"/>
            </p:cNvSpPr>
            <p:nvPr/>
          </p:nvSpPr>
          <p:spPr bwMode="auto">
            <a:xfrm>
              <a:off x="240" y="2736"/>
              <a:ext cx="3072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0" name="Rectangle 58"/>
            <p:cNvSpPr>
              <a:spLocks noChangeArrowheads="1"/>
            </p:cNvSpPr>
            <p:nvPr/>
          </p:nvSpPr>
          <p:spPr bwMode="auto">
            <a:xfrm>
              <a:off x="960" y="2928"/>
              <a:ext cx="48" cy="288"/>
            </a:xfrm>
            <a:prstGeom prst="rect">
              <a:avLst/>
            </a:prstGeom>
            <a:solidFill>
              <a:srgbClr val="66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1" name="Rectangle 59"/>
            <p:cNvSpPr>
              <a:spLocks noChangeArrowheads="1"/>
            </p:cNvSpPr>
            <p:nvPr/>
          </p:nvSpPr>
          <p:spPr bwMode="auto">
            <a:xfrm>
              <a:off x="960" y="3600"/>
              <a:ext cx="48" cy="288"/>
            </a:xfrm>
            <a:prstGeom prst="rect">
              <a:avLst/>
            </a:prstGeom>
            <a:solidFill>
              <a:srgbClr val="66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2" name="Line 60"/>
            <p:cNvSpPr>
              <a:spLocks noChangeShapeType="1"/>
            </p:cNvSpPr>
            <p:nvPr/>
          </p:nvSpPr>
          <p:spPr bwMode="auto">
            <a:xfrm>
              <a:off x="336" y="3408"/>
              <a:ext cx="27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3" name="Rectangle 61"/>
            <p:cNvSpPr>
              <a:spLocks noChangeArrowheads="1"/>
            </p:cNvSpPr>
            <p:nvPr/>
          </p:nvSpPr>
          <p:spPr bwMode="auto">
            <a:xfrm>
              <a:off x="2688" y="2832"/>
              <a:ext cx="48" cy="12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4" name="Line 62"/>
            <p:cNvSpPr>
              <a:spLocks noChangeShapeType="1"/>
            </p:cNvSpPr>
            <p:nvPr/>
          </p:nvSpPr>
          <p:spPr bwMode="auto">
            <a:xfrm>
              <a:off x="672" y="3216"/>
              <a:ext cx="33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5" name="Line 63"/>
            <p:cNvSpPr>
              <a:spLocks noChangeShapeType="1"/>
            </p:cNvSpPr>
            <p:nvPr/>
          </p:nvSpPr>
          <p:spPr bwMode="auto">
            <a:xfrm>
              <a:off x="672" y="3600"/>
              <a:ext cx="33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6" name="Line 64"/>
            <p:cNvSpPr>
              <a:spLocks noChangeShapeType="1"/>
            </p:cNvSpPr>
            <p:nvPr/>
          </p:nvSpPr>
          <p:spPr bwMode="auto">
            <a:xfrm>
              <a:off x="336" y="3216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7" name="Line 65"/>
            <p:cNvSpPr>
              <a:spLocks noChangeShapeType="1"/>
            </p:cNvSpPr>
            <p:nvPr/>
          </p:nvSpPr>
          <p:spPr bwMode="auto">
            <a:xfrm>
              <a:off x="336" y="3600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8" name="Line 66"/>
            <p:cNvSpPr>
              <a:spLocks noChangeShapeType="1"/>
            </p:cNvSpPr>
            <p:nvPr/>
          </p:nvSpPr>
          <p:spPr bwMode="auto">
            <a:xfrm>
              <a:off x="912" y="3216"/>
              <a:ext cx="0" cy="384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39" name="Line 67"/>
            <p:cNvSpPr>
              <a:spLocks noChangeShapeType="1"/>
            </p:cNvSpPr>
            <p:nvPr/>
          </p:nvSpPr>
          <p:spPr bwMode="auto">
            <a:xfrm flipV="1">
              <a:off x="1200" y="3072"/>
              <a:ext cx="1488" cy="33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40" name="Line 68"/>
            <p:cNvSpPr>
              <a:spLocks noChangeShapeType="1"/>
            </p:cNvSpPr>
            <p:nvPr/>
          </p:nvSpPr>
          <p:spPr bwMode="auto">
            <a:xfrm>
              <a:off x="1152" y="3408"/>
              <a:ext cx="1536" cy="28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41" name="Line 69"/>
            <p:cNvSpPr>
              <a:spLocks noChangeShapeType="1"/>
            </p:cNvSpPr>
            <p:nvPr/>
          </p:nvSpPr>
          <p:spPr bwMode="auto">
            <a:xfrm>
              <a:off x="2688" y="3072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42" name="Line 70"/>
            <p:cNvSpPr>
              <a:spLocks noChangeShapeType="1"/>
            </p:cNvSpPr>
            <p:nvPr/>
          </p:nvSpPr>
          <p:spPr bwMode="auto">
            <a:xfrm>
              <a:off x="2736" y="3696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743" name="Line 71"/>
            <p:cNvSpPr>
              <a:spLocks noChangeShapeType="1"/>
            </p:cNvSpPr>
            <p:nvPr/>
          </p:nvSpPr>
          <p:spPr bwMode="auto">
            <a:xfrm>
              <a:off x="2880" y="3072"/>
              <a:ext cx="0" cy="624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6744" name="Object 72"/>
            <p:cNvGraphicFramePr>
              <a:graphicFrameLocks noChangeAspect="1"/>
            </p:cNvGraphicFramePr>
            <p:nvPr/>
          </p:nvGraphicFramePr>
          <p:xfrm>
            <a:off x="2880" y="3216"/>
            <a:ext cx="24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2" name="公式" r:id="rId16" imgW="190440" imgH="253800" progId="Equation.3">
                    <p:embed/>
                  </p:oleObj>
                </mc:Choice>
                <mc:Fallback>
                  <p:oleObj name="公式" r:id="rId16" imgW="190440" imgH="253800" progId="Equation.3">
                    <p:embed/>
                    <p:pic>
                      <p:nvPicPr>
                        <p:cNvPr id="0" name="Picture 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216"/>
                          <a:ext cx="242" cy="3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6745" name="Line 73"/>
            <p:cNvSpPr>
              <a:spLocks noChangeShapeType="1"/>
            </p:cNvSpPr>
            <p:nvPr/>
          </p:nvSpPr>
          <p:spPr bwMode="auto">
            <a:xfrm>
              <a:off x="1200" y="3840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6746" name="Object 74"/>
            <p:cNvGraphicFramePr>
              <a:graphicFrameLocks noChangeAspect="1"/>
            </p:cNvGraphicFramePr>
            <p:nvPr/>
          </p:nvGraphicFramePr>
          <p:xfrm>
            <a:off x="1776" y="3696"/>
            <a:ext cx="31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3" name="公式" r:id="rId17" imgW="215640" imgH="304560" progId="Equation.3">
                    <p:embed/>
                  </p:oleObj>
                </mc:Choice>
                <mc:Fallback>
                  <p:oleObj name="公式" r:id="rId17" imgW="215640" imgH="304560" progId="Equation.3">
                    <p:embed/>
                    <p:pic>
                      <p:nvPicPr>
                        <p:cNvPr id="0" name="Picture 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3696"/>
                          <a:ext cx="313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6747" name="Object 75"/>
            <p:cNvGraphicFramePr>
              <a:graphicFrameLocks noChangeAspect="1"/>
            </p:cNvGraphicFramePr>
            <p:nvPr/>
          </p:nvGraphicFramePr>
          <p:xfrm>
            <a:off x="2112" y="3168"/>
            <a:ext cx="192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4" name="Equation" r:id="rId19" imgW="203040" imgH="279360" progId="Equation.3">
                    <p:embed/>
                  </p:oleObj>
                </mc:Choice>
                <mc:Fallback>
                  <p:oleObj name="Equation" r:id="rId19" imgW="203040" imgH="279360" progId="Equation.3">
                    <p:embed/>
                    <p:pic>
                      <p:nvPicPr>
                        <p:cNvPr id="0" name="Picture 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3168"/>
                          <a:ext cx="192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6748" name="Object 76"/>
            <p:cNvGraphicFramePr>
              <a:graphicFrameLocks noChangeAspect="1"/>
            </p:cNvGraphicFramePr>
            <p:nvPr/>
          </p:nvGraphicFramePr>
          <p:xfrm>
            <a:off x="576" y="3264"/>
            <a:ext cx="28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5" name="Equation" r:id="rId21" imgW="241200" imgH="228600" progId="Equation.3">
                    <p:embed/>
                  </p:oleObj>
                </mc:Choice>
                <mc:Fallback>
                  <p:oleObj name="Equation" r:id="rId21" imgW="241200" imgH="228600" progId="Equation.3">
                    <p:embed/>
                    <p:pic>
                      <p:nvPicPr>
                        <p:cNvPr id="0" name="Picture 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264"/>
                          <a:ext cx="288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6749" name="Line 77"/>
            <p:cNvSpPr>
              <a:spLocks noChangeShapeType="1"/>
            </p:cNvSpPr>
            <p:nvPr/>
          </p:nvSpPr>
          <p:spPr bwMode="auto">
            <a:xfrm>
              <a:off x="1200" y="374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6750" name="Line 78"/>
            <p:cNvSpPr>
              <a:spLocks noChangeShapeType="1"/>
            </p:cNvSpPr>
            <p:nvPr/>
          </p:nvSpPr>
          <p:spPr bwMode="auto">
            <a:xfrm flipH="1">
              <a:off x="2112" y="3840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6751" name="Object 79"/>
            <p:cNvGraphicFramePr>
              <a:graphicFrameLocks noChangeAspect="1"/>
            </p:cNvGraphicFramePr>
            <p:nvPr/>
          </p:nvGraphicFramePr>
          <p:xfrm>
            <a:off x="1141" y="2832"/>
            <a:ext cx="251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6" name="Equation" r:id="rId23" imgW="139680" imgH="164880" progId="Equation.3">
                    <p:embed/>
                  </p:oleObj>
                </mc:Choice>
                <mc:Fallback>
                  <p:oleObj name="Equation" r:id="rId23" imgW="139680" imgH="1648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" y="2832"/>
                          <a:ext cx="251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6752" name="Object 80"/>
            <p:cNvGraphicFramePr>
              <a:graphicFrameLocks noChangeAspect="1"/>
            </p:cNvGraphicFramePr>
            <p:nvPr/>
          </p:nvGraphicFramePr>
          <p:xfrm>
            <a:off x="2339" y="2780"/>
            <a:ext cx="28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7" name="Equation" r:id="rId24" imgW="139680" imgH="164880" progId="Equation.3">
                    <p:embed/>
                  </p:oleObj>
                </mc:Choice>
                <mc:Fallback>
                  <p:oleObj name="Equation" r:id="rId24" imgW="139680" imgH="1648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2780"/>
                          <a:ext cx="288" cy="3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6753" name="Freeform 81"/>
            <p:cNvSpPr>
              <a:spLocks/>
            </p:cNvSpPr>
            <p:nvPr/>
          </p:nvSpPr>
          <p:spPr bwMode="auto">
            <a:xfrm>
              <a:off x="1872" y="3264"/>
              <a:ext cx="48" cy="14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2" y="126"/>
                </a:cxn>
                <a:cxn ang="0">
                  <a:pos x="0" y="252"/>
                </a:cxn>
              </a:cxnLst>
              <a:rect l="0" t="0" r="r" b="b"/>
              <a:pathLst>
                <a:path w="45" h="252">
                  <a:moveTo>
                    <a:pt x="18" y="0"/>
                  </a:moveTo>
                  <a:cubicBezTo>
                    <a:pt x="22" y="21"/>
                    <a:pt x="45" y="84"/>
                    <a:pt x="42" y="126"/>
                  </a:cubicBezTo>
                  <a:cubicBezTo>
                    <a:pt x="39" y="168"/>
                    <a:pt x="9" y="226"/>
                    <a:pt x="0" y="25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6754" name="Oval 82"/>
            <p:cNvSpPr>
              <a:spLocks noChangeArrowheads="1"/>
            </p:cNvSpPr>
            <p:nvPr/>
          </p:nvSpPr>
          <p:spPr bwMode="auto">
            <a:xfrm>
              <a:off x="1152" y="3120"/>
              <a:ext cx="96" cy="624"/>
            </a:xfrm>
            <a:prstGeom prst="ellipse">
              <a:avLst/>
            </a:prstGeom>
            <a:solidFill>
              <a:srgbClr val="00FFFF">
                <a:alpha val="50000"/>
              </a:srgb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6755" name="Object 83"/>
            <p:cNvGraphicFramePr>
              <a:graphicFrameLocks noChangeAspect="1"/>
            </p:cNvGraphicFramePr>
            <p:nvPr/>
          </p:nvGraphicFramePr>
          <p:xfrm>
            <a:off x="2112" y="3408"/>
            <a:ext cx="17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8" name="Equation" r:id="rId25" imgW="203040" imgH="279360" progId="Equation.3">
                    <p:embed/>
                  </p:oleObj>
                </mc:Choice>
                <mc:Fallback>
                  <p:oleObj name="Equation" r:id="rId25" imgW="203040" imgH="279360" progId="Equation.3">
                    <p:embed/>
                    <p:pic>
                      <p:nvPicPr>
                        <p:cNvPr id="0" name="Picture 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3408"/>
                          <a:ext cx="175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6756" name="Freeform 84"/>
            <p:cNvSpPr>
              <a:spLocks/>
            </p:cNvSpPr>
            <p:nvPr/>
          </p:nvSpPr>
          <p:spPr bwMode="auto">
            <a:xfrm>
              <a:off x="1872" y="3408"/>
              <a:ext cx="48" cy="14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2" y="126"/>
                </a:cxn>
                <a:cxn ang="0">
                  <a:pos x="0" y="252"/>
                </a:cxn>
              </a:cxnLst>
              <a:rect l="0" t="0" r="r" b="b"/>
              <a:pathLst>
                <a:path w="45" h="252">
                  <a:moveTo>
                    <a:pt x="18" y="0"/>
                  </a:moveTo>
                  <a:cubicBezTo>
                    <a:pt x="22" y="21"/>
                    <a:pt x="45" y="84"/>
                    <a:pt x="42" y="126"/>
                  </a:cubicBezTo>
                  <a:cubicBezTo>
                    <a:pt x="39" y="168"/>
                    <a:pt x="9" y="226"/>
                    <a:pt x="0" y="25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56757" name="Text Box 85"/>
          <p:cNvSpPr txBox="1">
            <a:spLocks noChangeArrowheads="1"/>
          </p:cNvSpPr>
          <p:nvPr/>
        </p:nvSpPr>
        <p:spPr bwMode="auto">
          <a:xfrm>
            <a:off x="304800" y="1004887"/>
            <a:ext cx="6400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问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: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为什么我们看不清远处的物体呢</a:t>
            </a:r>
            <a:r>
              <a: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？</a:t>
            </a:r>
          </a:p>
        </p:txBody>
      </p:sp>
      <p:sp>
        <p:nvSpPr>
          <p:cNvPr id="85" name="Text Box 14"/>
          <p:cNvSpPr txBox="1">
            <a:spLocks noChangeArrowheads="1"/>
          </p:cNvSpPr>
          <p:nvPr/>
        </p:nvSpPr>
        <p:spPr bwMode="auto">
          <a:xfrm>
            <a:off x="805673" y="152400"/>
            <a:ext cx="45283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夫琅禾费圆孔衍射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156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805673" y="152400"/>
            <a:ext cx="45283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夫琅禾费圆孔衍射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8" y="1066800"/>
            <a:ext cx="89879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14.7.1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人的瞳孔基本上是圆孔，其直径在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2mm~8mm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之间调节。取可见光波波长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=0.55μm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=2mm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。成年人眼球的焦距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≈20mm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。试估算人眼瞳孔里艾里斑的大小。</a:t>
            </a:r>
          </a:p>
        </p:txBody>
      </p:sp>
      <p:sp>
        <p:nvSpPr>
          <p:cNvPr id="4" name="矩形 3"/>
          <p:cNvSpPr/>
          <p:nvPr/>
        </p:nvSpPr>
        <p:spPr>
          <a:xfrm>
            <a:off x="32657" y="2567879"/>
            <a:ext cx="5943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人眼瞳孔里艾里斑的直径为：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781790"/>
              </p:ext>
            </p:extLst>
          </p:nvPr>
        </p:nvGraphicFramePr>
        <p:xfrm>
          <a:off x="1524000" y="3441700"/>
          <a:ext cx="6399534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Equation" r:id="rId3" imgW="2552400" imgH="355320" progId="Equation.DSMT4">
                  <p:embed/>
                </p:oleObj>
              </mc:Choice>
              <mc:Fallback>
                <p:oleObj name="Equation" r:id="rId3" imgW="2552400" imgH="3553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41700"/>
                        <a:ext cx="6399534" cy="901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8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1513820"/>
            <a:ext cx="8458200" cy="3581400"/>
            <a:chOff x="240" y="720"/>
            <a:chExt cx="5328" cy="2256"/>
          </a:xfrm>
        </p:grpSpPr>
        <p:sp>
          <p:nvSpPr>
            <p:cNvPr id="157699" name="Rectangle 3"/>
            <p:cNvSpPr>
              <a:spLocks noChangeArrowheads="1"/>
            </p:cNvSpPr>
            <p:nvPr/>
          </p:nvSpPr>
          <p:spPr bwMode="auto">
            <a:xfrm>
              <a:off x="240" y="720"/>
              <a:ext cx="5328" cy="2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32" y="1048"/>
              <a:ext cx="1584" cy="968"/>
              <a:chOff x="432" y="1048"/>
              <a:chExt cx="1584" cy="968"/>
            </a:xfrm>
          </p:grpSpPr>
          <p:sp>
            <p:nvSpPr>
              <p:cNvPr id="157701" name="Line 5"/>
              <p:cNvSpPr>
                <a:spLocks noChangeShapeType="1"/>
              </p:cNvSpPr>
              <p:nvPr/>
            </p:nvSpPr>
            <p:spPr bwMode="auto">
              <a:xfrm>
                <a:off x="432" y="2008"/>
                <a:ext cx="14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528" y="1048"/>
                <a:ext cx="960" cy="960"/>
                <a:chOff x="576" y="856"/>
                <a:chExt cx="960" cy="960"/>
              </a:xfrm>
            </p:grpSpPr>
            <p:sp>
              <p:nvSpPr>
                <p:cNvPr id="157703" name="Freeform 7"/>
                <p:cNvSpPr>
                  <a:spLocks/>
                </p:cNvSpPr>
                <p:nvPr/>
              </p:nvSpPr>
              <p:spPr bwMode="auto">
                <a:xfrm>
                  <a:off x="816" y="856"/>
                  <a:ext cx="480" cy="960"/>
                </a:xfrm>
                <a:custGeom>
                  <a:avLst/>
                  <a:gdLst/>
                  <a:ahLst/>
                  <a:cxnLst>
                    <a:cxn ang="0">
                      <a:pos x="0" y="960"/>
                    </a:cxn>
                    <a:cxn ang="0">
                      <a:pos x="84" y="764"/>
                    </a:cxn>
                    <a:cxn ang="0">
                      <a:pos x="240" y="0"/>
                    </a:cxn>
                    <a:cxn ang="0">
                      <a:pos x="392" y="764"/>
                    </a:cxn>
                    <a:cxn ang="0">
                      <a:pos x="480" y="960"/>
                    </a:cxn>
                  </a:cxnLst>
                  <a:rect l="0" t="0" r="r" b="b"/>
                  <a:pathLst>
                    <a:path w="480" h="960">
                      <a:moveTo>
                        <a:pt x="0" y="960"/>
                      </a:moveTo>
                      <a:cubicBezTo>
                        <a:pt x="14" y="927"/>
                        <a:pt x="44" y="924"/>
                        <a:pt x="84" y="764"/>
                      </a:cubicBezTo>
                      <a:cubicBezTo>
                        <a:pt x="124" y="604"/>
                        <a:pt x="189" y="0"/>
                        <a:pt x="240" y="0"/>
                      </a:cubicBezTo>
                      <a:cubicBezTo>
                        <a:pt x="291" y="0"/>
                        <a:pt x="352" y="604"/>
                        <a:pt x="392" y="764"/>
                      </a:cubicBezTo>
                      <a:cubicBezTo>
                        <a:pt x="432" y="924"/>
                        <a:pt x="462" y="919"/>
                        <a:pt x="480" y="960"/>
                      </a:cubicBezTo>
                    </a:path>
                  </a:pathLst>
                </a:custGeom>
                <a:noFill/>
                <a:ln w="28575" cmpd="sng">
                  <a:solidFill>
                    <a:srgbClr val="0099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04" name="Freeform 8"/>
                <p:cNvSpPr>
                  <a:spLocks/>
                </p:cNvSpPr>
                <p:nvPr/>
              </p:nvSpPr>
              <p:spPr bwMode="auto">
                <a:xfrm>
                  <a:off x="1296" y="1768"/>
                  <a:ext cx="240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96" y="0"/>
                    </a:cxn>
                    <a:cxn ang="0">
                      <a:pos x="240" y="48"/>
                    </a:cxn>
                  </a:cxnLst>
                  <a:rect l="0" t="0" r="r" b="b"/>
                  <a:pathLst>
                    <a:path w="240" h="48">
                      <a:moveTo>
                        <a:pt x="0" y="48"/>
                      </a:moveTo>
                      <a:cubicBezTo>
                        <a:pt x="28" y="24"/>
                        <a:pt x="56" y="0"/>
                        <a:pt x="96" y="0"/>
                      </a:cubicBezTo>
                      <a:cubicBezTo>
                        <a:pt x="136" y="0"/>
                        <a:pt x="216" y="40"/>
                        <a:pt x="240" y="48"/>
                      </a:cubicBezTo>
                    </a:path>
                  </a:pathLst>
                </a:custGeom>
                <a:noFill/>
                <a:ln w="28575" cmpd="sng">
                  <a:solidFill>
                    <a:srgbClr val="0099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05" name="Freeform 9"/>
                <p:cNvSpPr>
                  <a:spLocks/>
                </p:cNvSpPr>
                <p:nvPr/>
              </p:nvSpPr>
              <p:spPr bwMode="auto">
                <a:xfrm>
                  <a:off x="576" y="1768"/>
                  <a:ext cx="240" cy="48"/>
                </a:xfrm>
                <a:custGeom>
                  <a:avLst/>
                  <a:gdLst/>
                  <a:ahLst/>
                  <a:cxnLst>
                    <a:cxn ang="0">
                      <a:pos x="240" y="48"/>
                    </a:cxn>
                    <a:cxn ang="0">
                      <a:pos x="144" y="0"/>
                    </a:cxn>
                    <a:cxn ang="0">
                      <a:pos x="0" y="48"/>
                    </a:cxn>
                  </a:cxnLst>
                  <a:rect l="0" t="0" r="r" b="b"/>
                  <a:pathLst>
                    <a:path w="240" h="48">
                      <a:moveTo>
                        <a:pt x="240" y="48"/>
                      </a:moveTo>
                      <a:cubicBezTo>
                        <a:pt x="212" y="24"/>
                        <a:pt x="184" y="0"/>
                        <a:pt x="144" y="0"/>
                      </a:cubicBezTo>
                      <a:cubicBezTo>
                        <a:pt x="104" y="0"/>
                        <a:pt x="24" y="40"/>
                        <a:pt x="0" y="48"/>
                      </a:cubicBezTo>
                    </a:path>
                  </a:pathLst>
                </a:custGeom>
                <a:noFill/>
                <a:ln w="28575" cmpd="sng">
                  <a:solidFill>
                    <a:srgbClr val="0099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57706" name="Line 10"/>
              <p:cNvSpPr>
                <a:spLocks noChangeShapeType="1"/>
              </p:cNvSpPr>
              <p:nvPr/>
            </p:nvSpPr>
            <p:spPr bwMode="auto">
              <a:xfrm>
                <a:off x="720" y="2008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1008" y="1048"/>
                <a:ext cx="432" cy="968"/>
                <a:chOff x="1056" y="1048"/>
                <a:chExt cx="432" cy="960"/>
              </a:xfrm>
            </p:grpSpPr>
            <p:sp>
              <p:nvSpPr>
                <p:cNvPr id="157708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056" y="1048"/>
                  <a:ext cx="0" cy="9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0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488" y="1048"/>
                  <a:ext cx="0" cy="9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" name="Group 14"/>
              <p:cNvGrpSpPr>
                <a:grpSpLocks/>
              </p:cNvGrpSpPr>
              <p:nvPr/>
            </p:nvGrpSpPr>
            <p:grpSpPr bwMode="auto">
              <a:xfrm>
                <a:off x="960" y="1056"/>
                <a:ext cx="960" cy="960"/>
                <a:chOff x="576" y="856"/>
                <a:chExt cx="960" cy="960"/>
              </a:xfrm>
            </p:grpSpPr>
            <p:sp>
              <p:nvSpPr>
                <p:cNvPr id="157711" name="Freeform 15"/>
                <p:cNvSpPr>
                  <a:spLocks/>
                </p:cNvSpPr>
                <p:nvPr/>
              </p:nvSpPr>
              <p:spPr bwMode="auto">
                <a:xfrm>
                  <a:off x="816" y="856"/>
                  <a:ext cx="480" cy="960"/>
                </a:xfrm>
                <a:custGeom>
                  <a:avLst/>
                  <a:gdLst/>
                  <a:ahLst/>
                  <a:cxnLst>
                    <a:cxn ang="0">
                      <a:pos x="0" y="960"/>
                    </a:cxn>
                    <a:cxn ang="0">
                      <a:pos x="84" y="764"/>
                    </a:cxn>
                    <a:cxn ang="0">
                      <a:pos x="240" y="0"/>
                    </a:cxn>
                    <a:cxn ang="0">
                      <a:pos x="392" y="764"/>
                    </a:cxn>
                    <a:cxn ang="0">
                      <a:pos x="480" y="960"/>
                    </a:cxn>
                  </a:cxnLst>
                  <a:rect l="0" t="0" r="r" b="b"/>
                  <a:pathLst>
                    <a:path w="480" h="960">
                      <a:moveTo>
                        <a:pt x="0" y="960"/>
                      </a:moveTo>
                      <a:cubicBezTo>
                        <a:pt x="14" y="927"/>
                        <a:pt x="44" y="924"/>
                        <a:pt x="84" y="764"/>
                      </a:cubicBezTo>
                      <a:cubicBezTo>
                        <a:pt x="124" y="604"/>
                        <a:pt x="189" y="0"/>
                        <a:pt x="240" y="0"/>
                      </a:cubicBezTo>
                      <a:cubicBezTo>
                        <a:pt x="291" y="0"/>
                        <a:pt x="352" y="604"/>
                        <a:pt x="392" y="764"/>
                      </a:cubicBezTo>
                      <a:cubicBezTo>
                        <a:pt x="432" y="924"/>
                        <a:pt x="462" y="919"/>
                        <a:pt x="480" y="960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12" name="Freeform 16"/>
                <p:cNvSpPr>
                  <a:spLocks/>
                </p:cNvSpPr>
                <p:nvPr/>
              </p:nvSpPr>
              <p:spPr bwMode="auto">
                <a:xfrm>
                  <a:off x="1296" y="1768"/>
                  <a:ext cx="240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96" y="0"/>
                    </a:cxn>
                    <a:cxn ang="0">
                      <a:pos x="240" y="48"/>
                    </a:cxn>
                  </a:cxnLst>
                  <a:rect l="0" t="0" r="r" b="b"/>
                  <a:pathLst>
                    <a:path w="240" h="48">
                      <a:moveTo>
                        <a:pt x="0" y="48"/>
                      </a:moveTo>
                      <a:cubicBezTo>
                        <a:pt x="28" y="24"/>
                        <a:pt x="56" y="0"/>
                        <a:pt x="96" y="0"/>
                      </a:cubicBezTo>
                      <a:cubicBezTo>
                        <a:pt x="136" y="0"/>
                        <a:pt x="216" y="40"/>
                        <a:pt x="240" y="48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13" name="Freeform 17"/>
                <p:cNvSpPr>
                  <a:spLocks/>
                </p:cNvSpPr>
                <p:nvPr/>
              </p:nvSpPr>
              <p:spPr bwMode="auto">
                <a:xfrm>
                  <a:off x="576" y="1768"/>
                  <a:ext cx="240" cy="48"/>
                </a:xfrm>
                <a:custGeom>
                  <a:avLst/>
                  <a:gdLst/>
                  <a:ahLst/>
                  <a:cxnLst>
                    <a:cxn ang="0">
                      <a:pos x="240" y="48"/>
                    </a:cxn>
                    <a:cxn ang="0">
                      <a:pos x="144" y="0"/>
                    </a:cxn>
                    <a:cxn ang="0">
                      <a:pos x="0" y="48"/>
                    </a:cxn>
                  </a:cxnLst>
                  <a:rect l="0" t="0" r="r" b="b"/>
                  <a:pathLst>
                    <a:path w="240" h="48">
                      <a:moveTo>
                        <a:pt x="240" y="48"/>
                      </a:moveTo>
                      <a:cubicBezTo>
                        <a:pt x="212" y="24"/>
                        <a:pt x="184" y="0"/>
                        <a:pt x="144" y="0"/>
                      </a:cubicBezTo>
                      <a:cubicBezTo>
                        <a:pt x="104" y="0"/>
                        <a:pt x="24" y="40"/>
                        <a:pt x="0" y="48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914400" y="3723620"/>
            <a:ext cx="2057400" cy="1295400"/>
            <a:chOff x="624" y="2112"/>
            <a:chExt cx="1296" cy="816"/>
          </a:xfrm>
        </p:grpSpPr>
        <p:sp>
          <p:nvSpPr>
            <p:cNvPr id="157715" name="Rectangle 19"/>
            <p:cNvSpPr>
              <a:spLocks noChangeArrowheads="1"/>
            </p:cNvSpPr>
            <p:nvPr/>
          </p:nvSpPr>
          <p:spPr bwMode="auto">
            <a:xfrm>
              <a:off x="624" y="2112"/>
              <a:ext cx="1296" cy="81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16" name="Oval 20"/>
            <p:cNvSpPr>
              <a:spLocks noChangeArrowheads="1"/>
            </p:cNvSpPr>
            <p:nvPr/>
          </p:nvSpPr>
          <p:spPr bwMode="auto">
            <a:xfrm>
              <a:off x="768" y="2256"/>
              <a:ext cx="576" cy="576"/>
            </a:xfrm>
            <a:prstGeom prst="ellipse">
              <a:avLst/>
            </a:prstGeom>
            <a:solidFill>
              <a:srgbClr val="FFD48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17" name="Oval 21"/>
            <p:cNvSpPr>
              <a:spLocks noChangeArrowheads="1"/>
            </p:cNvSpPr>
            <p:nvPr/>
          </p:nvSpPr>
          <p:spPr bwMode="auto">
            <a:xfrm>
              <a:off x="1200" y="2256"/>
              <a:ext cx="576" cy="576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18" name="Oval 22"/>
            <p:cNvSpPr>
              <a:spLocks noChangeArrowheads="1"/>
            </p:cNvSpPr>
            <p:nvPr/>
          </p:nvSpPr>
          <p:spPr bwMode="auto">
            <a:xfrm>
              <a:off x="820" y="2308"/>
              <a:ext cx="472" cy="472"/>
            </a:xfrm>
            <a:prstGeom prst="ellipse">
              <a:avLst/>
            </a:prstGeom>
            <a:solidFill>
              <a:srgbClr val="63470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19" name="Oval 23"/>
            <p:cNvSpPr>
              <a:spLocks noChangeArrowheads="1"/>
            </p:cNvSpPr>
            <p:nvPr/>
          </p:nvSpPr>
          <p:spPr bwMode="auto">
            <a:xfrm>
              <a:off x="1252" y="2308"/>
              <a:ext cx="472" cy="472"/>
            </a:xfrm>
            <a:prstGeom prst="ellipse">
              <a:avLst/>
            </a:prstGeom>
            <a:solidFill>
              <a:srgbClr val="63470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20" name="Oval 24"/>
            <p:cNvSpPr>
              <a:spLocks noChangeArrowheads="1"/>
            </p:cNvSpPr>
            <p:nvPr/>
          </p:nvSpPr>
          <p:spPr bwMode="auto">
            <a:xfrm>
              <a:off x="1305" y="2361"/>
              <a:ext cx="366" cy="366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21" name="Oval 25"/>
            <p:cNvSpPr>
              <a:spLocks noChangeArrowheads="1"/>
            </p:cNvSpPr>
            <p:nvPr/>
          </p:nvSpPr>
          <p:spPr bwMode="auto">
            <a:xfrm>
              <a:off x="873" y="2361"/>
              <a:ext cx="366" cy="366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381000" y="838200"/>
            <a:ext cx="205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瑞利判据</a:t>
            </a: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457200" y="5095220"/>
            <a:ext cx="8686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对于两个强度相等的不相干的点光源（物点，一个点光源的衍射图样的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主极大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刚好和另一点光源衍射图样的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第一极小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相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重合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，这时两个点光源（或物点）恰为这一光学仪器所分辨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  <a:endParaRPr lang="en-US" altLang="zh-CN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6553200" y="3723620"/>
            <a:ext cx="1752600" cy="1295400"/>
            <a:chOff x="4176" y="2112"/>
            <a:chExt cx="1104" cy="816"/>
          </a:xfrm>
        </p:grpSpPr>
        <p:sp>
          <p:nvSpPr>
            <p:cNvPr id="157725" name="Rectangle 29"/>
            <p:cNvSpPr>
              <a:spLocks noChangeArrowheads="1"/>
            </p:cNvSpPr>
            <p:nvPr/>
          </p:nvSpPr>
          <p:spPr bwMode="auto">
            <a:xfrm>
              <a:off x="4176" y="2112"/>
              <a:ext cx="1104" cy="81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26" name="Oval 30"/>
            <p:cNvSpPr>
              <a:spLocks noChangeArrowheads="1"/>
            </p:cNvSpPr>
            <p:nvPr/>
          </p:nvSpPr>
          <p:spPr bwMode="auto">
            <a:xfrm>
              <a:off x="4512" y="2256"/>
              <a:ext cx="528" cy="528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27" name="Oval 31"/>
            <p:cNvSpPr>
              <a:spLocks noChangeArrowheads="1"/>
            </p:cNvSpPr>
            <p:nvPr/>
          </p:nvSpPr>
          <p:spPr bwMode="auto">
            <a:xfrm>
              <a:off x="4416" y="2256"/>
              <a:ext cx="528" cy="528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28" name="Oval 32"/>
            <p:cNvSpPr>
              <a:spLocks noChangeArrowheads="1"/>
            </p:cNvSpPr>
            <p:nvPr/>
          </p:nvSpPr>
          <p:spPr bwMode="auto">
            <a:xfrm>
              <a:off x="4560" y="2304"/>
              <a:ext cx="432" cy="432"/>
            </a:xfrm>
            <a:prstGeom prst="ellipse">
              <a:avLst/>
            </a:prstGeom>
            <a:solidFill>
              <a:srgbClr val="63470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29" name="Oval 33"/>
            <p:cNvSpPr>
              <a:spLocks noChangeArrowheads="1"/>
            </p:cNvSpPr>
            <p:nvPr/>
          </p:nvSpPr>
          <p:spPr bwMode="auto">
            <a:xfrm>
              <a:off x="4464" y="2304"/>
              <a:ext cx="432" cy="432"/>
            </a:xfrm>
            <a:prstGeom prst="ellipse">
              <a:avLst/>
            </a:prstGeom>
            <a:solidFill>
              <a:srgbClr val="63470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30" name="Oval 34"/>
            <p:cNvSpPr>
              <a:spLocks noChangeArrowheads="1"/>
            </p:cNvSpPr>
            <p:nvPr/>
          </p:nvSpPr>
          <p:spPr bwMode="auto">
            <a:xfrm>
              <a:off x="4512" y="2352"/>
              <a:ext cx="336" cy="336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31" name="Oval 35"/>
            <p:cNvSpPr>
              <a:spLocks noChangeArrowheads="1"/>
            </p:cNvSpPr>
            <p:nvPr/>
          </p:nvSpPr>
          <p:spPr bwMode="auto">
            <a:xfrm>
              <a:off x="4608" y="2352"/>
              <a:ext cx="336" cy="336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838200" y="1880533"/>
            <a:ext cx="2197100" cy="1690687"/>
            <a:chOff x="528" y="951"/>
            <a:chExt cx="1384" cy="1065"/>
          </a:xfrm>
        </p:grpSpPr>
        <p:sp>
          <p:nvSpPr>
            <p:cNvPr id="157733" name="Freeform 37"/>
            <p:cNvSpPr>
              <a:spLocks/>
            </p:cNvSpPr>
            <p:nvPr/>
          </p:nvSpPr>
          <p:spPr bwMode="auto">
            <a:xfrm>
              <a:off x="528" y="1960"/>
              <a:ext cx="240" cy="48"/>
            </a:xfrm>
            <a:custGeom>
              <a:avLst/>
              <a:gdLst/>
              <a:ahLst/>
              <a:cxnLst>
                <a:cxn ang="0">
                  <a:pos x="240" y="48"/>
                </a:cxn>
                <a:cxn ang="0">
                  <a:pos x="144" y="0"/>
                </a:cxn>
                <a:cxn ang="0">
                  <a:pos x="0" y="48"/>
                </a:cxn>
              </a:cxnLst>
              <a:rect l="0" t="0" r="r" b="b"/>
              <a:pathLst>
                <a:path w="240" h="48">
                  <a:moveTo>
                    <a:pt x="240" y="48"/>
                  </a:moveTo>
                  <a:cubicBezTo>
                    <a:pt x="212" y="24"/>
                    <a:pt x="184" y="0"/>
                    <a:pt x="144" y="0"/>
                  </a:cubicBezTo>
                  <a:cubicBezTo>
                    <a:pt x="104" y="0"/>
                    <a:pt x="24" y="40"/>
                    <a:pt x="0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34" name="Freeform 38"/>
            <p:cNvSpPr>
              <a:spLocks/>
            </p:cNvSpPr>
            <p:nvPr/>
          </p:nvSpPr>
          <p:spPr bwMode="auto">
            <a:xfrm>
              <a:off x="768" y="951"/>
              <a:ext cx="912" cy="1065"/>
            </a:xfrm>
            <a:custGeom>
              <a:avLst/>
              <a:gdLst/>
              <a:ahLst/>
              <a:cxnLst>
                <a:cxn ang="0">
                  <a:pos x="0" y="1065"/>
                </a:cxn>
                <a:cxn ang="0">
                  <a:pos x="92" y="845"/>
                </a:cxn>
                <a:cxn ang="0">
                  <a:pos x="242" y="74"/>
                </a:cxn>
                <a:cxn ang="0">
                  <a:pos x="347" y="410"/>
                </a:cxn>
                <a:cxn ang="0">
                  <a:pos x="459" y="882"/>
                </a:cxn>
                <a:cxn ang="0">
                  <a:pos x="571" y="373"/>
                </a:cxn>
                <a:cxn ang="0">
                  <a:pos x="676" y="81"/>
                </a:cxn>
                <a:cxn ang="0">
                  <a:pos x="816" y="857"/>
                </a:cxn>
                <a:cxn ang="0">
                  <a:pos x="912" y="1065"/>
                </a:cxn>
              </a:cxnLst>
              <a:rect l="0" t="0" r="r" b="b"/>
              <a:pathLst>
                <a:path w="912" h="1065">
                  <a:moveTo>
                    <a:pt x="0" y="1065"/>
                  </a:moveTo>
                  <a:cubicBezTo>
                    <a:pt x="15" y="1028"/>
                    <a:pt x="52" y="1010"/>
                    <a:pt x="92" y="845"/>
                  </a:cubicBezTo>
                  <a:cubicBezTo>
                    <a:pt x="132" y="680"/>
                    <a:pt x="199" y="147"/>
                    <a:pt x="242" y="74"/>
                  </a:cubicBezTo>
                  <a:cubicBezTo>
                    <a:pt x="285" y="1"/>
                    <a:pt x="311" y="275"/>
                    <a:pt x="347" y="410"/>
                  </a:cubicBezTo>
                  <a:cubicBezTo>
                    <a:pt x="383" y="545"/>
                    <a:pt x="422" y="888"/>
                    <a:pt x="459" y="882"/>
                  </a:cubicBezTo>
                  <a:cubicBezTo>
                    <a:pt x="496" y="876"/>
                    <a:pt x="535" y="507"/>
                    <a:pt x="571" y="373"/>
                  </a:cubicBezTo>
                  <a:cubicBezTo>
                    <a:pt x="607" y="239"/>
                    <a:pt x="635" y="0"/>
                    <a:pt x="676" y="81"/>
                  </a:cubicBezTo>
                  <a:cubicBezTo>
                    <a:pt x="717" y="162"/>
                    <a:pt x="777" y="693"/>
                    <a:pt x="816" y="857"/>
                  </a:cubicBezTo>
                  <a:cubicBezTo>
                    <a:pt x="855" y="1021"/>
                    <a:pt x="892" y="1022"/>
                    <a:pt x="912" y="106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35" name="Freeform 39"/>
            <p:cNvSpPr>
              <a:spLocks/>
            </p:cNvSpPr>
            <p:nvPr/>
          </p:nvSpPr>
          <p:spPr bwMode="auto">
            <a:xfrm>
              <a:off x="1680" y="1967"/>
              <a:ext cx="232" cy="49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6" y="1"/>
                </a:cxn>
                <a:cxn ang="0">
                  <a:pos x="232" y="45"/>
                </a:cxn>
              </a:cxnLst>
              <a:rect l="0" t="0" r="r" b="b"/>
              <a:pathLst>
                <a:path w="232" h="49">
                  <a:moveTo>
                    <a:pt x="0" y="49"/>
                  </a:moveTo>
                  <a:cubicBezTo>
                    <a:pt x="16" y="42"/>
                    <a:pt x="57" y="2"/>
                    <a:pt x="96" y="1"/>
                  </a:cubicBezTo>
                  <a:cubicBezTo>
                    <a:pt x="135" y="0"/>
                    <a:pt x="204" y="36"/>
                    <a:pt x="232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6248400" y="2034520"/>
            <a:ext cx="2362200" cy="1536700"/>
            <a:chOff x="3936" y="1048"/>
            <a:chExt cx="1488" cy="968"/>
          </a:xfrm>
        </p:grpSpPr>
        <p:sp>
          <p:nvSpPr>
            <p:cNvPr id="157737" name="Line 41"/>
            <p:cNvSpPr>
              <a:spLocks noChangeShapeType="1"/>
            </p:cNvSpPr>
            <p:nvPr/>
          </p:nvSpPr>
          <p:spPr bwMode="auto">
            <a:xfrm>
              <a:off x="3936" y="2016"/>
              <a:ext cx="1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38" name="Line 42"/>
            <p:cNvSpPr>
              <a:spLocks noChangeShapeType="1"/>
            </p:cNvSpPr>
            <p:nvPr/>
          </p:nvSpPr>
          <p:spPr bwMode="auto">
            <a:xfrm flipV="1">
              <a:off x="4608" y="1048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39" name="Line 43"/>
            <p:cNvSpPr>
              <a:spLocks noChangeShapeType="1"/>
            </p:cNvSpPr>
            <p:nvPr/>
          </p:nvSpPr>
          <p:spPr bwMode="auto">
            <a:xfrm flipV="1">
              <a:off x="4800" y="1048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" name="Group 44"/>
            <p:cNvGrpSpPr>
              <a:grpSpLocks/>
            </p:cNvGrpSpPr>
            <p:nvPr/>
          </p:nvGrpSpPr>
          <p:grpSpPr bwMode="auto">
            <a:xfrm>
              <a:off x="4128" y="1056"/>
              <a:ext cx="960" cy="960"/>
              <a:chOff x="576" y="856"/>
              <a:chExt cx="960" cy="960"/>
            </a:xfrm>
          </p:grpSpPr>
          <p:sp>
            <p:nvSpPr>
              <p:cNvPr id="157741" name="Freeform 45"/>
              <p:cNvSpPr>
                <a:spLocks/>
              </p:cNvSpPr>
              <p:nvPr/>
            </p:nvSpPr>
            <p:spPr bwMode="auto">
              <a:xfrm>
                <a:off x="816" y="856"/>
                <a:ext cx="480" cy="960"/>
              </a:xfrm>
              <a:custGeom>
                <a:avLst/>
                <a:gdLst/>
                <a:ahLst/>
                <a:cxnLst>
                  <a:cxn ang="0">
                    <a:pos x="0" y="960"/>
                  </a:cxn>
                  <a:cxn ang="0">
                    <a:pos x="84" y="764"/>
                  </a:cxn>
                  <a:cxn ang="0">
                    <a:pos x="240" y="0"/>
                  </a:cxn>
                  <a:cxn ang="0">
                    <a:pos x="392" y="764"/>
                  </a:cxn>
                  <a:cxn ang="0">
                    <a:pos x="480" y="960"/>
                  </a:cxn>
                </a:cxnLst>
                <a:rect l="0" t="0" r="r" b="b"/>
                <a:pathLst>
                  <a:path w="480" h="960">
                    <a:moveTo>
                      <a:pt x="0" y="960"/>
                    </a:moveTo>
                    <a:cubicBezTo>
                      <a:pt x="14" y="927"/>
                      <a:pt x="44" y="924"/>
                      <a:pt x="84" y="764"/>
                    </a:cubicBezTo>
                    <a:cubicBezTo>
                      <a:pt x="124" y="604"/>
                      <a:pt x="189" y="0"/>
                      <a:pt x="240" y="0"/>
                    </a:cubicBezTo>
                    <a:cubicBezTo>
                      <a:pt x="291" y="0"/>
                      <a:pt x="352" y="604"/>
                      <a:pt x="392" y="764"/>
                    </a:cubicBezTo>
                    <a:cubicBezTo>
                      <a:pt x="432" y="924"/>
                      <a:pt x="462" y="919"/>
                      <a:pt x="480" y="960"/>
                    </a:cubicBez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742" name="Freeform 46"/>
              <p:cNvSpPr>
                <a:spLocks/>
              </p:cNvSpPr>
              <p:nvPr/>
            </p:nvSpPr>
            <p:spPr bwMode="auto">
              <a:xfrm>
                <a:off x="1296" y="1768"/>
                <a:ext cx="240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240" y="48"/>
                  </a:cxn>
                </a:cxnLst>
                <a:rect l="0" t="0" r="r" b="b"/>
                <a:pathLst>
                  <a:path w="240" h="48">
                    <a:moveTo>
                      <a:pt x="0" y="48"/>
                    </a:moveTo>
                    <a:cubicBezTo>
                      <a:pt x="28" y="24"/>
                      <a:pt x="56" y="0"/>
                      <a:pt x="96" y="0"/>
                    </a:cubicBezTo>
                    <a:cubicBezTo>
                      <a:pt x="136" y="0"/>
                      <a:pt x="216" y="40"/>
                      <a:pt x="240" y="48"/>
                    </a:cubicBez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743" name="Freeform 47"/>
              <p:cNvSpPr>
                <a:spLocks/>
              </p:cNvSpPr>
              <p:nvPr/>
            </p:nvSpPr>
            <p:spPr bwMode="auto">
              <a:xfrm>
                <a:off x="576" y="1768"/>
                <a:ext cx="240" cy="48"/>
              </a:xfrm>
              <a:custGeom>
                <a:avLst/>
                <a:gdLst/>
                <a:ahLst/>
                <a:cxnLst>
                  <a:cxn ang="0">
                    <a:pos x="240" y="48"/>
                  </a:cxn>
                  <a:cxn ang="0">
                    <a:pos x="144" y="0"/>
                  </a:cxn>
                  <a:cxn ang="0">
                    <a:pos x="0" y="48"/>
                  </a:cxn>
                </a:cxnLst>
                <a:rect l="0" t="0" r="r" b="b"/>
                <a:pathLst>
                  <a:path w="240" h="48">
                    <a:moveTo>
                      <a:pt x="240" y="48"/>
                    </a:moveTo>
                    <a:cubicBezTo>
                      <a:pt x="212" y="24"/>
                      <a:pt x="184" y="0"/>
                      <a:pt x="144" y="0"/>
                    </a:cubicBezTo>
                    <a:cubicBezTo>
                      <a:pt x="104" y="0"/>
                      <a:pt x="24" y="40"/>
                      <a:pt x="0" y="48"/>
                    </a:cubicBez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Group 48"/>
            <p:cNvGrpSpPr>
              <a:grpSpLocks/>
            </p:cNvGrpSpPr>
            <p:nvPr/>
          </p:nvGrpSpPr>
          <p:grpSpPr bwMode="auto">
            <a:xfrm>
              <a:off x="4320" y="1056"/>
              <a:ext cx="960" cy="960"/>
              <a:chOff x="576" y="856"/>
              <a:chExt cx="960" cy="960"/>
            </a:xfrm>
          </p:grpSpPr>
          <p:sp>
            <p:nvSpPr>
              <p:cNvPr id="157745" name="Freeform 49"/>
              <p:cNvSpPr>
                <a:spLocks/>
              </p:cNvSpPr>
              <p:nvPr/>
            </p:nvSpPr>
            <p:spPr bwMode="auto">
              <a:xfrm>
                <a:off x="816" y="856"/>
                <a:ext cx="480" cy="960"/>
              </a:xfrm>
              <a:custGeom>
                <a:avLst/>
                <a:gdLst/>
                <a:ahLst/>
                <a:cxnLst>
                  <a:cxn ang="0">
                    <a:pos x="0" y="960"/>
                  </a:cxn>
                  <a:cxn ang="0">
                    <a:pos x="84" y="764"/>
                  </a:cxn>
                  <a:cxn ang="0">
                    <a:pos x="240" y="0"/>
                  </a:cxn>
                  <a:cxn ang="0">
                    <a:pos x="392" y="764"/>
                  </a:cxn>
                  <a:cxn ang="0">
                    <a:pos x="480" y="960"/>
                  </a:cxn>
                </a:cxnLst>
                <a:rect l="0" t="0" r="r" b="b"/>
                <a:pathLst>
                  <a:path w="480" h="960">
                    <a:moveTo>
                      <a:pt x="0" y="960"/>
                    </a:moveTo>
                    <a:cubicBezTo>
                      <a:pt x="14" y="927"/>
                      <a:pt x="44" y="924"/>
                      <a:pt x="84" y="764"/>
                    </a:cubicBezTo>
                    <a:cubicBezTo>
                      <a:pt x="124" y="604"/>
                      <a:pt x="189" y="0"/>
                      <a:pt x="240" y="0"/>
                    </a:cubicBezTo>
                    <a:cubicBezTo>
                      <a:pt x="291" y="0"/>
                      <a:pt x="352" y="604"/>
                      <a:pt x="392" y="764"/>
                    </a:cubicBezTo>
                    <a:cubicBezTo>
                      <a:pt x="432" y="924"/>
                      <a:pt x="462" y="919"/>
                      <a:pt x="480" y="960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746" name="Freeform 50"/>
              <p:cNvSpPr>
                <a:spLocks/>
              </p:cNvSpPr>
              <p:nvPr/>
            </p:nvSpPr>
            <p:spPr bwMode="auto">
              <a:xfrm>
                <a:off x="1296" y="1768"/>
                <a:ext cx="240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240" y="48"/>
                  </a:cxn>
                </a:cxnLst>
                <a:rect l="0" t="0" r="r" b="b"/>
                <a:pathLst>
                  <a:path w="240" h="48">
                    <a:moveTo>
                      <a:pt x="0" y="48"/>
                    </a:moveTo>
                    <a:cubicBezTo>
                      <a:pt x="28" y="24"/>
                      <a:pt x="56" y="0"/>
                      <a:pt x="96" y="0"/>
                    </a:cubicBezTo>
                    <a:cubicBezTo>
                      <a:pt x="136" y="0"/>
                      <a:pt x="216" y="40"/>
                      <a:pt x="240" y="48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747" name="Freeform 51"/>
              <p:cNvSpPr>
                <a:spLocks/>
              </p:cNvSpPr>
              <p:nvPr/>
            </p:nvSpPr>
            <p:spPr bwMode="auto">
              <a:xfrm>
                <a:off x="576" y="1768"/>
                <a:ext cx="240" cy="48"/>
              </a:xfrm>
              <a:custGeom>
                <a:avLst/>
                <a:gdLst/>
                <a:ahLst/>
                <a:cxnLst>
                  <a:cxn ang="0">
                    <a:pos x="240" y="48"/>
                  </a:cxn>
                  <a:cxn ang="0">
                    <a:pos x="144" y="0"/>
                  </a:cxn>
                  <a:cxn ang="0">
                    <a:pos x="0" y="48"/>
                  </a:cxn>
                </a:cxnLst>
                <a:rect l="0" t="0" r="r" b="b"/>
                <a:pathLst>
                  <a:path w="240" h="48">
                    <a:moveTo>
                      <a:pt x="240" y="48"/>
                    </a:moveTo>
                    <a:cubicBezTo>
                      <a:pt x="212" y="24"/>
                      <a:pt x="184" y="0"/>
                      <a:pt x="144" y="0"/>
                    </a:cubicBezTo>
                    <a:cubicBezTo>
                      <a:pt x="104" y="0"/>
                      <a:pt x="24" y="40"/>
                      <a:pt x="0" y="48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52"/>
          <p:cNvGrpSpPr>
            <a:grpSpLocks/>
          </p:cNvGrpSpPr>
          <p:nvPr/>
        </p:nvGrpSpPr>
        <p:grpSpPr bwMode="auto">
          <a:xfrm>
            <a:off x="6361113" y="1575733"/>
            <a:ext cx="2173287" cy="1995487"/>
            <a:chOff x="4055" y="567"/>
            <a:chExt cx="1369" cy="1257"/>
          </a:xfrm>
        </p:grpSpPr>
        <p:sp>
          <p:nvSpPr>
            <p:cNvPr id="157749" name="Freeform 53"/>
            <p:cNvSpPr>
              <a:spLocks/>
            </p:cNvSpPr>
            <p:nvPr/>
          </p:nvSpPr>
          <p:spPr bwMode="auto">
            <a:xfrm>
              <a:off x="4428" y="567"/>
              <a:ext cx="654" cy="1191"/>
            </a:xfrm>
            <a:custGeom>
              <a:avLst/>
              <a:gdLst/>
              <a:ahLst/>
              <a:cxnLst>
                <a:cxn ang="0">
                  <a:pos x="0" y="1185"/>
                </a:cxn>
                <a:cxn ang="0">
                  <a:pos x="60" y="957"/>
                </a:cxn>
                <a:cxn ang="0">
                  <a:pos x="324" y="1"/>
                </a:cxn>
                <a:cxn ang="0">
                  <a:pos x="576" y="951"/>
                </a:cxn>
                <a:cxn ang="0">
                  <a:pos x="654" y="1191"/>
                </a:cxn>
              </a:cxnLst>
              <a:rect l="0" t="0" r="r" b="b"/>
              <a:pathLst>
                <a:path w="654" h="1191">
                  <a:moveTo>
                    <a:pt x="0" y="1185"/>
                  </a:moveTo>
                  <a:cubicBezTo>
                    <a:pt x="10" y="1148"/>
                    <a:pt x="6" y="1154"/>
                    <a:pt x="60" y="957"/>
                  </a:cubicBezTo>
                  <a:cubicBezTo>
                    <a:pt x="114" y="760"/>
                    <a:pt x="238" y="2"/>
                    <a:pt x="324" y="1"/>
                  </a:cubicBezTo>
                  <a:cubicBezTo>
                    <a:pt x="410" y="0"/>
                    <a:pt x="521" y="753"/>
                    <a:pt x="576" y="951"/>
                  </a:cubicBezTo>
                  <a:cubicBezTo>
                    <a:pt x="631" y="1149"/>
                    <a:pt x="638" y="1141"/>
                    <a:pt x="654" y="1191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50" name="Freeform 54"/>
            <p:cNvSpPr>
              <a:spLocks/>
            </p:cNvSpPr>
            <p:nvPr/>
          </p:nvSpPr>
          <p:spPr bwMode="auto">
            <a:xfrm>
              <a:off x="5088" y="1744"/>
              <a:ext cx="336" cy="72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08" y="2"/>
                </a:cxn>
                <a:cxn ang="0">
                  <a:pos x="192" y="24"/>
                </a:cxn>
                <a:cxn ang="0">
                  <a:pos x="336" y="72"/>
                </a:cxn>
              </a:cxnLst>
              <a:rect l="0" t="0" r="r" b="b"/>
              <a:pathLst>
                <a:path w="336" h="72">
                  <a:moveTo>
                    <a:pt x="0" y="14"/>
                  </a:moveTo>
                  <a:cubicBezTo>
                    <a:pt x="18" y="13"/>
                    <a:pt x="76" y="0"/>
                    <a:pt x="108" y="2"/>
                  </a:cubicBezTo>
                  <a:cubicBezTo>
                    <a:pt x="140" y="4"/>
                    <a:pt x="154" y="12"/>
                    <a:pt x="192" y="24"/>
                  </a:cubicBezTo>
                  <a:cubicBezTo>
                    <a:pt x="230" y="36"/>
                    <a:pt x="312" y="64"/>
                    <a:pt x="336" y="7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51" name="Freeform 55"/>
            <p:cNvSpPr>
              <a:spLocks/>
            </p:cNvSpPr>
            <p:nvPr/>
          </p:nvSpPr>
          <p:spPr bwMode="auto">
            <a:xfrm flipH="1">
              <a:off x="4055" y="1744"/>
              <a:ext cx="384" cy="8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08" y="2"/>
                </a:cxn>
                <a:cxn ang="0">
                  <a:pos x="192" y="24"/>
                </a:cxn>
                <a:cxn ang="0">
                  <a:pos x="336" y="72"/>
                </a:cxn>
              </a:cxnLst>
              <a:rect l="0" t="0" r="r" b="b"/>
              <a:pathLst>
                <a:path w="336" h="72">
                  <a:moveTo>
                    <a:pt x="0" y="14"/>
                  </a:moveTo>
                  <a:cubicBezTo>
                    <a:pt x="18" y="13"/>
                    <a:pt x="76" y="0"/>
                    <a:pt x="108" y="2"/>
                  </a:cubicBezTo>
                  <a:cubicBezTo>
                    <a:pt x="140" y="4"/>
                    <a:pt x="154" y="12"/>
                    <a:pt x="192" y="24"/>
                  </a:cubicBezTo>
                  <a:cubicBezTo>
                    <a:pt x="230" y="36"/>
                    <a:pt x="312" y="64"/>
                    <a:pt x="336" y="7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56"/>
          <p:cNvGrpSpPr>
            <a:grpSpLocks/>
          </p:cNvGrpSpPr>
          <p:nvPr/>
        </p:nvGrpSpPr>
        <p:grpSpPr bwMode="auto">
          <a:xfrm>
            <a:off x="4648200" y="2263120"/>
            <a:ext cx="1600200" cy="1308100"/>
            <a:chOff x="3024" y="1192"/>
            <a:chExt cx="1008" cy="824"/>
          </a:xfrm>
        </p:grpSpPr>
        <p:sp>
          <p:nvSpPr>
            <p:cNvPr id="157753" name="Line 57"/>
            <p:cNvSpPr>
              <a:spLocks noChangeShapeType="1"/>
            </p:cNvSpPr>
            <p:nvPr/>
          </p:nvSpPr>
          <p:spPr bwMode="auto">
            <a:xfrm>
              <a:off x="3024" y="1192"/>
              <a:ext cx="7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54" name="Line 58"/>
            <p:cNvSpPr>
              <a:spLocks noChangeShapeType="1"/>
            </p:cNvSpPr>
            <p:nvPr/>
          </p:nvSpPr>
          <p:spPr bwMode="auto">
            <a:xfrm>
              <a:off x="3696" y="1192"/>
              <a:ext cx="0" cy="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sm" len="lg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7755" name="Object 59"/>
            <p:cNvGraphicFramePr>
              <a:graphicFrameLocks noChangeAspect="1"/>
            </p:cNvGraphicFramePr>
            <p:nvPr/>
          </p:nvGraphicFramePr>
          <p:xfrm>
            <a:off x="3456" y="1466"/>
            <a:ext cx="576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2" name="公式" r:id="rId3" imgW="533160" imgH="330120" progId="Equation.3">
                    <p:embed/>
                  </p:oleObj>
                </mc:Choice>
                <mc:Fallback>
                  <p:oleObj name="公式" r:id="rId3" imgW="533160" imgH="33012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466"/>
                          <a:ext cx="576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7756" name="Line 60"/>
            <p:cNvSpPr>
              <a:spLocks noChangeShapeType="1"/>
            </p:cNvSpPr>
            <p:nvPr/>
          </p:nvSpPr>
          <p:spPr bwMode="auto">
            <a:xfrm flipV="1">
              <a:off x="3696" y="172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sm" len="lg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" name="Group 61"/>
          <p:cNvGrpSpPr>
            <a:grpSpLocks/>
          </p:cNvGrpSpPr>
          <p:nvPr/>
        </p:nvGrpSpPr>
        <p:grpSpPr bwMode="auto">
          <a:xfrm>
            <a:off x="3429000" y="2047220"/>
            <a:ext cx="2362200" cy="1524000"/>
            <a:chOff x="2208" y="1056"/>
            <a:chExt cx="1488" cy="960"/>
          </a:xfrm>
        </p:grpSpPr>
        <p:sp>
          <p:nvSpPr>
            <p:cNvPr id="157758" name="Line 62"/>
            <p:cNvSpPr>
              <a:spLocks noChangeShapeType="1"/>
            </p:cNvSpPr>
            <p:nvPr/>
          </p:nvSpPr>
          <p:spPr bwMode="auto">
            <a:xfrm>
              <a:off x="2208" y="2016"/>
              <a:ext cx="12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59" name="Line 63"/>
            <p:cNvSpPr>
              <a:spLocks noChangeShapeType="1"/>
            </p:cNvSpPr>
            <p:nvPr/>
          </p:nvSpPr>
          <p:spPr bwMode="auto">
            <a:xfrm>
              <a:off x="2474" y="2016"/>
              <a:ext cx="12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" name="Group 64"/>
            <p:cNvGrpSpPr>
              <a:grpSpLocks/>
            </p:cNvGrpSpPr>
            <p:nvPr/>
          </p:nvGrpSpPr>
          <p:grpSpPr bwMode="auto">
            <a:xfrm>
              <a:off x="2366" y="1056"/>
              <a:ext cx="1042" cy="960"/>
              <a:chOff x="576" y="856"/>
              <a:chExt cx="960" cy="960"/>
            </a:xfrm>
          </p:grpSpPr>
          <p:sp>
            <p:nvSpPr>
              <p:cNvPr id="157761" name="Freeform 65"/>
              <p:cNvSpPr>
                <a:spLocks/>
              </p:cNvSpPr>
              <p:nvPr/>
            </p:nvSpPr>
            <p:spPr bwMode="auto">
              <a:xfrm>
                <a:off x="816" y="856"/>
                <a:ext cx="480" cy="960"/>
              </a:xfrm>
              <a:custGeom>
                <a:avLst/>
                <a:gdLst/>
                <a:ahLst/>
                <a:cxnLst>
                  <a:cxn ang="0">
                    <a:pos x="0" y="960"/>
                  </a:cxn>
                  <a:cxn ang="0">
                    <a:pos x="84" y="764"/>
                  </a:cxn>
                  <a:cxn ang="0">
                    <a:pos x="240" y="0"/>
                  </a:cxn>
                  <a:cxn ang="0">
                    <a:pos x="392" y="764"/>
                  </a:cxn>
                  <a:cxn ang="0">
                    <a:pos x="480" y="960"/>
                  </a:cxn>
                </a:cxnLst>
                <a:rect l="0" t="0" r="r" b="b"/>
                <a:pathLst>
                  <a:path w="480" h="960">
                    <a:moveTo>
                      <a:pt x="0" y="960"/>
                    </a:moveTo>
                    <a:cubicBezTo>
                      <a:pt x="14" y="927"/>
                      <a:pt x="44" y="924"/>
                      <a:pt x="84" y="764"/>
                    </a:cubicBezTo>
                    <a:cubicBezTo>
                      <a:pt x="124" y="604"/>
                      <a:pt x="189" y="0"/>
                      <a:pt x="240" y="0"/>
                    </a:cubicBezTo>
                    <a:cubicBezTo>
                      <a:pt x="291" y="0"/>
                      <a:pt x="352" y="604"/>
                      <a:pt x="392" y="764"/>
                    </a:cubicBezTo>
                    <a:cubicBezTo>
                      <a:pt x="432" y="924"/>
                      <a:pt x="462" y="919"/>
                      <a:pt x="480" y="960"/>
                    </a:cubicBez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762" name="Freeform 66"/>
              <p:cNvSpPr>
                <a:spLocks/>
              </p:cNvSpPr>
              <p:nvPr/>
            </p:nvSpPr>
            <p:spPr bwMode="auto">
              <a:xfrm>
                <a:off x="1296" y="1768"/>
                <a:ext cx="240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240" y="48"/>
                  </a:cxn>
                </a:cxnLst>
                <a:rect l="0" t="0" r="r" b="b"/>
                <a:pathLst>
                  <a:path w="240" h="48">
                    <a:moveTo>
                      <a:pt x="0" y="48"/>
                    </a:moveTo>
                    <a:cubicBezTo>
                      <a:pt x="28" y="24"/>
                      <a:pt x="56" y="0"/>
                      <a:pt x="96" y="0"/>
                    </a:cubicBezTo>
                    <a:cubicBezTo>
                      <a:pt x="136" y="0"/>
                      <a:pt x="216" y="40"/>
                      <a:pt x="240" y="48"/>
                    </a:cubicBez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763" name="Freeform 67"/>
              <p:cNvSpPr>
                <a:spLocks/>
              </p:cNvSpPr>
              <p:nvPr/>
            </p:nvSpPr>
            <p:spPr bwMode="auto">
              <a:xfrm>
                <a:off x="576" y="1768"/>
                <a:ext cx="240" cy="48"/>
              </a:xfrm>
              <a:custGeom>
                <a:avLst/>
                <a:gdLst/>
                <a:ahLst/>
                <a:cxnLst>
                  <a:cxn ang="0">
                    <a:pos x="240" y="48"/>
                  </a:cxn>
                  <a:cxn ang="0">
                    <a:pos x="144" y="0"/>
                  </a:cxn>
                  <a:cxn ang="0">
                    <a:pos x="0" y="48"/>
                  </a:cxn>
                </a:cxnLst>
                <a:rect l="0" t="0" r="r" b="b"/>
                <a:pathLst>
                  <a:path w="240" h="48">
                    <a:moveTo>
                      <a:pt x="240" y="48"/>
                    </a:moveTo>
                    <a:cubicBezTo>
                      <a:pt x="212" y="24"/>
                      <a:pt x="184" y="0"/>
                      <a:pt x="144" y="0"/>
                    </a:cubicBezTo>
                    <a:cubicBezTo>
                      <a:pt x="104" y="0"/>
                      <a:pt x="24" y="40"/>
                      <a:pt x="0" y="48"/>
                    </a:cubicBez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" name="Group 68"/>
            <p:cNvGrpSpPr>
              <a:grpSpLocks/>
            </p:cNvGrpSpPr>
            <p:nvPr/>
          </p:nvGrpSpPr>
          <p:grpSpPr bwMode="auto">
            <a:xfrm>
              <a:off x="2640" y="1056"/>
              <a:ext cx="1008" cy="960"/>
              <a:chOff x="576" y="856"/>
              <a:chExt cx="960" cy="960"/>
            </a:xfrm>
          </p:grpSpPr>
          <p:sp>
            <p:nvSpPr>
              <p:cNvPr id="157765" name="Freeform 69"/>
              <p:cNvSpPr>
                <a:spLocks/>
              </p:cNvSpPr>
              <p:nvPr/>
            </p:nvSpPr>
            <p:spPr bwMode="auto">
              <a:xfrm>
                <a:off x="816" y="856"/>
                <a:ext cx="480" cy="960"/>
              </a:xfrm>
              <a:custGeom>
                <a:avLst/>
                <a:gdLst/>
                <a:ahLst/>
                <a:cxnLst>
                  <a:cxn ang="0">
                    <a:pos x="0" y="960"/>
                  </a:cxn>
                  <a:cxn ang="0">
                    <a:pos x="84" y="764"/>
                  </a:cxn>
                  <a:cxn ang="0">
                    <a:pos x="240" y="0"/>
                  </a:cxn>
                  <a:cxn ang="0">
                    <a:pos x="392" y="764"/>
                  </a:cxn>
                  <a:cxn ang="0">
                    <a:pos x="480" y="960"/>
                  </a:cxn>
                </a:cxnLst>
                <a:rect l="0" t="0" r="r" b="b"/>
                <a:pathLst>
                  <a:path w="480" h="960">
                    <a:moveTo>
                      <a:pt x="0" y="960"/>
                    </a:moveTo>
                    <a:cubicBezTo>
                      <a:pt x="14" y="927"/>
                      <a:pt x="44" y="924"/>
                      <a:pt x="84" y="764"/>
                    </a:cubicBezTo>
                    <a:cubicBezTo>
                      <a:pt x="124" y="604"/>
                      <a:pt x="189" y="0"/>
                      <a:pt x="240" y="0"/>
                    </a:cubicBezTo>
                    <a:cubicBezTo>
                      <a:pt x="291" y="0"/>
                      <a:pt x="352" y="604"/>
                      <a:pt x="392" y="764"/>
                    </a:cubicBezTo>
                    <a:cubicBezTo>
                      <a:pt x="432" y="924"/>
                      <a:pt x="462" y="919"/>
                      <a:pt x="480" y="960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766" name="Freeform 70"/>
              <p:cNvSpPr>
                <a:spLocks/>
              </p:cNvSpPr>
              <p:nvPr/>
            </p:nvSpPr>
            <p:spPr bwMode="auto">
              <a:xfrm>
                <a:off x="1296" y="1768"/>
                <a:ext cx="240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240" y="48"/>
                  </a:cxn>
                </a:cxnLst>
                <a:rect l="0" t="0" r="r" b="b"/>
                <a:pathLst>
                  <a:path w="240" h="48">
                    <a:moveTo>
                      <a:pt x="0" y="48"/>
                    </a:moveTo>
                    <a:cubicBezTo>
                      <a:pt x="28" y="24"/>
                      <a:pt x="56" y="0"/>
                      <a:pt x="96" y="0"/>
                    </a:cubicBezTo>
                    <a:cubicBezTo>
                      <a:pt x="136" y="0"/>
                      <a:pt x="216" y="40"/>
                      <a:pt x="240" y="48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767" name="Freeform 71"/>
              <p:cNvSpPr>
                <a:spLocks/>
              </p:cNvSpPr>
              <p:nvPr/>
            </p:nvSpPr>
            <p:spPr bwMode="auto">
              <a:xfrm>
                <a:off x="576" y="1768"/>
                <a:ext cx="240" cy="48"/>
              </a:xfrm>
              <a:custGeom>
                <a:avLst/>
                <a:gdLst/>
                <a:ahLst/>
                <a:cxnLst>
                  <a:cxn ang="0">
                    <a:pos x="240" y="48"/>
                  </a:cxn>
                  <a:cxn ang="0">
                    <a:pos x="144" y="0"/>
                  </a:cxn>
                  <a:cxn ang="0">
                    <a:pos x="0" y="48"/>
                  </a:cxn>
                </a:cxnLst>
                <a:rect l="0" t="0" r="r" b="b"/>
                <a:pathLst>
                  <a:path w="240" h="48">
                    <a:moveTo>
                      <a:pt x="240" y="48"/>
                    </a:moveTo>
                    <a:cubicBezTo>
                      <a:pt x="212" y="24"/>
                      <a:pt x="184" y="0"/>
                      <a:pt x="144" y="0"/>
                    </a:cubicBezTo>
                    <a:cubicBezTo>
                      <a:pt x="104" y="0"/>
                      <a:pt x="24" y="40"/>
                      <a:pt x="0" y="48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Group 72"/>
            <p:cNvGrpSpPr>
              <a:grpSpLocks/>
            </p:cNvGrpSpPr>
            <p:nvPr/>
          </p:nvGrpSpPr>
          <p:grpSpPr bwMode="auto">
            <a:xfrm>
              <a:off x="2880" y="1056"/>
              <a:ext cx="264" cy="960"/>
              <a:chOff x="2880" y="1056"/>
              <a:chExt cx="264" cy="960"/>
            </a:xfrm>
          </p:grpSpPr>
          <p:sp>
            <p:nvSpPr>
              <p:cNvPr id="157769" name="Line 73"/>
              <p:cNvSpPr>
                <a:spLocks noChangeShapeType="1"/>
              </p:cNvSpPr>
              <p:nvPr/>
            </p:nvSpPr>
            <p:spPr bwMode="auto">
              <a:xfrm flipV="1">
                <a:off x="2880" y="105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770" name="Line 74"/>
              <p:cNvSpPr>
                <a:spLocks noChangeShapeType="1"/>
              </p:cNvSpPr>
              <p:nvPr/>
            </p:nvSpPr>
            <p:spPr bwMode="auto">
              <a:xfrm flipV="1">
                <a:off x="3144" y="105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Group 75"/>
          <p:cNvGrpSpPr>
            <a:grpSpLocks/>
          </p:cNvGrpSpPr>
          <p:nvPr/>
        </p:nvGrpSpPr>
        <p:grpSpPr bwMode="auto">
          <a:xfrm>
            <a:off x="3657600" y="1886883"/>
            <a:ext cx="2057400" cy="1684337"/>
            <a:chOff x="2352" y="955"/>
            <a:chExt cx="1296" cy="1061"/>
          </a:xfrm>
        </p:grpSpPr>
        <p:sp>
          <p:nvSpPr>
            <p:cNvPr id="157772" name="Freeform 76"/>
            <p:cNvSpPr>
              <a:spLocks/>
            </p:cNvSpPr>
            <p:nvPr/>
          </p:nvSpPr>
          <p:spPr bwMode="auto">
            <a:xfrm>
              <a:off x="3399" y="1952"/>
              <a:ext cx="249" cy="4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96" y="0"/>
                </a:cxn>
                <a:cxn ang="0">
                  <a:pos x="240" y="48"/>
                </a:cxn>
              </a:cxnLst>
              <a:rect l="0" t="0" r="r" b="b"/>
              <a:pathLst>
                <a:path w="240" h="48">
                  <a:moveTo>
                    <a:pt x="0" y="48"/>
                  </a:moveTo>
                  <a:cubicBezTo>
                    <a:pt x="28" y="24"/>
                    <a:pt x="56" y="0"/>
                    <a:pt x="96" y="0"/>
                  </a:cubicBezTo>
                  <a:cubicBezTo>
                    <a:pt x="136" y="0"/>
                    <a:pt x="216" y="40"/>
                    <a:pt x="240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73" name="Freeform 77"/>
            <p:cNvSpPr>
              <a:spLocks/>
            </p:cNvSpPr>
            <p:nvPr/>
          </p:nvSpPr>
          <p:spPr bwMode="auto">
            <a:xfrm>
              <a:off x="2352" y="1950"/>
              <a:ext cx="258" cy="66"/>
            </a:xfrm>
            <a:custGeom>
              <a:avLst/>
              <a:gdLst/>
              <a:ahLst/>
              <a:cxnLst>
                <a:cxn ang="0">
                  <a:pos x="258" y="66"/>
                </a:cxn>
                <a:cxn ang="0">
                  <a:pos x="168" y="0"/>
                </a:cxn>
                <a:cxn ang="0">
                  <a:pos x="0" y="66"/>
                </a:cxn>
              </a:cxnLst>
              <a:rect l="0" t="0" r="r" b="b"/>
              <a:pathLst>
                <a:path w="258" h="66">
                  <a:moveTo>
                    <a:pt x="258" y="66"/>
                  </a:moveTo>
                  <a:cubicBezTo>
                    <a:pt x="244" y="55"/>
                    <a:pt x="211" y="0"/>
                    <a:pt x="168" y="0"/>
                  </a:cubicBezTo>
                  <a:cubicBezTo>
                    <a:pt x="125" y="0"/>
                    <a:pt x="35" y="52"/>
                    <a:pt x="0" y="66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774" name="Freeform 78"/>
            <p:cNvSpPr>
              <a:spLocks/>
            </p:cNvSpPr>
            <p:nvPr/>
          </p:nvSpPr>
          <p:spPr bwMode="auto">
            <a:xfrm>
              <a:off x="2618" y="955"/>
              <a:ext cx="785" cy="1061"/>
            </a:xfrm>
            <a:custGeom>
              <a:avLst/>
              <a:gdLst/>
              <a:ahLst/>
              <a:cxnLst>
                <a:cxn ang="0">
                  <a:pos x="0" y="1061"/>
                </a:cxn>
                <a:cxn ang="0">
                  <a:pos x="87" y="833"/>
                </a:cxn>
                <a:cxn ang="0">
                  <a:pos x="214" y="107"/>
                </a:cxn>
                <a:cxn ang="0">
                  <a:pos x="394" y="227"/>
                </a:cxn>
                <a:cxn ang="0">
                  <a:pos x="592" y="101"/>
                </a:cxn>
                <a:cxn ang="0">
                  <a:pos x="694" y="833"/>
                </a:cxn>
                <a:cxn ang="0">
                  <a:pos x="742" y="989"/>
                </a:cxn>
                <a:cxn ang="0">
                  <a:pos x="785" y="1061"/>
                </a:cxn>
              </a:cxnLst>
              <a:rect l="0" t="0" r="r" b="b"/>
              <a:pathLst>
                <a:path w="785" h="1061">
                  <a:moveTo>
                    <a:pt x="0" y="1061"/>
                  </a:moveTo>
                  <a:cubicBezTo>
                    <a:pt x="15" y="1023"/>
                    <a:pt x="51" y="992"/>
                    <a:pt x="87" y="833"/>
                  </a:cubicBezTo>
                  <a:cubicBezTo>
                    <a:pt x="123" y="674"/>
                    <a:pt x="163" y="208"/>
                    <a:pt x="214" y="107"/>
                  </a:cubicBezTo>
                  <a:cubicBezTo>
                    <a:pt x="265" y="6"/>
                    <a:pt x="331" y="228"/>
                    <a:pt x="394" y="227"/>
                  </a:cubicBezTo>
                  <a:cubicBezTo>
                    <a:pt x="457" y="226"/>
                    <a:pt x="542" y="0"/>
                    <a:pt x="592" y="101"/>
                  </a:cubicBezTo>
                  <a:cubicBezTo>
                    <a:pt x="642" y="202"/>
                    <a:pt x="669" y="685"/>
                    <a:pt x="694" y="833"/>
                  </a:cubicBezTo>
                  <a:cubicBezTo>
                    <a:pt x="719" y="981"/>
                    <a:pt x="727" y="951"/>
                    <a:pt x="742" y="989"/>
                  </a:cubicBezTo>
                  <a:cubicBezTo>
                    <a:pt x="757" y="1027"/>
                    <a:pt x="776" y="1046"/>
                    <a:pt x="785" y="1061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" name="Group 79"/>
          <p:cNvGrpSpPr>
            <a:grpSpLocks/>
          </p:cNvGrpSpPr>
          <p:nvPr/>
        </p:nvGrpSpPr>
        <p:grpSpPr bwMode="auto">
          <a:xfrm>
            <a:off x="3810000" y="3723620"/>
            <a:ext cx="1905000" cy="1295400"/>
            <a:chOff x="2400" y="2112"/>
            <a:chExt cx="1200" cy="816"/>
          </a:xfrm>
        </p:grpSpPr>
        <p:grpSp>
          <p:nvGrpSpPr>
            <p:cNvPr id="21" name="Group 80"/>
            <p:cNvGrpSpPr>
              <a:grpSpLocks/>
            </p:cNvGrpSpPr>
            <p:nvPr/>
          </p:nvGrpSpPr>
          <p:grpSpPr bwMode="auto">
            <a:xfrm>
              <a:off x="2400" y="2112"/>
              <a:ext cx="1200" cy="816"/>
              <a:chOff x="2400" y="2112"/>
              <a:chExt cx="1200" cy="816"/>
            </a:xfrm>
          </p:grpSpPr>
          <p:sp>
            <p:nvSpPr>
              <p:cNvPr id="157777" name="Rectangle 81"/>
              <p:cNvSpPr>
                <a:spLocks noChangeArrowheads="1"/>
              </p:cNvSpPr>
              <p:nvPr/>
            </p:nvSpPr>
            <p:spPr bwMode="auto">
              <a:xfrm>
                <a:off x="2400" y="2112"/>
                <a:ext cx="1200" cy="816"/>
              </a:xfrm>
              <a:prstGeom prst="rect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2" name="Group 82"/>
              <p:cNvGrpSpPr>
                <a:grpSpLocks/>
              </p:cNvGrpSpPr>
              <p:nvPr/>
            </p:nvGrpSpPr>
            <p:grpSpPr bwMode="auto">
              <a:xfrm>
                <a:off x="2570" y="2256"/>
                <a:ext cx="816" cy="576"/>
                <a:chOff x="2570" y="2256"/>
                <a:chExt cx="816" cy="576"/>
              </a:xfrm>
            </p:grpSpPr>
            <p:sp>
              <p:nvSpPr>
                <p:cNvPr id="157779" name="Oval 83"/>
                <p:cNvSpPr>
                  <a:spLocks noChangeArrowheads="1"/>
                </p:cNvSpPr>
                <p:nvPr/>
              </p:nvSpPr>
              <p:spPr bwMode="auto">
                <a:xfrm>
                  <a:off x="2570" y="2256"/>
                  <a:ext cx="576" cy="576"/>
                </a:xfrm>
                <a:prstGeom prst="ellipse">
                  <a:avLst/>
                </a:prstGeom>
                <a:solidFill>
                  <a:srgbClr val="FFD48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80" name="Oval 84"/>
                <p:cNvSpPr>
                  <a:spLocks noChangeArrowheads="1"/>
                </p:cNvSpPr>
                <p:nvPr/>
              </p:nvSpPr>
              <p:spPr bwMode="auto">
                <a:xfrm>
                  <a:off x="2810" y="2256"/>
                  <a:ext cx="576" cy="576"/>
                </a:xfrm>
                <a:prstGeom prst="ellipse">
                  <a:avLst/>
                </a:prstGeom>
                <a:solidFill>
                  <a:srgbClr val="FFD48F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81" name="Oval 85"/>
                <p:cNvSpPr>
                  <a:spLocks noChangeArrowheads="1"/>
                </p:cNvSpPr>
                <p:nvPr/>
              </p:nvSpPr>
              <p:spPr bwMode="auto">
                <a:xfrm>
                  <a:off x="2622" y="2308"/>
                  <a:ext cx="472" cy="472"/>
                </a:xfrm>
                <a:prstGeom prst="ellipse">
                  <a:avLst/>
                </a:prstGeom>
                <a:solidFill>
                  <a:srgbClr val="63470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82" name="Oval 86"/>
                <p:cNvSpPr>
                  <a:spLocks noChangeArrowheads="1"/>
                </p:cNvSpPr>
                <p:nvPr/>
              </p:nvSpPr>
              <p:spPr bwMode="auto">
                <a:xfrm>
                  <a:off x="2862" y="2308"/>
                  <a:ext cx="472" cy="472"/>
                </a:xfrm>
                <a:prstGeom prst="ellipse">
                  <a:avLst/>
                </a:prstGeom>
                <a:solidFill>
                  <a:srgbClr val="63470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83" name="Oval 87"/>
                <p:cNvSpPr>
                  <a:spLocks noChangeArrowheads="1"/>
                </p:cNvSpPr>
                <p:nvPr/>
              </p:nvSpPr>
              <p:spPr bwMode="auto">
                <a:xfrm>
                  <a:off x="2915" y="2361"/>
                  <a:ext cx="366" cy="366"/>
                </a:xfrm>
                <a:prstGeom prst="ellipse">
                  <a:avLst/>
                </a:prstGeom>
                <a:solidFill>
                  <a:srgbClr val="FFD48F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784" name="Oval 88"/>
                <p:cNvSpPr>
                  <a:spLocks noChangeArrowheads="1"/>
                </p:cNvSpPr>
                <p:nvPr/>
              </p:nvSpPr>
              <p:spPr bwMode="auto">
                <a:xfrm>
                  <a:off x="2675" y="2361"/>
                  <a:ext cx="366" cy="366"/>
                </a:xfrm>
                <a:prstGeom prst="ellipse">
                  <a:avLst/>
                </a:prstGeom>
                <a:solidFill>
                  <a:srgbClr val="FFD48F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7785" name="Oval 89"/>
            <p:cNvSpPr>
              <a:spLocks noChangeArrowheads="1"/>
            </p:cNvSpPr>
            <p:nvPr/>
          </p:nvSpPr>
          <p:spPr bwMode="auto">
            <a:xfrm>
              <a:off x="2901" y="2400"/>
              <a:ext cx="144" cy="288"/>
            </a:xfrm>
            <a:prstGeom prst="ellipse">
              <a:avLst/>
            </a:prstGeom>
            <a:gradFill rotWithShape="0">
              <a:gsLst>
                <a:gs pos="0">
                  <a:srgbClr val="FFD48F"/>
                </a:gs>
                <a:gs pos="50000">
                  <a:srgbClr val="FFD48F">
                    <a:gamma/>
                    <a:shade val="86275"/>
                    <a:invGamma/>
                  </a:srgbClr>
                </a:gs>
                <a:gs pos="100000">
                  <a:srgbClr val="FFD48F"/>
                </a:gs>
              </a:gsLst>
              <a:lin ang="0" scaled="1"/>
            </a:gradFill>
            <a:ln w="9525">
              <a:noFill/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0" name="Text Box 14"/>
          <p:cNvSpPr txBox="1">
            <a:spLocks noChangeArrowheads="1"/>
          </p:cNvSpPr>
          <p:nvPr/>
        </p:nvSpPr>
        <p:spPr bwMode="auto">
          <a:xfrm>
            <a:off x="805673" y="152400"/>
            <a:ext cx="45283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光学仪器的分辨本领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57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2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798" y="1447799"/>
            <a:ext cx="8610602" cy="5105401"/>
            <a:chOff x="192" y="864"/>
            <a:chExt cx="5424" cy="3216"/>
          </a:xfrm>
        </p:grpSpPr>
        <p:sp>
          <p:nvSpPr>
            <p:cNvPr id="46083" name="Rectangle 3"/>
            <p:cNvSpPr>
              <a:spLocks noChangeArrowheads="1"/>
            </p:cNvSpPr>
            <p:nvPr/>
          </p:nvSpPr>
          <p:spPr bwMode="auto">
            <a:xfrm>
              <a:off x="192" y="864"/>
              <a:ext cx="5424" cy="3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84" name="Text Box 4"/>
            <p:cNvSpPr txBox="1">
              <a:spLocks noChangeArrowheads="1"/>
            </p:cNvSpPr>
            <p:nvPr/>
          </p:nvSpPr>
          <p:spPr bwMode="auto">
            <a:xfrm>
              <a:off x="384" y="1497"/>
              <a:ext cx="16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圆孔衍射</a:t>
              </a:r>
            </a:p>
          </p:txBody>
        </p:sp>
        <p:sp>
          <p:nvSpPr>
            <p:cNvPr id="46085" name="Rectangle 5"/>
            <p:cNvSpPr>
              <a:spLocks noChangeArrowheads="1"/>
            </p:cNvSpPr>
            <p:nvPr/>
          </p:nvSpPr>
          <p:spPr bwMode="auto">
            <a:xfrm>
              <a:off x="384" y="2937"/>
              <a:ext cx="180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单缝衍射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462211" y="1600200"/>
            <a:ext cx="5843587" cy="2438400"/>
            <a:chOff x="1551" y="960"/>
            <a:chExt cx="3681" cy="1536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3971" y="960"/>
              <a:ext cx="1261" cy="1536"/>
              <a:chOff x="3971" y="960"/>
              <a:chExt cx="1261" cy="1536"/>
            </a:xfrm>
          </p:grpSpPr>
          <p:sp>
            <p:nvSpPr>
              <p:cNvPr id="46088" name="AutoShape 8"/>
              <p:cNvSpPr>
                <a:spLocks noChangeArrowheads="1"/>
              </p:cNvSpPr>
              <p:nvPr/>
            </p:nvSpPr>
            <p:spPr bwMode="auto">
              <a:xfrm rot="5400000">
                <a:off x="3984" y="1248"/>
                <a:ext cx="1536" cy="960"/>
              </a:xfrm>
              <a:prstGeom prst="parallelogram">
                <a:avLst>
                  <a:gd name="adj" fmla="val 40000"/>
                </a:avLst>
              </a:prstGeom>
              <a:solidFill>
                <a:srgbClr val="33333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6089" name="Object 9"/>
              <p:cNvGraphicFramePr>
                <a:graphicFrameLocks noChangeAspect="1"/>
              </p:cNvGraphicFramePr>
              <p:nvPr/>
            </p:nvGraphicFramePr>
            <p:xfrm>
              <a:off x="3971" y="960"/>
              <a:ext cx="288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6" name="Equation" r:id="rId3" imgW="139680" imgH="164880" progId="Equation.3">
                      <p:embed/>
                    </p:oleObj>
                  </mc:Choice>
                  <mc:Fallback>
                    <p:oleObj name="Equation" r:id="rId3" imgW="139680" imgH="164880" progId="Equation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71" y="960"/>
                            <a:ext cx="288" cy="3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880" y="1032"/>
              <a:ext cx="528" cy="1176"/>
              <a:chOff x="2880" y="1032"/>
              <a:chExt cx="528" cy="1176"/>
            </a:xfrm>
          </p:grpSpPr>
          <p:sp>
            <p:nvSpPr>
              <p:cNvPr id="46091" name="AutoShape 11" descr="棕色大理石"/>
              <p:cNvSpPr>
                <a:spLocks noChangeArrowheads="1"/>
              </p:cNvSpPr>
              <p:nvPr/>
            </p:nvSpPr>
            <p:spPr bwMode="auto">
              <a:xfrm rot="5400000">
                <a:off x="2664" y="1464"/>
                <a:ext cx="960" cy="528"/>
              </a:xfrm>
              <a:prstGeom prst="parallelogram">
                <a:avLst>
                  <a:gd name="adj" fmla="val 42416"/>
                </a:avLst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092" name="Oval 12"/>
              <p:cNvSpPr>
                <a:spLocks noChangeArrowheads="1"/>
              </p:cNvSpPr>
              <p:nvPr/>
            </p:nvSpPr>
            <p:spPr bwMode="auto">
              <a:xfrm>
                <a:off x="3072" y="1632"/>
                <a:ext cx="96" cy="192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6093" name="Object 13"/>
              <p:cNvGraphicFramePr>
                <a:graphicFrameLocks noChangeAspect="1"/>
              </p:cNvGraphicFramePr>
              <p:nvPr/>
            </p:nvGraphicFramePr>
            <p:xfrm>
              <a:off x="2988" y="1032"/>
              <a:ext cx="312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7" name="Equation" r:id="rId6" imgW="164880" imgH="164880" progId="Equation.3">
                      <p:embed/>
                    </p:oleObj>
                  </mc:Choice>
                  <mc:Fallback>
                    <p:oleObj name="Equation" r:id="rId6" imgW="164880" imgH="164880" progId="Equation.3">
                      <p:embed/>
                      <p:pic>
                        <p:nvPicPr>
                          <p:cNvPr id="0" name="Picture 5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88" y="1032"/>
                            <a:ext cx="312" cy="3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1551" y="1248"/>
              <a:ext cx="369" cy="740"/>
              <a:chOff x="1551" y="1248"/>
              <a:chExt cx="369" cy="740"/>
            </a:xfrm>
          </p:grpSpPr>
          <p:sp>
            <p:nvSpPr>
              <p:cNvPr id="46095" name="Text Box 15"/>
              <p:cNvSpPr txBox="1">
                <a:spLocks noChangeArrowheads="1"/>
              </p:cNvSpPr>
              <p:nvPr/>
            </p:nvSpPr>
            <p:spPr bwMode="auto">
              <a:xfrm>
                <a:off x="1728" y="1584"/>
                <a:ext cx="192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600" b="1">
                    <a:solidFill>
                      <a:srgbClr val="FF0000"/>
                    </a:solidFill>
                    <a:latin typeface="黑体" pitchFamily="2" charset="-122"/>
                    <a:ea typeface="黑体" pitchFamily="2" charset="-122"/>
                  </a:rPr>
                  <a:t>*</a:t>
                </a:r>
              </a:p>
            </p:txBody>
          </p:sp>
          <p:graphicFrame>
            <p:nvGraphicFramePr>
              <p:cNvPr id="46096" name="Object 16"/>
              <p:cNvGraphicFramePr>
                <a:graphicFrameLocks noChangeAspect="1"/>
              </p:cNvGraphicFramePr>
              <p:nvPr/>
            </p:nvGraphicFramePr>
            <p:xfrm>
              <a:off x="1551" y="1248"/>
              <a:ext cx="315" cy="4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8" name="Equation" r:id="rId8" imgW="126720" imgH="177480" progId="Equation.3">
                      <p:embed/>
                    </p:oleObj>
                  </mc:Choice>
                  <mc:Fallback>
                    <p:oleObj name="Equation" r:id="rId8" imgW="126720" imgH="177480" progId="Equation.3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51" y="1248"/>
                            <a:ext cx="315" cy="4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6934198" y="2097088"/>
            <a:ext cx="1162050" cy="1371600"/>
            <a:chOff x="4368" y="1273"/>
            <a:chExt cx="732" cy="864"/>
          </a:xfrm>
        </p:grpSpPr>
        <p:sp>
          <p:nvSpPr>
            <p:cNvPr id="46098" name="Oval 18"/>
            <p:cNvSpPr>
              <a:spLocks noChangeArrowheads="1"/>
            </p:cNvSpPr>
            <p:nvPr/>
          </p:nvSpPr>
          <p:spPr bwMode="auto">
            <a:xfrm rot="-211580">
              <a:off x="4464" y="1392"/>
              <a:ext cx="529" cy="650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9" name="Oval 19"/>
            <p:cNvSpPr>
              <a:spLocks noChangeArrowheads="1"/>
            </p:cNvSpPr>
            <p:nvPr/>
          </p:nvSpPr>
          <p:spPr bwMode="auto">
            <a:xfrm rot="-211580">
              <a:off x="4549" y="1485"/>
              <a:ext cx="371" cy="447"/>
            </a:xfrm>
            <a:prstGeom prst="ellipse">
              <a:avLst/>
            </a:prstGeom>
            <a:solidFill>
              <a:srgbClr val="63470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0" name="Oval 20"/>
            <p:cNvSpPr>
              <a:spLocks noChangeArrowheads="1"/>
            </p:cNvSpPr>
            <p:nvPr/>
          </p:nvSpPr>
          <p:spPr bwMode="auto">
            <a:xfrm rot="-211580">
              <a:off x="4585" y="1535"/>
              <a:ext cx="299" cy="358"/>
            </a:xfrm>
            <a:prstGeom prst="ellipse">
              <a:avLst/>
            </a:prstGeom>
            <a:solidFill>
              <a:srgbClr val="FFD48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1" name="AutoShape 21"/>
            <p:cNvSpPr>
              <a:spLocks noChangeArrowheads="1"/>
            </p:cNvSpPr>
            <p:nvPr/>
          </p:nvSpPr>
          <p:spPr bwMode="auto">
            <a:xfrm>
              <a:off x="4368" y="1273"/>
              <a:ext cx="732" cy="864"/>
            </a:xfrm>
            <a:custGeom>
              <a:avLst/>
              <a:gdLst>
                <a:gd name="G0" fmla="+- 591 0 0"/>
                <a:gd name="G1" fmla="+- 21600 0 591"/>
                <a:gd name="G2" fmla="+- 21600 0 59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91" y="10800"/>
                  </a:moveTo>
                  <a:cubicBezTo>
                    <a:pt x="591" y="16438"/>
                    <a:pt x="5162" y="21009"/>
                    <a:pt x="10800" y="21009"/>
                  </a:cubicBezTo>
                  <a:cubicBezTo>
                    <a:pt x="16438" y="21009"/>
                    <a:pt x="21009" y="16438"/>
                    <a:pt x="21009" y="10800"/>
                  </a:cubicBezTo>
                  <a:cubicBezTo>
                    <a:pt x="21009" y="5162"/>
                    <a:pt x="16438" y="591"/>
                    <a:pt x="10800" y="591"/>
                  </a:cubicBezTo>
                  <a:cubicBezTo>
                    <a:pt x="5162" y="591"/>
                    <a:pt x="591" y="5162"/>
                    <a:pt x="591" y="10800"/>
                  </a:cubicBezTo>
                  <a:close/>
                </a:path>
              </a:pathLst>
            </a:custGeom>
            <a:solidFill>
              <a:srgbClr val="FFD48F">
                <a:alpha val="50000"/>
              </a:srgbClr>
            </a:solidFill>
            <a:ln w="9525">
              <a:noFill/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2" name="AutoShape 22"/>
            <p:cNvSpPr>
              <a:spLocks noChangeArrowheads="1"/>
            </p:cNvSpPr>
            <p:nvPr/>
          </p:nvSpPr>
          <p:spPr bwMode="auto">
            <a:xfrm>
              <a:off x="4379" y="1296"/>
              <a:ext cx="698" cy="816"/>
            </a:xfrm>
            <a:custGeom>
              <a:avLst/>
              <a:gdLst>
                <a:gd name="G0" fmla="+- 2940 0 0"/>
                <a:gd name="G1" fmla="+- 21600 0 2940"/>
                <a:gd name="G2" fmla="+- 21600 0 294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40" y="10800"/>
                  </a:moveTo>
                  <a:cubicBezTo>
                    <a:pt x="2940" y="15141"/>
                    <a:pt x="6459" y="18660"/>
                    <a:pt x="10800" y="18660"/>
                  </a:cubicBezTo>
                  <a:cubicBezTo>
                    <a:pt x="15141" y="18660"/>
                    <a:pt x="18660" y="15141"/>
                    <a:pt x="18660" y="10800"/>
                  </a:cubicBezTo>
                  <a:cubicBezTo>
                    <a:pt x="18660" y="6459"/>
                    <a:pt x="15141" y="2940"/>
                    <a:pt x="10800" y="2940"/>
                  </a:cubicBezTo>
                  <a:cubicBezTo>
                    <a:pt x="6459" y="2940"/>
                    <a:pt x="2940" y="6459"/>
                    <a:pt x="2940" y="10800"/>
                  </a:cubicBezTo>
                  <a:close/>
                </a:path>
              </a:pathLst>
            </a:custGeom>
            <a:solidFill>
              <a:srgbClr val="63470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685800" y="228600"/>
            <a:ext cx="3352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一 光的衍射现象</a:t>
            </a:r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3047998" y="2590800"/>
            <a:ext cx="4495800" cy="533400"/>
            <a:chOff x="1920" y="1584"/>
            <a:chExt cx="2832" cy="336"/>
          </a:xfrm>
        </p:grpSpPr>
        <p:sp>
          <p:nvSpPr>
            <p:cNvPr id="46105" name="Line 25"/>
            <p:cNvSpPr>
              <a:spLocks noChangeShapeType="1"/>
            </p:cNvSpPr>
            <p:nvPr/>
          </p:nvSpPr>
          <p:spPr bwMode="auto">
            <a:xfrm flipV="1">
              <a:off x="1920" y="1584"/>
              <a:ext cx="528" cy="14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6" name="Line 26"/>
            <p:cNvSpPr>
              <a:spLocks noChangeShapeType="1"/>
            </p:cNvSpPr>
            <p:nvPr/>
          </p:nvSpPr>
          <p:spPr bwMode="auto">
            <a:xfrm>
              <a:off x="1920" y="1728"/>
              <a:ext cx="480" cy="192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7" name="Line 27"/>
            <p:cNvSpPr>
              <a:spLocks noChangeShapeType="1"/>
            </p:cNvSpPr>
            <p:nvPr/>
          </p:nvSpPr>
          <p:spPr bwMode="auto">
            <a:xfrm>
              <a:off x="3408" y="1728"/>
              <a:ext cx="134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8" name="Line 28"/>
            <p:cNvSpPr>
              <a:spLocks noChangeShapeType="1"/>
            </p:cNvSpPr>
            <p:nvPr/>
          </p:nvSpPr>
          <p:spPr bwMode="auto">
            <a:xfrm>
              <a:off x="1920" y="1728"/>
              <a:ext cx="1200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2471736" y="3732213"/>
            <a:ext cx="5832475" cy="2667000"/>
            <a:chOff x="1557" y="2303"/>
            <a:chExt cx="3674" cy="1680"/>
          </a:xfrm>
        </p:grpSpPr>
        <p:sp>
          <p:nvSpPr>
            <p:cNvPr id="46110" name="AutoShape 30"/>
            <p:cNvSpPr>
              <a:spLocks noChangeArrowheads="1"/>
            </p:cNvSpPr>
            <p:nvPr/>
          </p:nvSpPr>
          <p:spPr bwMode="auto">
            <a:xfrm rot="5400000">
              <a:off x="3900" y="2652"/>
              <a:ext cx="1680" cy="982"/>
            </a:xfrm>
            <a:prstGeom prst="parallelogram">
              <a:avLst>
                <a:gd name="adj" fmla="val 42770"/>
              </a:avLst>
            </a:prstGeom>
            <a:solidFill>
              <a:srgbClr val="33333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" name="Group 31"/>
            <p:cNvGrpSpPr>
              <a:grpSpLocks/>
            </p:cNvGrpSpPr>
            <p:nvPr/>
          </p:nvGrpSpPr>
          <p:grpSpPr bwMode="auto">
            <a:xfrm>
              <a:off x="2976" y="2448"/>
              <a:ext cx="528" cy="1248"/>
              <a:chOff x="2976" y="2448"/>
              <a:chExt cx="528" cy="1248"/>
            </a:xfrm>
          </p:grpSpPr>
          <p:sp>
            <p:nvSpPr>
              <p:cNvPr id="46112" name="AutoShape 32" descr="棕色大理石"/>
              <p:cNvSpPr>
                <a:spLocks noChangeArrowheads="1"/>
              </p:cNvSpPr>
              <p:nvPr/>
            </p:nvSpPr>
            <p:spPr bwMode="auto">
              <a:xfrm rot="5400000">
                <a:off x="2736" y="2928"/>
                <a:ext cx="1008" cy="528"/>
              </a:xfrm>
              <a:prstGeom prst="parallelogram">
                <a:avLst>
                  <a:gd name="adj" fmla="val 47727"/>
                </a:avLst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6113" name="Object 33"/>
              <p:cNvGraphicFramePr>
                <a:graphicFrameLocks noChangeAspect="1"/>
              </p:cNvGraphicFramePr>
              <p:nvPr/>
            </p:nvGraphicFramePr>
            <p:xfrm>
              <a:off x="3089" y="2448"/>
              <a:ext cx="319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9" name="Equation" r:id="rId10" imgW="164880" imgH="177480" progId="Equation.3">
                      <p:embed/>
                    </p:oleObj>
                  </mc:Choice>
                  <mc:Fallback>
                    <p:oleObj name="Equation" r:id="rId10" imgW="164880" imgH="177480" progId="Equation.3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89" y="2448"/>
                            <a:ext cx="319" cy="3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6114" name="AutoShape 34"/>
              <p:cNvSpPr>
                <a:spLocks noChangeArrowheads="1"/>
              </p:cNvSpPr>
              <p:nvPr/>
            </p:nvSpPr>
            <p:spPr bwMode="auto">
              <a:xfrm rot="5400000">
                <a:off x="3096" y="3000"/>
                <a:ext cx="288" cy="336"/>
              </a:xfrm>
              <a:prstGeom prst="parallelogram">
                <a:avLst>
                  <a:gd name="adj" fmla="val 54856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Group 35"/>
            <p:cNvGrpSpPr>
              <a:grpSpLocks/>
            </p:cNvGrpSpPr>
            <p:nvPr/>
          </p:nvGrpSpPr>
          <p:grpSpPr bwMode="auto">
            <a:xfrm>
              <a:off x="1557" y="2728"/>
              <a:ext cx="363" cy="700"/>
              <a:chOff x="1557" y="2728"/>
              <a:chExt cx="363" cy="700"/>
            </a:xfrm>
          </p:grpSpPr>
          <p:sp>
            <p:nvSpPr>
              <p:cNvPr id="46116" name="Text Box 3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192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600" b="1">
                    <a:solidFill>
                      <a:srgbClr val="FF0000"/>
                    </a:solidFill>
                    <a:latin typeface="黑体" pitchFamily="2" charset="-122"/>
                    <a:ea typeface="黑体" pitchFamily="2" charset="-122"/>
                  </a:rPr>
                  <a:t>*</a:t>
                </a:r>
              </a:p>
            </p:txBody>
          </p:sp>
          <p:graphicFrame>
            <p:nvGraphicFramePr>
              <p:cNvPr id="46117" name="Object 37"/>
              <p:cNvGraphicFramePr>
                <a:graphicFrameLocks noChangeAspect="1"/>
              </p:cNvGraphicFramePr>
              <p:nvPr/>
            </p:nvGraphicFramePr>
            <p:xfrm>
              <a:off x="1557" y="2728"/>
              <a:ext cx="315" cy="4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0" name="Equation" r:id="rId12" imgW="126720" imgH="177480" progId="Equation.3">
                      <p:embed/>
                    </p:oleObj>
                  </mc:Choice>
                  <mc:Fallback>
                    <p:oleObj name="Equation" r:id="rId12" imgW="126720" imgH="177480" progId="Equation.3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57" y="2728"/>
                            <a:ext cx="315" cy="4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6781798" y="4094163"/>
            <a:ext cx="1524000" cy="1801812"/>
            <a:chOff x="4272" y="2531"/>
            <a:chExt cx="960" cy="1135"/>
          </a:xfrm>
        </p:grpSpPr>
        <p:sp>
          <p:nvSpPr>
            <p:cNvPr id="46119" name="AutoShape 39"/>
            <p:cNvSpPr>
              <a:spLocks noChangeArrowheads="1"/>
            </p:cNvSpPr>
            <p:nvPr/>
          </p:nvSpPr>
          <p:spPr bwMode="auto">
            <a:xfrm rot="5400000">
              <a:off x="4525" y="2278"/>
              <a:ext cx="454" cy="960"/>
            </a:xfrm>
            <a:prstGeom prst="parallelogram">
              <a:avLst>
                <a:gd name="adj" fmla="val 88745"/>
              </a:avLst>
            </a:prstGeom>
            <a:solidFill>
              <a:srgbClr val="FFD48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0" name="AutoShape 40"/>
            <p:cNvSpPr>
              <a:spLocks noChangeArrowheads="1"/>
            </p:cNvSpPr>
            <p:nvPr/>
          </p:nvSpPr>
          <p:spPr bwMode="auto">
            <a:xfrm rot="5400000">
              <a:off x="4224" y="2640"/>
              <a:ext cx="1056" cy="960"/>
            </a:xfrm>
            <a:prstGeom prst="parallelogram">
              <a:avLst>
                <a:gd name="adj" fmla="val 42706"/>
              </a:avLst>
            </a:prstGeom>
            <a:solidFill>
              <a:srgbClr val="63470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1" name="AutoShape 41"/>
            <p:cNvSpPr>
              <a:spLocks noChangeArrowheads="1"/>
            </p:cNvSpPr>
            <p:nvPr/>
          </p:nvSpPr>
          <p:spPr bwMode="auto">
            <a:xfrm rot="5400000">
              <a:off x="4411" y="2619"/>
              <a:ext cx="681" cy="960"/>
            </a:xfrm>
            <a:prstGeom prst="parallelogram">
              <a:avLst>
                <a:gd name="adj" fmla="val 57356"/>
              </a:avLst>
            </a:prstGeom>
            <a:solidFill>
              <a:srgbClr val="FFD48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2" name="AutoShape 42"/>
            <p:cNvSpPr>
              <a:spLocks noChangeArrowheads="1"/>
            </p:cNvSpPr>
            <p:nvPr/>
          </p:nvSpPr>
          <p:spPr bwMode="auto">
            <a:xfrm rot="5400000">
              <a:off x="4502" y="2846"/>
              <a:ext cx="499" cy="960"/>
            </a:xfrm>
            <a:prstGeom prst="parallelogram">
              <a:avLst>
                <a:gd name="adj" fmla="val 82194"/>
              </a:avLst>
            </a:prstGeom>
            <a:solidFill>
              <a:srgbClr val="FFD48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3" name="AutoShape 43"/>
            <p:cNvSpPr>
              <a:spLocks noChangeArrowheads="1"/>
            </p:cNvSpPr>
            <p:nvPr/>
          </p:nvSpPr>
          <p:spPr bwMode="auto">
            <a:xfrm rot="5400000">
              <a:off x="4502" y="2392"/>
              <a:ext cx="499" cy="960"/>
            </a:xfrm>
            <a:prstGeom prst="parallelogram">
              <a:avLst>
                <a:gd name="adj" fmla="val 82194"/>
              </a:avLst>
            </a:prstGeom>
            <a:solidFill>
              <a:srgbClr val="FFD48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4" name="AutoShape 44"/>
            <p:cNvSpPr>
              <a:spLocks noChangeArrowheads="1"/>
            </p:cNvSpPr>
            <p:nvPr/>
          </p:nvSpPr>
          <p:spPr bwMode="auto">
            <a:xfrm rot="5400000">
              <a:off x="4525" y="2959"/>
              <a:ext cx="454" cy="960"/>
            </a:xfrm>
            <a:prstGeom prst="parallelogram">
              <a:avLst>
                <a:gd name="adj" fmla="val 88745"/>
              </a:avLst>
            </a:prstGeom>
            <a:solidFill>
              <a:srgbClr val="FFD48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45"/>
          <p:cNvGrpSpPr>
            <a:grpSpLocks/>
          </p:cNvGrpSpPr>
          <p:nvPr/>
        </p:nvGrpSpPr>
        <p:grpSpPr bwMode="auto">
          <a:xfrm>
            <a:off x="3047998" y="4876800"/>
            <a:ext cx="4572000" cy="457200"/>
            <a:chOff x="1920" y="3024"/>
            <a:chExt cx="2880" cy="288"/>
          </a:xfrm>
        </p:grpSpPr>
        <p:sp>
          <p:nvSpPr>
            <p:cNvPr id="46126" name="Line 46"/>
            <p:cNvSpPr>
              <a:spLocks noChangeShapeType="1"/>
            </p:cNvSpPr>
            <p:nvPr/>
          </p:nvSpPr>
          <p:spPr bwMode="auto">
            <a:xfrm flipV="1">
              <a:off x="1920" y="3024"/>
              <a:ext cx="768" cy="14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" name="Group 47"/>
            <p:cNvGrpSpPr>
              <a:grpSpLocks/>
            </p:cNvGrpSpPr>
            <p:nvPr/>
          </p:nvGrpSpPr>
          <p:grpSpPr bwMode="auto">
            <a:xfrm>
              <a:off x="1920" y="3024"/>
              <a:ext cx="2880" cy="288"/>
              <a:chOff x="1920" y="3024"/>
              <a:chExt cx="2880" cy="288"/>
            </a:xfrm>
          </p:grpSpPr>
          <p:sp>
            <p:nvSpPr>
              <p:cNvPr id="46128" name="Line 48"/>
              <p:cNvSpPr>
                <a:spLocks noChangeShapeType="1"/>
              </p:cNvSpPr>
              <p:nvPr/>
            </p:nvSpPr>
            <p:spPr bwMode="auto">
              <a:xfrm>
                <a:off x="1920" y="3168"/>
                <a:ext cx="768" cy="144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29" name="Line 49"/>
              <p:cNvSpPr>
                <a:spLocks noChangeShapeType="1"/>
              </p:cNvSpPr>
              <p:nvPr/>
            </p:nvSpPr>
            <p:spPr bwMode="auto">
              <a:xfrm>
                <a:off x="2688" y="3312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30" name="Line 50"/>
              <p:cNvSpPr>
                <a:spLocks noChangeShapeType="1"/>
              </p:cNvSpPr>
              <p:nvPr/>
            </p:nvSpPr>
            <p:spPr bwMode="auto">
              <a:xfrm>
                <a:off x="2688" y="3024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31" name="Line 51"/>
              <p:cNvSpPr>
                <a:spLocks noChangeShapeType="1"/>
              </p:cNvSpPr>
              <p:nvPr/>
            </p:nvSpPr>
            <p:spPr bwMode="auto">
              <a:xfrm>
                <a:off x="3504" y="3168"/>
                <a:ext cx="1296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32" name="Line 52"/>
              <p:cNvSpPr>
                <a:spLocks noChangeShapeType="1"/>
              </p:cNvSpPr>
              <p:nvPr/>
            </p:nvSpPr>
            <p:spPr bwMode="auto">
              <a:xfrm>
                <a:off x="1920" y="3168"/>
                <a:ext cx="134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4190998" y="4648200"/>
            <a:ext cx="2057400" cy="914400"/>
            <a:chOff x="2640" y="2880"/>
            <a:chExt cx="1296" cy="576"/>
          </a:xfrm>
        </p:grpSpPr>
        <p:sp>
          <p:nvSpPr>
            <p:cNvPr id="46134" name="Oval 54"/>
            <p:cNvSpPr>
              <a:spLocks noChangeArrowheads="1"/>
            </p:cNvSpPr>
            <p:nvPr/>
          </p:nvSpPr>
          <p:spPr bwMode="auto">
            <a:xfrm>
              <a:off x="2640" y="2880"/>
              <a:ext cx="144" cy="576"/>
            </a:xfrm>
            <a:prstGeom prst="ellipse">
              <a:avLst/>
            </a:prstGeom>
            <a:solidFill>
              <a:srgbClr val="66FFFF">
                <a:alpha val="50000"/>
              </a:srgbClr>
            </a:solidFill>
            <a:ln w="28575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35" name="Oval 55"/>
            <p:cNvSpPr>
              <a:spLocks noChangeArrowheads="1"/>
            </p:cNvSpPr>
            <p:nvPr/>
          </p:nvSpPr>
          <p:spPr bwMode="auto">
            <a:xfrm>
              <a:off x="3792" y="2880"/>
              <a:ext cx="144" cy="576"/>
            </a:xfrm>
            <a:prstGeom prst="ellipse">
              <a:avLst/>
            </a:prstGeom>
            <a:solidFill>
              <a:srgbClr val="66FFFF">
                <a:alpha val="50000"/>
              </a:srgbClr>
            </a:solidFill>
            <a:ln w="28575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1503362"/>
            <a:ext cx="8458200" cy="3124200"/>
            <a:chOff x="240" y="768"/>
            <a:chExt cx="5328" cy="1968"/>
          </a:xfrm>
        </p:grpSpPr>
        <p:sp>
          <p:nvSpPr>
            <p:cNvPr id="158723" name="Rectangle 3"/>
            <p:cNvSpPr>
              <a:spLocks noChangeArrowheads="1"/>
            </p:cNvSpPr>
            <p:nvPr/>
          </p:nvSpPr>
          <p:spPr bwMode="auto">
            <a:xfrm>
              <a:off x="240" y="768"/>
              <a:ext cx="5328" cy="1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507" y="1056"/>
              <a:ext cx="3648" cy="1488"/>
              <a:chOff x="507" y="1056"/>
              <a:chExt cx="3648" cy="1488"/>
            </a:xfrm>
          </p:grpSpPr>
          <p:sp>
            <p:nvSpPr>
              <p:cNvPr id="158725" name="Rectangle 5" descr="深色下对角线"/>
              <p:cNvSpPr>
                <a:spLocks noChangeArrowheads="1"/>
              </p:cNvSpPr>
              <p:nvPr/>
            </p:nvSpPr>
            <p:spPr bwMode="auto">
              <a:xfrm>
                <a:off x="2091" y="1248"/>
                <a:ext cx="96" cy="240"/>
              </a:xfrm>
              <a:prstGeom prst="rect">
                <a:avLst/>
              </a:prstGeom>
              <a:pattFill prst="dkDnDiag">
                <a:fgClr>
                  <a:srgbClr val="6633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26" name="Rectangle 6" descr="深色下对角线"/>
              <p:cNvSpPr>
                <a:spLocks noChangeArrowheads="1"/>
              </p:cNvSpPr>
              <p:nvPr/>
            </p:nvSpPr>
            <p:spPr bwMode="auto">
              <a:xfrm>
                <a:off x="2091" y="2064"/>
                <a:ext cx="96" cy="240"/>
              </a:xfrm>
              <a:prstGeom prst="rect">
                <a:avLst/>
              </a:prstGeom>
              <a:pattFill prst="dkDnDiag">
                <a:fgClr>
                  <a:srgbClr val="6633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27" name="Oval 7"/>
              <p:cNvSpPr>
                <a:spLocks noChangeArrowheads="1"/>
              </p:cNvSpPr>
              <p:nvPr/>
            </p:nvSpPr>
            <p:spPr bwMode="auto">
              <a:xfrm>
                <a:off x="2091" y="1488"/>
                <a:ext cx="96" cy="576"/>
              </a:xfrm>
              <a:prstGeom prst="ellipse">
                <a:avLst/>
              </a:prstGeom>
              <a:solidFill>
                <a:srgbClr val="EDFAD2"/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28" name="Line 8"/>
              <p:cNvSpPr>
                <a:spLocks noChangeShapeType="1"/>
              </p:cNvSpPr>
              <p:nvPr/>
            </p:nvSpPr>
            <p:spPr bwMode="auto">
              <a:xfrm>
                <a:off x="507" y="1776"/>
                <a:ext cx="36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" name="Group 9"/>
              <p:cNvGrpSpPr>
                <a:grpSpLocks/>
              </p:cNvGrpSpPr>
              <p:nvPr/>
            </p:nvGrpSpPr>
            <p:grpSpPr bwMode="auto">
              <a:xfrm>
                <a:off x="507" y="1248"/>
                <a:ext cx="468" cy="912"/>
                <a:chOff x="480" y="1248"/>
                <a:chExt cx="468" cy="912"/>
              </a:xfrm>
            </p:grpSpPr>
            <p:sp>
              <p:nvSpPr>
                <p:cNvPr id="15873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20" y="1488"/>
                  <a:ext cx="22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FF0000"/>
                      </a:solidFill>
                      <a:latin typeface="Times New Roman" pitchFamily="18" charset="0"/>
                    </a:rPr>
                    <a:t>*</a:t>
                  </a:r>
                  <a:endParaRPr lang="en-US" altLang="zh-CN" sz="2800" b="1">
                    <a:latin typeface="Times New Roman" pitchFamily="18" charset="0"/>
                  </a:endParaRPr>
                </a:p>
              </p:txBody>
            </p:sp>
            <p:sp>
              <p:nvSpPr>
                <p:cNvPr id="15873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720" y="1776"/>
                  <a:ext cx="22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FF0000"/>
                      </a:solidFill>
                      <a:latin typeface="Times New Roman" pitchFamily="18" charset="0"/>
                    </a:rPr>
                    <a:t>*</a:t>
                  </a:r>
                  <a:endParaRPr lang="en-US" altLang="zh-CN" sz="2800" b="1">
                    <a:latin typeface="Times New Roman" pitchFamily="18" charset="0"/>
                  </a:endParaRPr>
                </a:p>
              </p:txBody>
            </p:sp>
            <p:graphicFrame>
              <p:nvGraphicFramePr>
                <p:cNvPr id="158732" name="Object 12"/>
                <p:cNvGraphicFramePr>
                  <a:graphicFrameLocks noChangeAspect="1"/>
                </p:cNvGraphicFramePr>
                <p:nvPr/>
              </p:nvGraphicFramePr>
              <p:xfrm>
                <a:off x="480" y="1248"/>
                <a:ext cx="318" cy="4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636" name="Equation" r:id="rId3" imgW="139680" imgH="215640" progId="Equation.3">
                        <p:embed/>
                      </p:oleObj>
                    </mc:Choice>
                    <mc:Fallback>
                      <p:oleObj name="Equation" r:id="rId3" imgW="139680" imgH="215640" progId="Equation.3">
                        <p:embed/>
                        <p:pic>
                          <p:nvPicPr>
                            <p:cNvPr id="0" name="Picture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0" y="1248"/>
                              <a:ext cx="318" cy="48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8733" name="Object 13"/>
                <p:cNvGraphicFramePr>
                  <a:graphicFrameLocks noChangeAspect="1"/>
                </p:cNvGraphicFramePr>
                <p:nvPr/>
              </p:nvGraphicFramePr>
              <p:xfrm>
                <a:off x="480" y="1680"/>
                <a:ext cx="338" cy="4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637" name="Equation" r:id="rId5" imgW="152280" imgH="215640" progId="Equation.3">
                        <p:embed/>
                      </p:oleObj>
                    </mc:Choice>
                    <mc:Fallback>
                      <p:oleObj name="Equation" r:id="rId5" imgW="152280" imgH="215640" progId="Equation.3">
                        <p:embed/>
                        <p:pic>
                          <p:nvPicPr>
                            <p:cNvPr id="0" name="Picture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0" y="1680"/>
                              <a:ext cx="338" cy="4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58734" name="Line 14"/>
              <p:cNvSpPr>
                <a:spLocks noChangeShapeType="1"/>
              </p:cNvSpPr>
              <p:nvPr/>
            </p:nvSpPr>
            <p:spPr bwMode="auto">
              <a:xfrm flipH="1">
                <a:off x="1803" y="148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35" name="Line 15"/>
              <p:cNvSpPr>
                <a:spLocks noChangeShapeType="1"/>
              </p:cNvSpPr>
              <p:nvPr/>
            </p:nvSpPr>
            <p:spPr bwMode="auto">
              <a:xfrm flipH="1">
                <a:off x="1803" y="2064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36" name="Line 16"/>
              <p:cNvSpPr>
                <a:spLocks noChangeShapeType="1"/>
              </p:cNvSpPr>
              <p:nvPr/>
            </p:nvSpPr>
            <p:spPr bwMode="auto">
              <a:xfrm>
                <a:off x="2187" y="2160"/>
                <a:ext cx="12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8737" name="Object 17"/>
              <p:cNvGraphicFramePr>
                <a:graphicFrameLocks noChangeAspect="1"/>
              </p:cNvGraphicFramePr>
              <p:nvPr/>
            </p:nvGraphicFramePr>
            <p:xfrm>
              <a:off x="2667" y="1978"/>
              <a:ext cx="336" cy="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38" name="公式" r:id="rId7" imgW="215640" imgH="304560" progId="Equation.3">
                      <p:embed/>
                    </p:oleObj>
                  </mc:Choice>
                  <mc:Fallback>
                    <p:oleObj name="公式" r:id="rId7" imgW="215640" imgH="304560" progId="Equation.3">
                      <p:embed/>
                      <p:pic>
                        <p:nvPicPr>
                          <p:cNvPr id="0" name="Picture 10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7" y="1978"/>
                            <a:ext cx="336" cy="3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8738" name="Rectangle 18"/>
              <p:cNvSpPr>
                <a:spLocks noChangeArrowheads="1"/>
              </p:cNvSpPr>
              <p:nvPr/>
            </p:nvSpPr>
            <p:spPr bwMode="auto">
              <a:xfrm>
                <a:off x="3456" y="1056"/>
                <a:ext cx="25" cy="148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0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429000" y="2417762"/>
            <a:ext cx="1371600" cy="838200"/>
            <a:chOff x="2208" y="1392"/>
            <a:chExt cx="864" cy="528"/>
          </a:xfrm>
        </p:grpSpPr>
        <p:sp>
          <p:nvSpPr>
            <p:cNvPr id="158740" name="Freeform 20"/>
            <p:cNvSpPr>
              <a:spLocks/>
            </p:cNvSpPr>
            <p:nvPr/>
          </p:nvSpPr>
          <p:spPr bwMode="auto">
            <a:xfrm>
              <a:off x="2208" y="1728"/>
              <a:ext cx="816" cy="192"/>
            </a:xfrm>
            <a:custGeom>
              <a:avLst/>
              <a:gdLst/>
              <a:ahLst/>
              <a:cxnLst>
                <a:cxn ang="0">
                  <a:pos x="816" y="0"/>
                </a:cxn>
                <a:cxn ang="0">
                  <a:pos x="0" y="96"/>
                </a:cxn>
                <a:cxn ang="0">
                  <a:pos x="816" y="192"/>
                </a:cxn>
                <a:cxn ang="0">
                  <a:pos x="816" y="0"/>
                </a:cxn>
              </a:cxnLst>
              <a:rect l="0" t="0" r="r" b="b"/>
              <a:pathLst>
                <a:path w="816" h="192">
                  <a:moveTo>
                    <a:pt x="816" y="0"/>
                  </a:moveTo>
                  <a:lnTo>
                    <a:pt x="0" y="96"/>
                  </a:lnTo>
                  <a:lnTo>
                    <a:pt x="816" y="192"/>
                  </a:lnTo>
                  <a:lnTo>
                    <a:pt x="816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8741" name="Arc 21"/>
            <p:cNvSpPr>
              <a:spLocks/>
            </p:cNvSpPr>
            <p:nvPr/>
          </p:nvSpPr>
          <p:spPr bwMode="auto">
            <a:xfrm>
              <a:off x="3024" y="1728"/>
              <a:ext cx="48" cy="187"/>
            </a:xfrm>
            <a:custGeom>
              <a:avLst/>
              <a:gdLst>
                <a:gd name="G0" fmla="+- 3407 0 0"/>
                <a:gd name="G1" fmla="+- 21600 0 0"/>
                <a:gd name="G2" fmla="+- 21600 0 0"/>
                <a:gd name="T0" fmla="*/ 3407 w 25007"/>
                <a:gd name="T1" fmla="*/ 0 h 43200"/>
                <a:gd name="T2" fmla="*/ 0 w 25007"/>
                <a:gd name="T3" fmla="*/ 42930 h 43200"/>
                <a:gd name="T4" fmla="*/ 3407 w 25007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007" h="43200" fill="none" extrusionOk="0">
                  <a:moveTo>
                    <a:pt x="3406" y="0"/>
                  </a:moveTo>
                  <a:cubicBezTo>
                    <a:pt x="15336" y="0"/>
                    <a:pt x="25007" y="9670"/>
                    <a:pt x="25007" y="21600"/>
                  </a:cubicBezTo>
                  <a:cubicBezTo>
                    <a:pt x="25007" y="33529"/>
                    <a:pt x="15336" y="43200"/>
                    <a:pt x="3407" y="43200"/>
                  </a:cubicBezTo>
                  <a:cubicBezTo>
                    <a:pt x="2265" y="43200"/>
                    <a:pt x="1126" y="43109"/>
                    <a:pt x="0" y="42929"/>
                  </a:cubicBezTo>
                </a:path>
                <a:path w="25007" h="43200" stroke="0" extrusionOk="0">
                  <a:moveTo>
                    <a:pt x="3406" y="0"/>
                  </a:moveTo>
                  <a:cubicBezTo>
                    <a:pt x="15336" y="0"/>
                    <a:pt x="25007" y="9670"/>
                    <a:pt x="25007" y="21600"/>
                  </a:cubicBezTo>
                  <a:cubicBezTo>
                    <a:pt x="25007" y="33529"/>
                    <a:pt x="15336" y="43200"/>
                    <a:pt x="3407" y="43200"/>
                  </a:cubicBezTo>
                  <a:cubicBezTo>
                    <a:pt x="2265" y="43200"/>
                    <a:pt x="1126" y="43109"/>
                    <a:pt x="0" y="42929"/>
                  </a:cubicBezTo>
                  <a:lnTo>
                    <a:pt x="3407" y="2160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8742" name="Object 22"/>
            <p:cNvGraphicFramePr>
              <a:graphicFrameLocks noChangeAspect="1"/>
            </p:cNvGraphicFramePr>
            <p:nvPr/>
          </p:nvGraphicFramePr>
          <p:xfrm>
            <a:off x="2688" y="1392"/>
            <a:ext cx="26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9" name="公式" r:id="rId9" imgW="228600" imgH="330120" progId="Equation.3">
                    <p:embed/>
                  </p:oleObj>
                </mc:Choice>
                <mc:Fallback>
                  <p:oleObj name="公式" r:id="rId9" imgW="228600" imgH="330120" progId="Equation.3">
                    <p:embed/>
                    <p:pic>
                      <p:nvPicPr>
                        <p:cNvPr id="0" name="Picture 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392"/>
                          <a:ext cx="266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8743" name="Text Box 23"/>
          <p:cNvSpPr txBox="1">
            <a:spLocks noChangeArrowheads="1"/>
          </p:cNvSpPr>
          <p:nvPr/>
        </p:nvSpPr>
        <p:spPr bwMode="auto">
          <a:xfrm>
            <a:off x="457200" y="817562"/>
            <a:ext cx="396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光学仪器的分辨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率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1295400" y="2874962"/>
            <a:ext cx="4191000" cy="457200"/>
            <a:chOff x="816" y="1632"/>
            <a:chExt cx="2640" cy="288"/>
          </a:xfrm>
        </p:grpSpPr>
        <p:sp>
          <p:nvSpPr>
            <p:cNvPr id="158745" name="Line 25"/>
            <p:cNvSpPr>
              <a:spLocks noChangeShapeType="1"/>
            </p:cNvSpPr>
            <p:nvPr/>
          </p:nvSpPr>
          <p:spPr bwMode="auto">
            <a:xfrm flipV="1">
              <a:off x="816" y="1632"/>
              <a:ext cx="2640" cy="2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6" name="Line 26"/>
            <p:cNvSpPr>
              <a:spLocks noChangeShapeType="1"/>
            </p:cNvSpPr>
            <p:nvPr/>
          </p:nvSpPr>
          <p:spPr bwMode="auto">
            <a:xfrm>
              <a:off x="816" y="1632"/>
              <a:ext cx="2640" cy="28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010400" y="2722562"/>
            <a:ext cx="838200" cy="762000"/>
            <a:chOff x="4416" y="1536"/>
            <a:chExt cx="528" cy="480"/>
          </a:xfrm>
        </p:grpSpPr>
        <p:sp>
          <p:nvSpPr>
            <p:cNvPr id="158748" name="Line 28"/>
            <p:cNvSpPr>
              <a:spLocks noChangeShapeType="1"/>
            </p:cNvSpPr>
            <p:nvPr/>
          </p:nvSpPr>
          <p:spPr bwMode="auto">
            <a:xfrm>
              <a:off x="4416" y="1632"/>
              <a:ext cx="0" cy="2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8749" name="Object 29"/>
            <p:cNvGraphicFramePr>
              <a:graphicFrameLocks noChangeAspect="1"/>
            </p:cNvGraphicFramePr>
            <p:nvPr/>
          </p:nvGraphicFramePr>
          <p:xfrm>
            <a:off x="4595" y="1536"/>
            <a:ext cx="349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0" name="公式" r:id="rId11" imgW="368280" imgH="457200" progId="Equation.3">
                    <p:embed/>
                  </p:oleObj>
                </mc:Choice>
                <mc:Fallback>
                  <p:oleObj name="公式" r:id="rId11" imgW="368280" imgH="457200" progId="Equation.3">
                    <p:embed/>
                    <p:pic>
                      <p:nvPicPr>
                        <p:cNvPr id="0" name="Picture 8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5" y="1536"/>
                          <a:ext cx="349" cy="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875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443005"/>
              </p:ext>
            </p:extLst>
          </p:nvPr>
        </p:nvGraphicFramePr>
        <p:xfrm>
          <a:off x="5943600" y="3567112"/>
          <a:ext cx="26670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1" name="公式" r:id="rId13" imgW="1828800" imgH="660240" progId="Equation.3">
                  <p:embed/>
                </p:oleObj>
              </mc:Choice>
              <mc:Fallback>
                <p:oleObj name="公式" r:id="rId13" imgW="1828800" imgH="660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567112"/>
                        <a:ext cx="266700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2362200" y="4779962"/>
            <a:ext cx="4267200" cy="914400"/>
            <a:chOff x="1488" y="2832"/>
            <a:chExt cx="2688" cy="576"/>
          </a:xfrm>
        </p:grpSpPr>
        <p:sp>
          <p:nvSpPr>
            <p:cNvPr id="158752" name="Rectangle 32"/>
            <p:cNvSpPr>
              <a:spLocks noChangeArrowheads="1"/>
            </p:cNvSpPr>
            <p:nvPr/>
          </p:nvSpPr>
          <p:spPr bwMode="auto">
            <a:xfrm>
              <a:off x="1488" y="2832"/>
              <a:ext cx="2688" cy="576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</a:gra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8753" name="Object 33"/>
            <p:cNvGraphicFramePr>
              <a:graphicFrameLocks noChangeAspect="1"/>
            </p:cNvGraphicFramePr>
            <p:nvPr/>
          </p:nvGraphicFramePr>
          <p:xfrm>
            <a:off x="2736" y="2832"/>
            <a:ext cx="1248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2" name="公式" r:id="rId15" imgW="1180800" imgH="609480" progId="Equation.3">
                    <p:embed/>
                  </p:oleObj>
                </mc:Choice>
                <mc:Fallback>
                  <p:oleObj name="公式" r:id="rId15" imgW="1180800" imgH="6094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832"/>
                          <a:ext cx="1248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FFCCFF">
                                      <a:gamma/>
                                      <a:shade val="76078"/>
                                      <a:invGamma/>
                                    </a:srgbClr>
                                  </a:gs>
                                  <a:gs pos="50000">
                                    <a:srgbClr val="FFCCFF"/>
                                  </a:gs>
                                  <a:gs pos="100000">
                                    <a:srgbClr val="FFCCFF">
                                      <a:gamma/>
                                      <a:shade val="76078"/>
                                      <a:invGamma/>
                                    </a:srgbClr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CC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8754" name="Text Box 34"/>
            <p:cNvSpPr txBox="1">
              <a:spLocks noChangeArrowheads="1"/>
            </p:cNvSpPr>
            <p:nvPr/>
          </p:nvSpPr>
          <p:spPr bwMode="auto">
            <a:xfrm>
              <a:off x="1536" y="2928"/>
              <a:ext cx="1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最小分辨角</a:t>
              </a:r>
            </a:p>
          </p:txBody>
        </p:sp>
      </p:grpSp>
      <p:sp>
        <p:nvSpPr>
          <p:cNvPr id="158755" name="Text Box 35"/>
          <p:cNvSpPr txBox="1">
            <a:spLocks noChangeArrowheads="1"/>
          </p:cNvSpPr>
          <p:nvPr/>
        </p:nvSpPr>
        <p:spPr bwMode="auto">
          <a:xfrm>
            <a:off x="4495800" y="817562"/>
            <a:ext cx="4114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（两光点刚好能分辨）</a:t>
            </a:r>
          </a:p>
        </p:txBody>
      </p: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1066800" y="5770562"/>
            <a:ext cx="7010400" cy="1087438"/>
            <a:chOff x="672" y="3456"/>
            <a:chExt cx="4416" cy="685"/>
          </a:xfrm>
        </p:grpSpPr>
        <p:sp>
          <p:nvSpPr>
            <p:cNvPr id="158757" name="Rectangle 37"/>
            <p:cNvSpPr>
              <a:spLocks noChangeArrowheads="1"/>
            </p:cNvSpPr>
            <p:nvPr/>
          </p:nvSpPr>
          <p:spPr bwMode="auto">
            <a:xfrm>
              <a:off x="672" y="3456"/>
              <a:ext cx="4416" cy="672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</a:gra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58" name="Text Box 38"/>
            <p:cNvSpPr txBox="1">
              <a:spLocks noChangeArrowheads="1"/>
            </p:cNvSpPr>
            <p:nvPr/>
          </p:nvSpPr>
          <p:spPr bwMode="auto">
            <a:xfrm>
              <a:off x="757" y="3600"/>
              <a:ext cx="169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光学仪器分辨率</a:t>
              </a:r>
            </a:p>
          </p:txBody>
        </p:sp>
        <p:graphicFrame>
          <p:nvGraphicFramePr>
            <p:cNvPr id="158759" name="Object 39"/>
            <p:cNvGraphicFramePr>
              <a:graphicFrameLocks noChangeAspect="1"/>
            </p:cNvGraphicFramePr>
            <p:nvPr/>
          </p:nvGraphicFramePr>
          <p:xfrm>
            <a:off x="2496" y="3504"/>
            <a:ext cx="1392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3" name="公式" r:id="rId17" imgW="1333440" imgH="672840" progId="Equation.3">
                    <p:embed/>
                  </p:oleObj>
                </mc:Choice>
                <mc:Fallback>
                  <p:oleObj name="公式" r:id="rId17" imgW="1333440" imgH="6728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504"/>
                          <a:ext cx="1392" cy="6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760" name="Object 40"/>
            <p:cNvGraphicFramePr>
              <a:graphicFrameLocks noChangeAspect="1"/>
            </p:cNvGraphicFramePr>
            <p:nvPr/>
          </p:nvGraphicFramePr>
          <p:xfrm>
            <a:off x="3984" y="3504"/>
            <a:ext cx="912" cy="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4" name="公式" r:id="rId19" imgW="736560" imgH="609480" progId="Equation.3">
                    <p:embed/>
                  </p:oleObj>
                </mc:Choice>
                <mc:Fallback>
                  <p:oleObj name="公式" r:id="rId19" imgW="736560" imgH="609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504"/>
                          <a:ext cx="912" cy="5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876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965357"/>
              </p:ext>
            </p:extLst>
          </p:nvPr>
        </p:nvGraphicFramePr>
        <p:xfrm>
          <a:off x="5943600" y="1560512"/>
          <a:ext cx="26670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5" name="Equation" r:id="rId21" imgW="2082600" imgH="787320" progId="Equation.3">
                  <p:embed/>
                </p:oleObj>
              </mc:Choice>
              <mc:Fallback>
                <p:oleObj name="Equation" r:id="rId21" imgW="2082600" imgH="7873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560512"/>
                        <a:ext cx="2667000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685800" y="1579562"/>
            <a:ext cx="4038600" cy="2057400"/>
            <a:chOff x="432" y="816"/>
            <a:chExt cx="2544" cy="1296"/>
          </a:xfrm>
        </p:grpSpPr>
        <p:sp>
          <p:nvSpPr>
            <p:cNvPr id="158763" name="Freeform 43"/>
            <p:cNvSpPr>
              <a:spLocks/>
            </p:cNvSpPr>
            <p:nvPr/>
          </p:nvSpPr>
          <p:spPr bwMode="auto">
            <a:xfrm>
              <a:off x="1968" y="1488"/>
              <a:ext cx="1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624"/>
                </a:cxn>
              </a:cxnLst>
              <a:rect l="0" t="0" r="r" b="b"/>
              <a:pathLst>
                <a:path w="1" h="624">
                  <a:moveTo>
                    <a:pt x="0" y="0"/>
                  </a:moveTo>
                  <a:lnTo>
                    <a:pt x="1" y="624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64" name="Freeform 44"/>
            <p:cNvSpPr>
              <a:spLocks/>
            </p:cNvSpPr>
            <p:nvPr/>
          </p:nvSpPr>
          <p:spPr bwMode="auto">
            <a:xfrm>
              <a:off x="864" y="1200"/>
              <a:ext cx="1032" cy="438"/>
            </a:xfrm>
            <a:custGeom>
              <a:avLst/>
              <a:gdLst/>
              <a:ahLst/>
              <a:cxnLst>
                <a:cxn ang="0">
                  <a:pos x="282" y="0"/>
                </a:cxn>
                <a:cxn ang="0">
                  <a:pos x="1032" y="438"/>
                </a:cxn>
                <a:cxn ang="0">
                  <a:pos x="0" y="6"/>
                </a:cxn>
                <a:cxn ang="0">
                  <a:pos x="282" y="0"/>
                </a:cxn>
              </a:cxnLst>
              <a:rect l="0" t="0" r="r" b="b"/>
              <a:pathLst>
                <a:path w="1032" h="438">
                  <a:moveTo>
                    <a:pt x="282" y="0"/>
                  </a:moveTo>
                  <a:lnTo>
                    <a:pt x="1032" y="438"/>
                  </a:lnTo>
                  <a:lnTo>
                    <a:pt x="0" y="6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DFAD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1" name="Group 45"/>
            <p:cNvGrpSpPr>
              <a:grpSpLocks/>
            </p:cNvGrpSpPr>
            <p:nvPr/>
          </p:nvGrpSpPr>
          <p:grpSpPr bwMode="auto">
            <a:xfrm>
              <a:off x="432" y="816"/>
              <a:ext cx="2544" cy="384"/>
              <a:chOff x="432" y="816"/>
              <a:chExt cx="2544" cy="384"/>
            </a:xfrm>
          </p:grpSpPr>
          <p:sp>
            <p:nvSpPr>
              <p:cNvPr id="158766" name="Rectangle 46"/>
              <p:cNvSpPr>
                <a:spLocks noChangeArrowheads="1"/>
              </p:cNvSpPr>
              <p:nvPr/>
            </p:nvSpPr>
            <p:spPr bwMode="auto">
              <a:xfrm>
                <a:off x="432" y="816"/>
                <a:ext cx="2448" cy="384"/>
              </a:xfrm>
              <a:prstGeom prst="rect">
                <a:avLst/>
              </a:prstGeom>
              <a:gradFill rotWithShape="0">
                <a:gsLst>
                  <a:gs pos="0">
                    <a:srgbClr val="EDFAD2"/>
                  </a:gs>
                  <a:gs pos="50000">
                    <a:srgbClr val="FFFFFF"/>
                  </a:gs>
                  <a:gs pos="100000">
                    <a:srgbClr val="EDFAD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67" name="Text Box 47"/>
              <p:cNvSpPr txBox="1">
                <a:spLocks noChangeArrowheads="1"/>
              </p:cNvSpPr>
              <p:nvPr/>
            </p:nvSpPr>
            <p:spPr bwMode="auto">
              <a:xfrm>
                <a:off x="480" y="825"/>
                <a:ext cx="249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1C1C1C"/>
                    </a:solidFill>
                    <a:latin typeface="黑体" pitchFamily="49" charset="-122"/>
                    <a:ea typeface="黑体" pitchFamily="49" charset="-122"/>
                  </a:rPr>
                  <a:t>光学仪器的通光孔径</a:t>
                </a:r>
              </a:p>
            </p:txBody>
          </p:sp>
          <p:graphicFrame>
            <p:nvGraphicFramePr>
              <p:cNvPr id="158768" name="Object 48"/>
              <p:cNvGraphicFramePr>
                <a:graphicFrameLocks noChangeAspect="1"/>
              </p:cNvGraphicFramePr>
              <p:nvPr/>
            </p:nvGraphicFramePr>
            <p:xfrm>
              <a:off x="2544" y="864"/>
              <a:ext cx="28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46" name="Equation" r:id="rId23" imgW="164880" imgH="164880" progId="Equation.3">
                      <p:embed/>
                    </p:oleObj>
                  </mc:Choice>
                  <mc:Fallback>
                    <p:oleObj name="Equation" r:id="rId23" imgW="164880" imgH="164880" progId="Equation.3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4" y="864"/>
                            <a:ext cx="288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2" name="Group 49"/>
          <p:cNvGrpSpPr>
            <a:grpSpLocks/>
          </p:cNvGrpSpPr>
          <p:nvPr/>
        </p:nvGrpSpPr>
        <p:grpSpPr bwMode="auto">
          <a:xfrm>
            <a:off x="5484813" y="2036762"/>
            <a:ext cx="1755775" cy="2208213"/>
            <a:chOff x="3455" y="1104"/>
            <a:chExt cx="1106" cy="1391"/>
          </a:xfrm>
        </p:grpSpPr>
        <p:grpSp>
          <p:nvGrpSpPr>
            <p:cNvPr id="13" name="Group 50"/>
            <p:cNvGrpSpPr>
              <a:grpSpLocks/>
            </p:cNvGrpSpPr>
            <p:nvPr/>
          </p:nvGrpSpPr>
          <p:grpSpPr bwMode="auto">
            <a:xfrm rot="5367018">
              <a:off x="3271" y="1291"/>
              <a:ext cx="1055" cy="681"/>
              <a:chOff x="3648" y="2208"/>
              <a:chExt cx="1141" cy="968"/>
            </a:xfrm>
          </p:grpSpPr>
          <p:sp>
            <p:nvSpPr>
              <p:cNvPr id="158771" name="Freeform 51"/>
              <p:cNvSpPr>
                <a:spLocks/>
              </p:cNvSpPr>
              <p:nvPr/>
            </p:nvSpPr>
            <p:spPr bwMode="auto">
              <a:xfrm>
                <a:off x="4512" y="3120"/>
                <a:ext cx="277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240" y="48"/>
                  </a:cxn>
                </a:cxnLst>
                <a:rect l="0" t="0" r="r" b="b"/>
                <a:pathLst>
                  <a:path w="240" h="48">
                    <a:moveTo>
                      <a:pt x="0" y="48"/>
                    </a:moveTo>
                    <a:cubicBezTo>
                      <a:pt x="28" y="24"/>
                      <a:pt x="56" y="0"/>
                      <a:pt x="96" y="0"/>
                    </a:cubicBezTo>
                    <a:cubicBezTo>
                      <a:pt x="136" y="0"/>
                      <a:pt x="216" y="40"/>
                      <a:pt x="240" y="48"/>
                    </a:cubicBezTo>
                  </a:path>
                </a:pathLst>
              </a:custGeom>
              <a:noFill/>
              <a:ln w="19050" cmpd="sng">
                <a:solidFill>
                  <a:srgbClr val="0099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72" name="Freeform 52"/>
              <p:cNvSpPr>
                <a:spLocks/>
              </p:cNvSpPr>
              <p:nvPr/>
            </p:nvSpPr>
            <p:spPr bwMode="auto">
              <a:xfrm>
                <a:off x="3648" y="3120"/>
                <a:ext cx="277" cy="48"/>
              </a:xfrm>
              <a:custGeom>
                <a:avLst/>
                <a:gdLst/>
                <a:ahLst/>
                <a:cxnLst>
                  <a:cxn ang="0">
                    <a:pos x="240" y="48"/>
                  </a:cxn>
                  <a:cxn ang="0">
                    <a:pos x="144" y="0"/>
                  </a:cxn>
                  <a:cxn ang="0">
                    <a:pos x="0" y="48"/>
                  </a:cxn>
                </a:cxnLst>
                <a:rect l="0" t="0" r="r" b="b"/>
                <a:pathLst>
                  <a:path w="240" h="48">
                    <a:moveTo>
                      <a:pt x="240" y="48"/>
                    </a:moveTo>
                    <a:cubicBezTo>
                      <a:pt x="212" y="24"/>
                      <a:pt x="184" y="0"/>
                      <a:pt x="144" y="0"/>
                    </a:cubicBezTo>
                    <a:cubicBezTo>
                      <a:pt x="104" y="0"/>
                      <a:pt x="24" y="40"/>
                      <a:pt x="0" y="48"/>
                    </a:cubicBezTo>
                  </a:path>
                </a:pathLst>
              </a:custGeom>
              <a:noFill/>
              <a:ln w="19050" cmpd="sng">
                <a:solidFill>
                  <a:srgbClr val="0099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73" name="Freeform 53"/>
              <p:cNvSpPr>
                <a:spLocks/>
              </p:cNvSpPr>
              <p:nvPr/>
            </p:nvSpPr>
            <p:spPr bwMode="auto">
              <a:xfrm>
                <a:off x="3936" y="2208"/>
                <a:ext cx="576" cy="968"/>
              </a:xfrm>
              <a:custGeom>
                <a:avLst/>
                <a:gdLst/>
                <a:ahLst/>
                <a:cxnLst>
                  <a:cxn ang="0">
                    <a:pos x="0" y="968"/>
                  </a:cxn>
                  <a:cxn ang="0">
                    <a:pos x="96" y="680"/>
                  </a:cxn>
                  <a:cxn ang="0">
                    <a:pos x="240" y="8"/>
                  </a:cxn>
                  <a:cxn ang="0">
                    <a:pos x="384" y="728"/>
                  </a:cxn>
                  <a:cxn ang="0">
                    <a:pos x="480" y="968"/>
                  </a:cxn>
                </a:cxnLst>
                <a:rect l="0" t="0" r="r" b="b"/>
                <a:pathLst>
                  <a:path w="480" h="968">
                    <a:moveTo>
                      <a:pt x="0" y="968"/>
                    </a:moveTo>
                    <a:cubicBezTo>
                      <a:pt x="28" y="904"/>
                      <a:pt x="56" y="840"/>
                      <a:pt x="96" y="680"/>
                    </a:cubicBezTo>
                    <a:cubicBezTo>
                      <a:pt x="136" y="520"/>
                      <a:pt x="192" y="0"/>
                      <a:pt x="240" y="8"/>
                    </a:cubicBezTo>
                    <a:cubicBezTo>
                      <a:pt x="288" y="16"/>
                      <a:pt x="344" y="568"/>
                      <a:pt x="384" y="728"/>
                    </a:cubicBezTo>
                    <a:cubicBezTo>
                      <a:pt x="424" y="888"/>
                      <a:pt x="464" y="928"/>
                      <a:pt x="480" y="968"/>
                    </a:cubicBezTo>
                  </a:path>
                </a:pathLst>
              </a:custGeom>
              <a:noFill/>
              <a:ln w="19050" cmpd="sng">
                <a:solidFill>
                  <a:srgbClr val="009900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8774" name="Line 54"/>
            <p:cNvSpPr>
              <a:spLocks noChangeShapeType="1"/>
            </p:cNvSpPr>
            <p:nvPr/>
          </p:nvSpPr>
          <p:spPr bwMode="auto">
            <a:xfrm>
              <a:off x="3457" y="1632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" name="Group 55"/>
            <p:cNvGrpSpPr>
              <a:grpSpLocks/>
            </p:cNvGrpSpPr>
            <p:nvPr/>
          </p:nvGrpSpPr>
          <p:grpSpPr bwMode="auto">
            <a:xfrm rot="5367018">
              <a:off x="3220" y="1578"/>
              <a:ext cx="1152" cy="681"/>
              <a:chOff x="3648" y="2208"/>
              <a:chExt cx="1141" cy="968"/>
            </a:xfrm>
          </p:grpSpPr>
          <p:sp>
            <p:nvSpPr>
              <p:cNvPr id="158776" name="Freeform 56"/>
              <p:cNvSpPr>
                <a:spLocks/>
              </p:cNvSpPr>
              <p:nvPr/>
            </p:nvSpPr>
            <p:spPr bwMode="auto">
              <a:xfrm>
                <a:off x="4512" y="3120"/>
                <a:ext cx="277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240" y="48"/>
                  </a:cxn>
                </a:cxnLst>
                <a:rect l="0" t="0" r="r" b="b"/>
                <a:pathLst>
                  <a:path w="240" h="48">
                    <a:moveTo>
                      <a:pt x="0" y="48"/>
                    </a:moveTo>
                    <a:cubicBezTo>
                      <a:pt x="28" y="24"/>
                      <a:pt x="56" y="0"/>
                      <a:pt x="96" y="0"/>
                    </a:cubicBezTo>
                    <a:cubicBezTo>
                      <a:pt x="136" y="0"/>
                      <a:pt x="216" y="40"/>
                      <a:pt x="240" y="48"/>
                    </a:cubicBez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77" name="Freeform 57"/>
              <p:cNvSpPr>
                <a:spLocks/>
              </p:cNvSpPr>
              <p:nvPr/>
            </p:nvSpPr>
            <p:spPr bwMode="auto">
              <a:xfrm>
                <a:off x="3648" y="3120"/>
                <a:ext cx="277" cy="48"/>
              </a:xfrm>
              <a:custGeom>
                <a:avLst/>
                <a:gdLst/>
                <a:ahLst/>
                <a:cxnLst>
                  <a:cxn ang="0">
                    <a:pos x="240" y="48"/>
                  </a:cxn>
                  <a:cxn ang="0">
                    <a:pos x="144" y="0"/>
                  </a:cxn>
                  <a:cxn ang="0">
                    <a:pos x="0" y="48"/>
                  </a:cxn>
                </a:cxnLst>
                <a:rect l="0" t="0" r="r" b="b"/>
                <a:pathLst>
                  <a:path w="240" h="48">
                    <a:moveTo>
                      <a:pt x="240" y="48"/>
                    </a:moveTo>
                    <a:cubicBezTo>
                      <a:pt x="212" y="24"/>
                      <a:pt x="184" y="0"/>
                      <a:pt x="144" y="0"/>
                    </a:cubicBezTo>
                    <a:cubicBezTo>
                      <a:pt x="104" y="0"/>
                      <a:pt x="24" y="40"/>
                      <a:pt x="0" y="48"/>
                    </a:cubicBez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778" name="Freeform 58"/>
              <p:cNvSpPr>
                <a:spLocks/>
              </p:cNvSpPr>
              <p:nvPr/>
            </p:nvSpPr>
            <p:spPr bwMode="auto">
              <a:xfrm>
                <a:off x="3936" y="2208"/>
                <a:ext cx="576" cy="968"/>
              </a:xfrm>
              <a:custGeom>
                <a:avLst/>
                <a:gdLst/>
                <a:ahLst/>
                <a:cxnLst>
                  <a:cxn ang="0">
                    <a:pos x="0" y="968"/>
                  </a:cxn>
                  <a:cxn ang="0">
                    <a:pos x="96" y="680"/>
                  </a:cxn>
                  <a:cxn ang="0">
                    <a:pos x="240" y="8"/>
                  </a:cxn>
                  <a:cxn ang="0">
                    <a:pos x="384" y="728"/>
                  </a:cxn>
                  <a:cxn ang="0">
                    <a:pos x="480" y="968"/>
                  </a:cxn>
                </a:cxnLst>
                <a:rect l="0" t="0" r="r" b="b"/>
                <a:pathLst>
                  <a:path w="480" h="968">
                    <a:moveTo>
                      <a:pt x="0" y="968"/>
                    </a:moveTo>
                    <a:cubicBezTo>
                      <a:pt x="28" y="904"/>
                      <a:pt x="56" y="840"/>
                      <a:pt x="96" y="680"/>
                    </a:cubicBezTo>
                    <a:cubicBezTo>
                      <a:pt x="136" y="520"/>
                      <a:pt x="192" y="0"/>
                      <a:pt x="240" y="8"/>
                    </a:cubicBezTo>
                    <a:cubicBezTo>
                      <a:pt x="288" y="16"/>
                      <a:pt x="344" y="568"/>
                      <a:pt x="384" y="728"/>
                    </a:cubicBezTo>
                    <a:cubicBezTo>
                      <a:pt x="424" y="888"/>
                      <a:pt x="464" y="928"/>
                      <a:pt x="480" y="968"/>
                    </a:cubicBez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8779" name="Line 59"/>
            <p:cNvSpPr>
              <a:spLocks noChangeShapeType="1"/>
            </p:cNvSpPr>
            <p:nvPr/>
          </p:nvSpPr>
          <p:spPr bwMode="auto">
            <a:xfrm>
              <a:off x="3456" y="1920"/>
              <a:ext cx="110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" name="Text Box 14"/>
          <p:cNvSpPr txBox="1">
            <a:spLocks noChangeArrowheads="1"/>
          </p:cNvSpPr>
          <p:nvPr/>
        </p:nvSpPr>
        <p:spPr bwMode="auto">
          <a:xfrm>
            <a:off x="805673" y="152400"/>
            <a:ext cx="45283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光学仪器的分辨本领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15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15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5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805673" y="152400"/>
            <a:ext cx="45283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光学仪器的分辨本领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990600"/>
            <a:ext cx="891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14.7.2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据说间谍卫星上的照相机能清楚识别地面上汽车的牌照号码。（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）如果要识别的牌照上的字符间的距离为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5cm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，那么在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160km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高空的卫星上的照相机的角分辨率要达到多大？（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）按光的波长为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500nm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计算，此照相机的孔径需要多大</a:t>
            </a:r>
            <a:r>
              <a:rPr lang="zh-CN" altLang="zh-CN" dirty="0"/>
              <a:t>？</a:t>
            </a:r>
          </a:p>
        </p:txBody>
      </p:sp>
      <p:sp>
        <p:nvSpPr>
          <p:cNvPr id="5" name="矩形 4"/>
          <p:cNvSpPr/>
          <p:nvPr/>
        </p:nvSpPr>
        <p:spPr>
          <a:xfrm>
            <a:off x="170543" y="3352800"/>
            <a:ext cx="4594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）角分辨率应为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012530"/>
              </p:ext>
            </p:extLst>
          </p:nvPr>
        </p:nvGraphicFramePr>
        <p:xfrm>
          <a:off x="4191000" y="3124200"/>
          <a:ext cx="4753066" cy="1029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5" r:id="rId3" imgW="1739900" imgH="368300" progId="Equation.DSMT4">
                  <p:embed/>
                </p:oleObj>
              </mc:Choice>
              <mc:Fallback>
                <p:oleObj r:id="rId3" imgW="1739900" imgH="368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124200"/>
                        <a:ext cx="4753066" cy="10298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23371" y="4724400"/>
            <a:ext cx="3954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）照相机的孔径应为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20809"/>
              </p:ext>
            </p:extLst>
          </p:nvPr>
        </p:nvGraphicFramePr>
        <p:xfrm>
          <a:off x="4190999" y="4749800"/>
          <a:ext cx="460153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6" r:id="rId5" imgW="1803400" imgH="393700" progId="Equation.DSMT4">
                  <p:embed/>
                </p:oleObj>
              </mc:Choice>
              <mc:Fallback>
                <p:oleObj r:id="rId5" imgW="18034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999" y="4749800"/>
                        <a:ext cx="4601535" cy="1041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65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0" y="2895600"/>
            <a:ext cx="48141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14.8 </a:t>
            </a:r>
            <a:r>
              <a:rPr lang="zh-CN" altLang="zh-CN" sz="6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光栅衍射</a:t>
            </a:r>
            <a:endParaRPr lang="zh-CN" altLang="zh-CN" sz="6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62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374650" y="1052513"/>
            <a:ext cx="8540750" cy="1255728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800" b="1" dirty="0">
                <a:latin typeface="宋体" charset="-122"/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光栅：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许多</a:t>
            </a:r>
            <a:r>
              <a:rPr lang="zh-CN" altLang="en-US" sz="28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等宽度、等距离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的狭缝（或反射面）排列起来形成的光学元件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381000" y="2347913"/>
            <a:ext cx="6096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 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类型：透射光栅，反射光栅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248400" y="3048000"/>
            <a:ext cx="2324100" cy="2590800"/>
            <a:chOff x="3744" y="2184"/>
            <a:chExt cx="1464" cy="1632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248" y="2184"/>
              <a:ext cx="228" cy="1596"/>
              <a:chOff x="3168" y="2520"/>
              <a:chExt cx="264" cy="1716"/>
            </a:xfrm>
          </p:grpSpPr>
          <p:sp>
            <p:nvSpPr>
              <p:cNvPr id="165895" name="Freeform 7"/>
              <p:cNvSpPr>
                <a:spLocks/>
              </p:cNvSpPr>
              <p:nvPr/>
            </p:nvSpPr>
            <p:spPr bwMode="auto">
              <a:xfrm>
                <a:off x="3168" y="2520"/>
                <a:ext cx="264" cy="44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264" y="0"/>
                  </a:cxn>
                  <a:cxn ang="0">
                    <a:pos x="180" y="288"/>
                  </a:cxn>
                  <a:cxn ang="0">
                    <a:pos x="132" y="432"/>
                  </a:cxn>
                  <a:cxn ang="0">
                    <a:pos x="24" y="444"/>
                  </a:cxn>
                  <a:cxn ang="0">
                    <a:pos x="12" y="240"/>
                  </a:cxn>
                  <a:cxn ang="0">
                    <a:pos x="12" y="0"/>
                  </a:cxn>
                </a:cxnLst>
                <a:rect l="0" t="0" r="r" b="b"/>
                <a:pathLst>
                  <a:path w="264" h="444">
                    <a:moveTo>
                      <a:pt x="12" y="0"/>
                    </a:moveTo>
                    <a:cubicBezTo>
                      <a:pt x="96" y="0"/>
                      <a:pt x="180" y="0"/>
                      <a:pt x="264" y="0"/>
                    </a:cubicBezTo>
                    <a:cubicBezTo>
                      <a:pt x="240" y="96"/>
                      <a:pt x="211" y="194"/>
                      <a:pt x="180" y="288"/>
                    </a:cubicBezTo>
                    <a:cubicBezTo>
                      <a:pt x="164" y="336"/>
                      <a:pt x="155" y="386"/>
                      <a:pt x="132" y="432"/>
                    </a:cubicBezTo>
                    <a:cubicBezTo>
                      <a:pt x="32" y="444"/>
                      <a:pt x="68" y="444"/>
                      <a:pt x="24" y="444"/>
                    </a:cubicBezTo>
                    <a:cubicBezTo>
                      <a:pt x="0" y="414"/>
                      <a:pt x="14" y="314"/>
                      <a:pt x="12" y="240"/>
                    </a:cubicBezTo>
                    <a:cubicBezTo>
                      <a:pt x="10" y="166"/>
                      <a:pt x="12" y="50"/>
                      <a:pt x="12" y="0"/>
                    </a:cubicBezTo>
                    <a:close/>
                  </a:path>
                </a:pathLst>
              </a:custGeom>
              <a:solidFill>
                <a:srgbClr val="969696"/>
              </a:solidFill>
              <a:ln w="9525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896" name="Freeform 8"/>
              <p:cNvSpPr>
                <a:spLocks/>
              </p:cNvSpPr>
              <p:nvPr/>
            </p:nvSpPr>
            <p:spPr bwMode="auto">
              <a:xfrm>
                <a:off x="3168" y="2952"/>
                <a:ext cx="264" cy="44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264" y="0"/>
                  </a:cxn>
                  <a:cxn ang="0">
                    <a:pos x="180" y="288"/>
                  </a:cxn>
                  <a:cxn ang="0">
                    <a:pos x="132" y="432"/>
                  </a:cxn>
                  <a:cxn ang="0">
                    <a:pos x="24" y="444"/>
                  </a:cxn>
                  <a:cxn ang="0">
                    <a:pos x="12" y="240"/>
                  </a:cxn>
                  <a:cxn ang="0">
                    <a:pos x="12" y="0"/>
                  </a:cxn>
                </a:cxnLst>
                <a:rect l="0" t="0" r="r" b="b"/>
                <a:pathLst>
                  <a:path w="264" h="444">
                    <a:moveTo>
                      <a:pt x="12" y="0"/>
                    </a:moveTo>
                    <a:cubicBezTo>
                      <a:pt x="96" y="0"/>
                      <a:pt x="180" y="0"/>
                      <a:pt x="264" y="0"/>
                    </a:cubicBezTo>
                    <a:cubicBezTo>
                      <a:pt x="240" y="96"/>
                      <a:pt x="211" y="194"/>
                      <a:pt x="180" y="288"/>
                    </a:cubicBezTo>
                    <a:cubicBezTo>
                      <a:pt x="164" y="336"/>
                      <a:pt x="155" y="386"/>
                      <a:pt x="132" y="432"/>
                    </a:cubicBezTo>
                    <a:cubicBezTo>
                      <a:pt x="32" y="444"/>
                      <a:pt x="68" y="444"/>
                      <a:pt x="24" y="444"/>
                    </a:cubicBezTo>
                    <a:cubicBezTo>
                      <a:pt x="0" y="414"/>
                      <a:pt x="14" y="314"/>
                      <a:pt x="12" y="240"/>
                    </a:cubicBezTo>
                    <a:cubicBezTo>
                      <a:pt x="10" y="166"/>
                      <a:pt x="12" y="50"/>
                      <a:pt x="12" y="0"/>
                    </a:cubicBezTo>
                    <a:close/>
                  </a:path>
                </a:pathLst>
              </a:custGeom>
              <a:solidFill>
                <a:srgbClr val="969696"/>
              </a:solidFill>
              <a:ln w="9525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897" name="Freeform 9"/>
              <p:cNvSpPr>
                <a:spLocks/>
              </p:cNvSpPr>
              <p:nvPr/>
            </p:nvSpPr>
            <p:spPr bwMode="auto">
              <a:xfrm>
                <a:off x="3168" y="3372"/>
                <a:ext cx="264" cy="44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264" y="0"/>
                  </a:cxn>
                  <a:cxn ang="0">
                    <a:pos x="180" y="288"/>
                  </a:cxn>
                  <a:cxn ang="0">
                    <a:pos x="132" y="432"/>
                  </a:cxn>
                  <a:cxn ang="0">
                    <a:pos x="24" y="444"/>
                  </a:cxn>
                  <a:cxn ang="0">
                    <a:pos x="12" y="240"/>
                  </a:cxn>
                  <a:cxn ang="0">
                    <a:pos x="12" y="0"/>
                  </a:cxn>
                </a:cxnLst>
                <a:rect l="0" t="0" r="r" b="b"/>
                <a:pathLst>
                  <a:path w="264" h="444">
                    <a:moveTo>
                      <a:pt x="12" y="0"/>
                    </a:moveTo>
                    <a:cubicBezTo>
                      <a:pt x="96" y="0"/>
                      <a:pt x="180" y="0"/>
                      <a:pt x="264" y="0"/>
                    </a:cubicBezTo>
                    <a:cubicBezTo>
                      <a:pt x="240" y="96"/>
                      <a:pt x="211" y="194"/>
                      <a:pt x="180" y="288"/>
                    </a:cubicBezTo>
                    <a:cubicBezTo>
                      <a:pt x="164" y="336"/>
                      <a:pt x="155" y="386"/>
                      <a:pt x="132" y="432"/>
                    </a:cubicBezTo>
                    <a:cubicBezTo>
                      <a:pt x="32" y="444"/>
                      <a:pt x="68" y="444"/>
                      <a:pt x="24" y="444"/>
                    </a:cubicBezTo>
                    <a:cubicBezTo>
                      <a:pt x="0" y="414"/>
                      <a:pt x="14" y="314"/>
                      <a:pt x="12" y="240"/>
                    </a:cubicBezTo>
                    <a:cubicBezTo>
                      <a:pt x="10" y="166"/>
                      <a:pt x="12" y="50"/>
                      <a:pt x="12" y="0"/>
                    </a:cubicBezTo>
                    <a:close/>
                  </a:path>
                </a:pathLst>
              </a:custGeom>
              <a:solidFill>
                <a:srgbClr val="969696"/>
              </a:solidFill>
              <a:ln w="9525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898" name="Freeform 10"/>
              <p:cNvSpPr>
                <a:spLocks/>
              </p:cNvSpPr>
              <p:nvPr/>
            </p:nvSpPr>
            <p:spPr bwMode="auto">
              <a:xfrm>
                <a:off x="3168" y="3792"/>
                <a:ext cx="264" cy="44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264" y="0"/>
                  </a:cxn>
                  <a:cxn ang="0">
                    <a:pos x="180" y="288"/>
                  </a:cxn>
                  <a:cxn ang="0">
                    <a:pos x="132" y="432"/>
                  </a:cxn>
                  <a:cxn ang="0">
                    <a:pos x="24" y="444"/>
                  </a:cxn>
                  <a:cxn ang="0">
                    <a:pos x="12" y="240"/>
                  </a:cxn>
                  <a:cxn ang="0">
                    <a:pos x="12" y="0"/>
                  </a:cxn>
                </a:cxnLst>
                <a:rect l="0" t="0" r="r" b="b"/>
                <a:pathLst>
                  <a:path w="264" h="444">
                    <a:moveTo>
                      <a:pt x="12" y="0"/>
                    </a:moveTo>
                    <a:cubicBezTo>
                      <a:pt x="96" y="0"/>
                      <a:pt x="180" y="0"/>
                      <a:pt x="264" y="0"/>
                    </a:cubicBezTo>
                    <a:cubicBezTo>
                      <a:pt x="240" y="96"/>
                      <a:pt x="211" y="194"/>
                      <a:pt x="180" y="288"/>
                    </a:cubicBezTo>
                    <a:cubicBezTo>
                      <a:pt x="164" y="336"/>
                      <a:pt x="155" y="386"/>
                      <a:pt x="132" y="432"/>
                    </a:cubicBezTo>
                    <a:cubicBezTo>
                      <a:pt x="32" y="444"/>
                      <a:pt x="68" y="444"/>
                      <a:pt x="24" y="444"/>
                    </a:cubicBezTo>
                    <a:cubicBezTo>
                      <a:pt x="0" y="414"/>
                      <a:pt x="14" y="314"/>
                      <a:pt x="12" y="240"/>
                    </a:cubicBezTo>
                    <a:cubicBezTo>
                      <a:pt x="10" y="166"/>
                      <a:pt x="12" y="50"/>
                      <a:pt x="12" y="0"/>
                    </a:cubicBezTo>
                    <a:close/>
                  </a:path>
                </a:pathLst>
              </a:custGeom>
              <a:solidFill>
                <a:srgbClr val="969696"/>
              </a:solidFill>
              <a:ln w="9525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4428" y="2364"/>
              <a:ext cx="780" cy="1212"/>
              <a:chOff x="3804" y="2652"/>
              <a:chExt cx="780" cy="1212"/>
            </a:xfrm>
          </p:grpSpPr>
          <p:sp>
            <p:nvSpPr>
              <p:cNvPr id="165900" name="Line 12"/>
              <p:cNvSpPr>
                <a:spLocks noChangeShapeType="1"/>
              </p:cNvSpPr>
              <p:nvPr/>
            </p:nvSpPr>
            <p:spPr bwMode="auto">
              <a:xfrm flipH="1">
                <a:off x="3804" y="2652"/>
                <a:ext cx="78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01" name="Line 13"/>
              <p:cNvSpPr>
                <a:spLocks noChangeShapeType="1"/>
              </p:cNvSpPr>
              <p:nvPr/>
            </p:nvSpPr>
            <p:spPr bwMode="auto">
              <a:xfrm flipH="1">
                <a:off x="3804" y="3060"/>
                <a:ext cx="78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02" name="Line 14"/>
              <p:cNvSpPr>
                <a:spLocks noChangeShapeType="1"/>
              </p:cNvSpPr>
              <p:nvPr/>
            </p:nvSpPr>
            <p:spPr bwMode="auto">
              <a:xfrm flipH="1">
                <a:off x="3804" y="3456"/>
                <a:ext cx="78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03" name="Line 15"/>
              <p:cNvSpPr>
                <a:spLocks noChangeShapeType="1"/>
              </p:cNvSpPr>
              <p:nvPr/>
            </p:nvSpPr>
            <p:spPr bwMode="auto">
              <a:xfrm flipH="1">
                <a:off x="3804" y="3864"/>
                <a:ext cx="78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4416" y="2352"/>
              <a:ext cx="684" cy="1464"/>
              <a:chOff x="3792" y="2652"/>
              <a:chExt cx="684" cy="1464"/>
            </a:xfrm>
          </p:grpSpPr>
          <p:sp>
            <p:nvSpPr>
              <p:cNvPr id="165905" name="Line 17"/>
              <p:cNvSpPr>
                <a:spLocks noChangeShapeType="1"/>
              </p:cNvSpPr>
              <p:nvPr/>
            </p:nvSpPr>
            <p:spPr bwMode="auto">
              <a:xfrm>
                <a:off x="3792" y="2652"/>
                <a:ext cx="672" cy="2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06" name="Line 18"/>
              <p:cNvSpPr>
                <a:spLocks noChangeShapeType="1"/>
              </p:cNvSpPr>
              <p:nvPr/>
            </p:nvSpPr>
            <p:spPr bwMode="auto">
              <a:xfrm>
                <a:off x="3804" y="3456"/>
                <a:ext cx="672" cy="2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07" name="Line 19"/>
              <p:cNvSpPr>
                <a:spLocks noChangeShapeType="1"/>
              </p:cNvSpPr>
              <p:nvPr/>
            </p:nvSpPr>
            <p:spPr bwMode="auto">
              <a:xfrm>
                <a:off x="3804" y="3072"/>
                <a:ext cx="672" cy="2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08" name="Line 20"/>
              <p:cNvSpPr>
                <a:spLocks noChangeShapeType="1"/>
              </p:cNvSpPr>
              <p:nvPr/>
            </p:nvSpPr>
            <p:spPr bwMode="auto">
              <a:xfrm>
                <a:off x="3804" y="3876"/>
                <a:ext cx="672" cy="2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5909" name="Text Box 21"/>
            <p:cNvSpPr txBox="1">
              <a:spLocks noChangeArrowheads="1"/>
            </p:cNvSpPr>
            <p:nvPr/>
          </p:nvSpPr>
          <p:spPr bwMode="auto">
            <a:xfrm>
              <a:off x="3744" y="2448"/>
              <a:ext cx="384" cy="1140"/>
            </a:xfrm>
            <a:prstGeom prst="rect">
              <a:avLst/>
            </a:prstGeom>
            <a:gradFill rotWithShape="0">
              <a:gsLst>
                <a:gs pos="0">
                  <a:srgbClr val="E2FAF3"/>
                </a:gs>
                <a:gs pos="50000">
                  <a:srgbClr val="FFFFFF"/>
                </a:gs>
                <a:gs pos="100000">
                  <a:srgbClr val="E2FAF3"/>
                </a:gs>
              </a:gsLst>
              <a:lin ang="0" scaled="1"/>
            </a:gradFill>
            <a:ln w="9525">
              <a:solidFill>
                <a:srgbClr val="0066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反射光栅</a:t>
              </a:r>
              <a:endParaRPr kumimoji="1"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533400" y="3124200"/>
            <a:ext cx="2438400" cy="2514600"/>
            <a:chOff x="456" y="2304"/>
            <a:chExt cx="1536" cy="1584"/>
          </a:xfrm>
        </p:grpSpPr>
        <p:sp>
          <p:nvSpPr>
            <p:cNvPr id="165911" name="Text Box 23"/>
            <p:cNvSpPr txBox="1">
              <a:spLocks noChangeArrowheads="1"/>
            </p:cNvSpPr>
            <p:nvPr/>
          </p:nvSpPr>
          <p:spPr bwMode="auto">
            <a:xfrm>
              <a:off x="456" y="2448"/>
              <a:ext cx="456" cy="1140"/>
            </a:xfrm>
            <a:prstGeom prst="rect">
              <a:avLst/>
            </a:prstGeom>
            <a:gradFill rotWithShape="0">
              <a:gsLst>
                <a:gs pos="0">
                  <a:srgbClr val="D6F8EE"/>
                </a:gs>
                <a:gs pos="50000">
                  <a:srgbClr val="FFFFFF"/>
                </a:gs>
                <a:gs pos="100000">
                  <a:srgbClr val="D6F8EE"/>
                </a:gs>
              </a:gsLst>
              <a:lin ang="0" scaled="1"/>
            </a:gradFill>
            <a:ln w="9525">
              <a:solidFill>
                <a:srgbClr val="0066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透射光栅</a:t>
              </a:r>
              <a:endParaRPr kumimoji="1"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7" name="Group 24"/>
            <p:cNvGrpSpPr>
              <a:grpSpLocks/>
            </p:cNvGrpSpPr>
            <p:nvPr/>
          </p:nvGrpSpPr>
          <p:grpSpPr bwMode="auto">
            <a:xfrm>
              <a:off x="1056" y="2304"/>
              <a:ext cx="936" cy="1584"/>
              <a:chOff x="1560" y="2256"/>
              <a:chExt cx="936" cy="1584"/>
            </a:xfrm>
          </p:grpSpPr>
          <p:sp>
            <p:nvSpPr>
              <p:cNvPr id="165913" name="Line 25"/>
              <p:cNvSpPr>
                <a:spLocks noChangeShapeType="1"/>
              </p:cNvSpPr>
              <p:nvPr/>
            </p:nvSpPr>
            <p:spPr bwMode="auto">
              <a:xfrm>
                <a:off x="1584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14" name="Line 26"/>
              <p:cNvSpPr>
                <a:spLocks noChangeShapeType="1"/>
              </p:cNvSpPr>
              <p:nvPr/>
            </p:nvSpPr>
            <p:spPr bwMode="auto">
              <a:xfrm>
                <a:off x="1560" y="2640"/>
                <a:ext cx="55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15" name="Line 27"/>
              <p:cNvSpPr>
                <a:spLocks noChangeShapeType="1"/>
              </p:cNvSpPr>
              <p:nvPr/>
            </p:nvSpPr>
            <p:spPr bwMode="auto">
              <a:xfrm>
                <a:off x="1560" y="2784"/>
                <a:ext cx="93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16" name="Line 28"/>
              <p:cNvSpPr>
                <a:spLocks noChangeShapeType="1"/>
              </p:cNvSpPr>
              <p:nvPr/>
            </p:nvSpPr>
            <p:spPr bwMode="auto">
              <a:xfrm>
                <a:off x="1560" y="2928"/>
                <a:ext cx="55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17" name="Line 29"/>
              <p:cNvSpPr>
                <a:spLocks noChangeShapeType="1"/>
              </p:cNvSpPr>
              <p:nvPr/>
            </p:nvSpPr>
            <p:spPr bwMode="auto">
              <a:xfrm>
                <a:off x="1560" y="3072"/>
                <a:ext cx="93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18" name="Line 30"/>
              <p:cNvSpPr>
                <a:spLocks noChangeShapeType="1"/>
              </p:cNvSpPr>
              <p:nvPr/>
            </p:nvSpPr>
            <p:spPr bwMode="auto">
              <a:xfrm>
                <a:off x="1560" y="3360"/>
                <a:ext cx="93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19" name="Line 31"/>
              <p:cNvSpPr>
                <a:spLocks noChangeShapeType="1"/>
              </p:cNvSpPr>
              <p:nvPr/>
            </p:nvSpPr>
            <p:spPr bwMode="auto">
              <a:xfrm>
                <a:off x="1560" y="3216"/>
                <a:ext cx="55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20" name="Line 32"/>
              <p:cNvSpPr>
                <a:spLocks noChangeShapeType="1"/>
              </p:cNvSpPr>
              <p:nvPr/>
            </p:nvSpPr>
            <p:spPr bwMode="auto">
              <a:xfrm>
                <a:off x="1560" y="3648"/>
                <a:ext cx="93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21" name="Line 33"/>
              <p:cNvSpPr>
                <a:spLocks noChangeShapeType="1"/>
              </p:cNvSpPr>
              <p:nvPr/>
            </p:nvSpPr>
            <p:spPr bwMode="auto">
              <a:xfrm>
                <a:off x="1560" y="2496"/>
                <a:ext cx="93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22" name="Line 34"/>
              <p:cNvSpPr>
                <a:spLocks noChangeShapeType="1"/>
              </p:cNvSpPr>
              <p:nvPr/>
            </p:nvSpPr>
            <p:spPr bwMode="auto">
              <a:xfrm>
                <a:off x="1584" y="3504"/>
                <a:ext cx="55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" name="Group 35"/>
              <p:cNvGrpSpPr>
                <a:grpSpLocks/>
              </p:cNvGrpSpPr>
              <p:nvPr/>
            </p:nvGrpSpPr>
            <p:grpSpPr bwMode="auto">
              <a:xfrm>
                <a:off x="1956" y="2256"/>
                <a:ext cx="204" cy="1584"/>
                <a:chOff x="1956" y="2256"/>
                <a:chExt cx="204" cy="1584"/>
              </a:xfrm>
            </p:grpSpPr>
            <p:sp>
              <p:nvSpPr>
                <p:cNvPr id="165924" name="Rectangle 36"/>
                <p:cNvSpPr>
                  <a:spLocks noChangeArrowheads="1"/>
                </p:cNvSpPr>
                <p:nvPr/>
              </p:nvSpPr>
              <p:spPr bwMode="auto">
                <a:xfrm>
                  <a:off x="1956" y="2256"/>
                  <a:ext cx="204" cy="1584"/>
                </a:xfrm>
                <a:prstGeom prst="rect">
                  <a:avLst/>
                </a:prstGeom>
                <a:solidFill>
                  <a:srgbClr val="B9FDE5">
                    <a:alpha val="50000"/>
                  </a:srgbClr>
                </a:solidFill>
                <a:ln w="19050">
                  <a:solidFill>
                    <a:srgbClr val="0000FF">
                      <a:alpha val="5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" name="Group 37"/>
                <p:cNvGrpSpPr>
                  <a:grpSpLocks/>
                </p:cNvGrpSpPr>
                <p:nvPr/>
              </p:nvGrpSpPr>
              <p:grpSpPr bwMode="auto">
                <a:xfrm>
                  <a:off x="2100" y="2256"/>
                  <a:ext cx="60" cy="1584"/>
                  <a:chOff x="2100" y="2352"/>
                  <a:chExt cx="60" cy="1488"/>
                </a:xfrm>
              </p:grpSpPr>
              <p:sp>
                <p:nvSpPr>
                  <p:cNvPr id="165926" name="Rectangle 38" descr="花岗岩"/>
                  <p:cNvSpPr>
                    <a:spLocks noChangeArrowheads="1"/>
                  </p:cNvSpPr>
                  <p:nvPr/>
                </p:nvSpPr>
                <p:spPr bwMode="auto">
                  <a:xfrm>
                    <a:off x="2100" y="2352"/>
                    <a:ext cx="60" cy="167"/>
                  </a:xfrm>
                  <a:prstGeom prst="rect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1905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927" name="Rectangle 39" descr="花岗岩"/>
                  <p:cNvSpPr>
                    <a:spLocks noChangeArrowheads="1"/>
                  </p:cNvSpPr>
                  <p:nvPr/>
                </p:nvSpPr>
                <p:spPr bwMode="auto">
                  <a:xfrm>
                    <a:off x="2100" y="2627"/>
                    <a:ext cx="60" cy="148"/>
                  </a:xfrm>
                  <a:prstGeom prst="rect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1905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928" name="Rectangle 40" descr="花岗岩"/>
                  <p:cNvSpPr>
                    <a:spLocks noChangeArrowheads="1"/>
                  </p:cNvSpPr>
                  <p:nvPr/>
                </p:nvSpPr>
                <p:spPr bwMode="auto">
                  <a:xfrm>
                    <a:off x="2100" y="2897"/>
                    <a:ext cx="60" cy="148"/>
                  </a:xfrm>
                  <a:prstGeom prst="rect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1905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929" name="Rectangle 41" descr="花岗岩"/>
                  <p:cNvSpPr>
                    <a:spLocks noChangeArrowheads="1"/>
                  </p:cNvSpPr>
                  <p:nvPr/>
                </p:nvSpPr>
                <p:spPr bwMode="auto">
                  <a:xfrm>
                    <a:off x="2100" y="3167"/>
                    <a:ext cx="60" cy="148"/>
                  </a:xfrm>
                  <a:prstGeom prst="rect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1905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930" name="Rectangle 42" descr="花岗岩"/>
                  <p:cNvSpPr>
                    <a:spLocks noChangeArrowheads="1"/>
                  </p:cNvSpPr>
                  <p:nvPr/>
                </p:nvSpPr>
                <p:spPr bwMode="auto">
                  <a:xfrm>
                    <a:off x="2100" y="3437"/>
                    <a:ext cx="60" cy="148"/>
                  </a:xfrm>
                  <a:prstGeom prst="rect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1905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931" name="Rectangle 43" descr="花岗岩"/>
                  <p:cNvSpPr>
                    <a:spLocks noChangeArrowheads="1"/>
                  </p:cNvSpPr>
                  <p:nvPr/>
                </p:nvSpPr>
                <p:spPr bwMode="auto">
                  <a:xfrm>
                    <a:off x="2100" y="3693"/>
                    <a:ext cx="60" cy="147"/>
                  </a:xfrm>
                  <a:prstGeom prst="rect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1905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0" name="Group 44"/>
          <p:cNvGrpSpPr>
            <a:grpSpLocks/>
          </p:cNvGrpSpPr>
          <p:nvPr/>
        </p:nvGrpSpPr>
        <p:grpSpPr bwMode="auto">
          <a:xfrm>
            <a:off x="2400300" y="3048000"/>
            <a:ext cx="3124200" cy="1371600"/>
            <a:chOff x="1632" y="1968"/>
            <a:chExt cx="1968" cy="864"/>
          </a:xfrm>
        </p:grpSpPr>
        <p:sp>
          <p:nvSpPr>
            <p:cNvPr id="165933" name="Line 45"/>
            <p:cNvSpPr>
              <a:spLocks noChangeShapeType="1"/>
            </p:cNvSpPr>
            <p:nvPr/>
          </p:nvSpPr>
          <p:spPr bwMode="auto">
            <a:xfrm>
              <a:off x="1632" y="2473"/>
              <a:ext cx="960" cy="0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34" name="Line 46"/>
            <p:cNvSpPr>
              <a:spLocks noChangeShapeType="1"/>
            </p:cNvSpPr>
            <p:nvPr/>
          </p:nvSpPr>
          <p:spPr bwMode="auto">
            <a:xfrm>
              <a:off x="1632" y="2592"/>
              <a:ext cx="960" cy="0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35" name="Line 47"/>
            <p:cNvSpPr>
              <a:spLocks noChangeShapeType="1"/>
            </p:cNvSpPr>
            <p:nvPr/>
          </p:nvSpPr>
          <p:spPr bwMode="auto">
            <a:xfrm>
              <a:off x="1632" y="2736"/>
              <a:ext cx="960" cy="0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36" name="Line 48"/>
            <p:cNvSpPr>
              <a:spLocks noChangeShapeType="1"/>
            </p:cNvSpPr>
            <p:nvPr/>
          </p:nvSpPr>
          <p:spPr bwMode="auto">
            <a:xfrm>
              <a:off x="2112" y="2160"/>
              <a:ext cx="0" cy="336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37" name="Line 49"/>
            <p:cNvSpPr>
              <a:spLocks noChangeShapeType="1"/>
            </p:cNvSpPr>
            <p:nvPr/>
          </p:nvSpPr>
          <p:spPr bwMode="auto">
            <a:xfrm flipV="1">
              <a:off x="2112" y="2592"/>
              <a:ext cx="0" cy="240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38" name="AutoShape 50"/>
            <p:cNvSpPr>
              <a:spLocks noChangeArrowheads="1"/>
            </p:cNvSpPr>
            <p:nvPr/>
          </p:nvSpPr>
          <p:spPr bwMode="auto">
            <a:xfrm>
              <a:off x="2688" y="1968"/>
              <a:ext cx="912" cy="624"/>
            </a:xfrm>
            <a:prstGeom prst="wedgeRoundRectCallout">
              <a:avLst>
                <a:gd name="adj1" fmla="val -113375"/>
                <a:gd name="adj2" fmla="val 40546"/>
                <a:gd name="adj3" fmla="val 16667"/>
              </a:avLst>
            </a:prstGeom>
            <a:gradFill rotWithShape="0">
              <a:gsLst>
                <a:gs pos="0">
                  <a:srgbClr val="DEFEFA"/>
                </a:gs>
                <a:gs pos="50000">
                  <a:schemeClr val="bg1"/>
                </a:gs>
                <a:gs pos="100000">
                  <a:srgbClr val="DEFEFA"/>
                </a:gs>
              </a:gsLst>
              <a:lin ang="5400000" scaled="1"/>
            </a:gradFill>
            <a:ln w="9525">
              <a:solidFill>
                <a:srgbClr val="0066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透光缝宽度</a:t>
              </a:r>
              <a:r>
                <a:rPr kumimoji="1" lang="en-US" altLang="zh-CN" sz="2800" i="1" dirty="0">
                  <a:solidFill>
                    <a:srgbClr val="0000FF"/>
                  </a:solidFill>
                  <a:latin typeface="Times New Roman" pitchFamily="18" charset="0"/>
                </a:rPr>
                <a:t>b</a:t>
              </a:r>
              <a:r>
                <a:rPr kumimoji="1" lang="en-US" altLang="zh-CN" sz="2800" b="1" dirty="0">
                  <a:latin typeface="Times New Roman" pitchFamily="18" charset="0"/>
                </a:rPr>
                <a:t> </a:t>
              </a:r>
            </a:p>
          </p:txBody>
        </p:sp>
      </p:grpSp>
      <p:grpSp>
        <p:nvGrpSpPr>
          <p:cNvPr id="11" name="Group 51"/>
          <p:cNvGrpSpPr>
            <a:grpSpLocks/>
          </p:cNvGrpSpPr>
          <p:nvPr/>
        </p:nvGrpSpPr>
        <p:grpSpPr bwMode="auto">
          <a:xfrm>
            <a:off x="3619500" y="3657600"/>
            <a:ext cx="2095500" cy="1905000"/>
            <a:chOff x="2280" y="2448"/>
            <a:chExt cx="1320" cy="1200"/>
          </a:xfrm>
        </p:grpSpPr>
        <p:sp>
          <p:nvSpPr>
            <p:cNvPr id="165940" name="AutoShape 52"/>
            <p:cNvSpPr>
              <a:spLocks noChangeArrowheads="1"/>
            </p:cNvSpPr>
            <p:nvPr/>
          </p:nvSpPr>
          <p:spPr bwMode="auto">
            <a:xfrm>
              <a:off x="2448" y="3024"/>
              <a:ext cx="1152" cy="624"/>
            </a:xfrm>
            <a:prstGeom prst="wedgeRoundRectCallout">
              <a:avLst>
                <a:gd name="adj1" fmla="val -63282"/>
                <a:gd name="adj2" fmla="val -96634"/>
                <a:gd name="adj3" fmla="val 16667"/>
              </a:avLst>
            </a:prstGeom>
            <a:gradFill rotWithShape="0">
              <a:gsLst>
                <a:gs pos="0">
                  <a:srgbClr val="FCDCE0"/>
                </a:gs>
                <a:gs pos="50000">
                  <a:schemeClr val="bg1"/>
                </a:gs>
                <a:gs pos="100000">
                  <a:srgbClr val="FCDCE0"/>
                </a:gs>
              </a:gsLst>
              <a:lin ang="540000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遮光部分宽度</a:t>
              </a:r>
              <a:r>
                <a:rPr kumimoji="1" lang="en-US" altLang="zh-CN" sz="2800" i="1" dirty="0">
                  <a:solidFill>
                    <a:srgbClr val="CC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b</a:t>
              </a:r>
              <a:r>
                <a:rPr kumimoji="1" lang="en-US" altLang="zh-CN" sz="2800" i="1" baseline="30000" dirty="0">
                  <a:solidFill>
                    <a:srgbClr val="CC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’</a:t>
              </a: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</a:p>
          </p:txBody>
        </p:sp>
        <p:sp>
          <p:nvSpPr>
            <p:cNvPr id="165941" name="Line 53"/>
            <p:cNvSpPr>
              <a:spLocks noChangeShapeType="1"/>
            </p:cNvSpPr>
            <p:nvPr/>
          </p:nvSpPr>
          <p:spPr bwMode="auto">
            <a:xfrm flipV="1">
              <a:off x="2280" y="2832"/>
              <a:ext cx="0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42" name="Line 54"/>
            <p:cNvSpPr>
              <a:spLocks noChangeShapeType="1"/>
            </p:cNvSpPr>
            <p:nvPr/>
          </p:nvSpPr>
          <p:spPr bwMode="auto">
            <a:xfrm>
              <a:off x="2280" y="2448"/>
              <a:ext cx="0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1676400" y="4953000"/>
            <a:ext cx="2133600" cy="1524000"/>
            <a:chOff x="1056" y="3120"/>
            <a:chExt cx="1344" cy="960"/>
          </a:xfrm>
        </p:grpSpPr>
        <p:graphicFrame>
          <p:nvGraphicFramePr>
            <p:cNvPr id="165944" name="Object 56"/>
            <p:cNvGraphicFramePr>
              <a:graphicFrameLocks noChangeAspect="1"/>
            </p:cNvGraphicFramePr>
            <p:nvPr/>
          </p:nvGraphicFramePr>
          <p:xfrm>
            <a:off x="1536" y="3120"/>
            <a:ext cx="624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8" name="Equation" r:id="rId4" imgW="355320" imgH="177480" progId="Equation.3">
                    <p:embed/>
                  </p:oleObj>
                </mc:Choice>
                <mc:Fallback>
                  <p:oleObj name="Equation" r:id="rId4" imgW="355320" imgH="1774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3120"/>
                          <a:ext cx="624" cy="265"/>
                        </a:xfrm>
                        <a:prstGeom prst="rect">
                          <a:avLst/>
                        </a:prstGeom>
                        <a:solidFill>
                          <a:srgbClr val="FFE5FF">
                            <a:alpha val="50000"/>
                          </a:srgbClr>
                        </a:solidFill>
                        <a:ln w="19050">
                          <a:solidFill>
                            <a:srgbClr val="990099">
                              <a:alpha val="50000"/>
                            </a:srgbClr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945" name="AutoShape 57"/>
            <p:cNvSpPr>
              <a:spLocks noChangeArrowheads="1"/>
            </p:cNvSpPr>
            <p:nvPr/>
          </p:nvSpPr>
          <p:spPr bwMode="auto">
            <a:xfrm>
              <a:off x="1056" y="3696"/>
              <a:ext cx="1344" cy="384"/>
            </a:xfrm>
            <a:prstGeom prst="wedgeRoundRectCallout">
              <a:avLst>
                <a:gd name="adj1" fmla="val 16148"/>
                <a:gd name="adj2" fmla="val -135417"/>
                <a:gd name="adj3" fmla="val 16667"/>
              </a:avLst>
            </a:prstGeom>
            <a:gradFill rotWithShape="0">
              <a:gsLst>
                <a:gs pos="0">
                  <a:srgbClr val="FDEBFA"/>
                </a:gs>
                <a:gs pos="50000">
                  <a:srgbClr val="FFFFFF"/>
                </a:gs>
                <a:gs pos="100000">
                  <a:srgbClr val="FDEBFA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光栅常数</a:t>
              </a:r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4495800" y="5867400"/>
            <a:ext cx="2971800" cy="519113"/>
            <a:chOff x="336" y="3744"/>
            <a:chExt cx="1872" cy="327"/>
          </a:xfrm>
        </p:grpSpPr>
        <p:graphicFrame>
          <p:nvGraphicFramePr>
            <p:cNvPr id="165947" name="Object 59"/>
            <p:cNvGraphicFramePr>
              <a:graphicFrameLocks noChangeAspect="1"/>
            </p:cNvGraphicFramePr>
            <p:nvPr/>
          </p:nvGraphicFramePr>
          <p:xfrm>
            <a:off x="912" y="3744"/>
            <a:ext cx="1248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9" name="Equation" r:id="rId6" imgW="1409400" imgH="317160" progId="Equation.3">
                    <p:embed/>
                  </p:oleObj>
                </mc:Choice>
                <mc:Fallback>
                  <p:oleObj name="Equation" r:id="rId6" imgW="1409400" imgH="31716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3744"/>
                          <a:ext cx="1248" cy="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948" name="Text Box 60"/>
            <p:cNvSpPr txBox="1">
              <a:spLocks noChangeArrowheads="1"/>
            </p:cNvSpPr>
            <p:nvPr/>
          </p:nvSpPr>
          <p:spPr bwMode="auto">
            <a:xfrm>
              <a:off x="336" y="3744"/>
              <a:ext cx="18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大小</a:t>
              </a:r>
            </a:p>
          </p:txBody>
        </p:sp>
      </p:grpSp>
      <p:sp>
        <p:nvSpPr>
          <p:cNvPr id="60" name="矩形 59"/>
          <p:cNvSpPr/>
          <p:nvPr/>
        </p:nvSpPr>
        <p:spPr>
          <a:xfrm>
            <a:off x="609600" y="228600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引言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autoUpdateAnimBg="0"/>
      <p:bldP spid="16589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1600200"/>
            <a:ext cx="8305800" cy="4648200"/>
            <a:chOff x="288" y="1152"/>
            <a:chExt cx="5232" cy="2928"/>
          </a:xfrm>
        </p:grpSpPr>
        <p:sp>
          <p:nvSpPr>
            <p:cNvPr id="166915" name="Rectangle 3"/>
            <p:cNvSpPr>
              <a:spLocks noChangeArrowheads="1"/>
            </p:cNvSpPr>
            <p:nvPr/>
          </p:nvSpPr>
          <p:spPr bwMode="auto">
            <a:xfrm>
              <a:off x="288" y="1152"/>
              <a:ext cx="5232" cy="2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487" y="1728"/>
              <a:ext cx="73" cy="2064"/>
              <a:chOff x="1487" y="1728"/>
              <a:chExt cx="73" cy="2064"/>
            </a:xfrm>
          </p:grpSpPr>
          <p:sp>
            <p:nvSpPr>
              <p:cNvPr id="166917" name="AutoShape 5" descr="栎木"/>
              <p:cNvSpPr>
                <a:spLocks noChangeArrowheads="1"/>
              </p:cNvSpPr>
              <p:nvPr/>
            </p:nvSpPr>
            <p:spPr bwMode="auto">
              <a:xfrm rot="-5419152">
                <a:off x="1320" y="1896"/>
                <a:ext cx="408" cy="71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18" name="AutoShape 6" descr="栎木"/>
              <p:cNvSpPr>
                <a:spLocks noChangeArrowheads="1"/>
              </p:cNvSpPr>
              <p:nvPr/>
            </p:nvSpPr>
            <p:spPr bwMode="auto">
              <a:xfrm rot="-5419152">
                <a:off x="1427" y="2268"/>
                <a:ext cx="192" cy="72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19" name="AutoShape 7" descr="栎木"/>
              <p:cNvSpPr>
                <a:spLocks noChangeArrowheads="1"/>
              </p:cNvSpPr>
              <p:nvPr/>
            </p:nvSpPr>
            <p:spPr bwMode="auto">
              <a:xfrm rot="-5419152">
                <a:off x="1428" y="2556"/>
                <a:ext cx="192" cy="72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20" name="AutoShape 8" descr="栎木"/>
              <p:cNvSpPr>
                <a:spLocks noChangeArrowheads="1"/>
              </p:cNvSpPr>
              <p:nvPr/>
            </p:nvSpPr>
            <p:spPr bwMode="auto">
              <a:xfrm rot="-5419152">
                <a:off x="1428" y="2844"/>
                <a:ext cx="192" cy="72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21" name="AutoShape 9" descr="栎木"/>
              <p:cNvSpPr>
                <a:spLocks noChangeArrowheads="1"/>
              </p:cNvSpPr>
              <p:nvPr/>
            </p:nvSpPr>
            <p:spPr bwMode="auto">
              <a:xfrm rot="-5419152">
                <a:off x="1428" y="3132"/>
                <a:ext cx="192" cy="72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22" name="AutoShape 10" descr="栎木"/>
              <p:cNvSpPr>
                <a:spLocks noChangeArrowheads="1"/>
              </p:cNvSpPr>
              <p:nvPr/>
            </p:nvSpPr>
            <p:spPr bwMode="auto">
              <a:xfrm rot="-5419152">
                <a:off x="1308" y="3540"/>
                <a:ext cx="432" cy="71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066800" y="3200400"/>
            <a:ext cx="3429000" cy="1830388"/>
            <a:chOff x="672" y="2160"/>
            <a:chExt cx="2160" cy="1153"/>
          </a:xfrm>
        </p:grpSpPr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672" y="3024"/>
              <a:ext cx="2160" cy="1"/>
              <a:chOff x="672" y="3504"/>
              <a:chExt cx="2160" cy="0"/>
            </a:xfrm>
          </p:grpSpPr>
          <p:sp>
            <p:nvSpPr>
              <p:cNvPr id="166925" name="Line 13"/>
              <p:cNvSpPr>
                <a:spLocks noChangeShapeType="1"/>
              </p:cNvSpPr>
              <p:nvPr/>
            </p:nvSpPr>
            <p:spPr bwMode="auto">
              <a:xfrm>
                <a:off x="1056" y="3504"/>
                <a:ext cx="17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6926" name="Line 14"/>
              <p:cNvSpPr>
                <a:spLocks noChangeShapeType="1"/>
              </p:cNvSpPr>
              <p:nvPr/>
            </p:nvSpPr>
            <p:spPr bwMode="auto">
              <a:xfrm>
                <a:off x="672" y="3504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672" y="3312"/>
              <a:ext cx="2160" cy="1"/>
              <a:chOff x="672" y="3504"/>
              <a:chExt cx="2160" cy="0"/>
            </a:xfrm>
          </p:grpSpPr>
          <p:sp>
            <p:nvSpPr>
              <p:cNvPr id="166928" name="Line 16"/>
              <p:cNvSpPr>
                <a:spLocks noChangeShapeType="1"/>
              </p:cNvSpPr>
              <p:nvPr/>
            </p:nvSpPr>
            <p:spPr bwMode="auto">
              <a:xfrm>
                <a:off x="1056" y="3504"/>
                <a:ext cx="17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6929" name="Line 17"/>
              <p:cNvSpPr>
                <a:spLocks noChangeShapeType="1"/>
              </p:cNvSpPr>
              <p:nvPr/>
            </p:nvSpPr>
            <p:spPr bwMode="auto">
              <a:xfrm>
                <a:off x="672" y="3504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672" y="2736"/>
              <a:ext cx="2160" cy="1"/>
              <a:chOff x="672" y="3504"/>
              <a:chExt cx="2160" cy="0"/>
            </a:xfrm>
          </p:grpSpPr>
          <p:sp>
            <p:nvSpPr>
              <p:cNvPr id="166931" name="Line 19"/>
              <p:cNvSpPr>
                <a:spLocks noChangeShapeType="1"/>
              </p:cNvSpPr>
              <p:nvPr/>
            </p:nvSpPr>
            <p:spPr bwMode="auto">
              <a:xfrm>
                <a:off x="1056" y="3504"/>
                <a:ext cx="17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6932" name="Line 20"/>
              <p:cNvSpPr>
                <a:spLocks noChangeShapeType="1"/>
              </p:cNvSpPr>
              <p:nvPr/>
            </p:nvSpPr>
            <p:spPr bwMode="auto">
              <a:xfrm>
                <a:off x="672" y="3504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672" y="2448"/>
              <a:ext cx="2160" cy="1"/>
              <a:chOff x="672" y="3504"/>
              <a:chExt cx="2160" cy="0"/>
            </a:xfrm>
          </p:grpSpPr>
          <p:sp>
            <p:nvSpPr>
              <p:cNvPr id="166934" name="Line 22"/>
              <p:cNvSpPr>
                <a:spLocks noChangeShapeType="1"/>
              </p:cNvSpPr>
              <p:nvPr/>
            </p:nvSpPr>
            <p:spPr bwMode="auto">
              <a:xfrm>
                <a:off x="1056" y="3504"/>
                <a:ext cx="17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6935" name="Line 23"/>
              <p:cNvSpPr>
                <a:spLocks noChangeShapeType="1"/>
              </p:cNvSpPr>
              <p:nvPr/>
            </p:nvSpPr>
            <p:spPr bwMode="auto">
              <a:xfrm>
                <a:off x="672" y="3504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672" y="2160"/>
              <a:ext cx="2160" cy="1"/>
              <a:chOff x="672" y="3504"/>
              <a:chExt cx="2160" cy="0"/>
            </a:xfrm>
          </p:grpSpPr>
          <p:sp>
            <p:nvSpPr>
              <p:cNvPr id="166937" name="Line 25"/>
              <p:cNvSpPr>
                <a:spLocks noChangeShapeType="1"/>
              </p:cNvSpPr>
              <p:nvPr/>
            </p:nvSpPr>
            <p:spPr bwMode="auto">
              <a:xfrm>
                <a:off x="1056" y="3504"/>
                <a:ext cx="17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6938" name="Line 26"/>
              <p:cNvSpPr>
                <a:spLocks noChangeShapeType="1"/>
              </p:cNvSpPr>
              <p:nvPr/>
            </p:nvSpPr>
            <p:spPr bwMode="auto">
              <a:xfrm>
                <a:off x="672" y="3504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4419600" y="3200400"/>
            <a:ext cx="3352800" cy="1828800"/>
            <a:chOff x="2784" y="2160"/>
            <a:chExt cx="2112" cy="1152"/>
          </a:xfrm>
        </p:grpSpPr>
        <p:sp>
          <p:nvSpPr>
            <p:cNvPr id="166940" name="Line 28"/>
            <p:cNvSpPr>
              <a:spLocks noChangeShapeType="1"/>
            </p:cNvSpPr>
            <p:nvPr/>
          </p:nvSpPr>
          <p:spPr bwMode="auto">
            <a:xfrm>
              <a:off x="2784" y="2160"/>
              <a:ext cx="2112" cy="5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6941" name="Line 29"/>
            <p:cNvSpPr>
              <a:spLocks noChangeShapeType="1"/>
            </p:cNvSpPr>
            <p:nvPr/>
          </p:nvSpPr>
          <p:spPr bwMode="auto">
            <a:xfrm>
              <a:off x="2832" y="2448"/>
              <a:ext cx="2064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6942" name="Line 30"/>
            <p:cNvSpPr>
              <a:spLocks noChangeShapeType="1"/>
            </p:cNvSpPr>
            <p:nvPr/>
          </p:nvSpPr>
          <p:spPr bwMode="auto">
            <a:xfrm>
              <a:off x="2832" y="2736"/>
              <a:ext cx="206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6943" name="Line 31"/>
            <p:cNvSpPr>
              <a:spLocks noChangeShapeType="1"/>
            </p:cNvSpPr>
            <p:nvPr/>
          </p:nvSpPr>
          <p:spPr bwMode="auto">
            <a:xfrm flipV="1">
              <a:off x="2784" y="2736"/>
              <a:ext cx="2112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6944" name="Line 32"/>
            <p:cNvSpPr>
              <a:spLocks noChangeShapeType="1"/>
            </p:cNvSpPr>
            <p:nvPr/>
          </p:nvSpPr>
          <p:spPr bwMode="auto">
            <a:xfrm flipV="1">
              <a:off x="2784" y="2736"/>
              <a:ext cx="2112" cy="5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2362200" y="2362200"/>
            <a:ext cx="2133600" cy="2667000"/>
            <a:chOff x="1488" y="1632"/>
            <a:chExt cx="1344" cy="1680"/>
          </a:xfrm>
        </p:grpSpPr>
        <p:sp>
          <p:nvSpPr>
            <p:cNvPr id="166946" name="Line 34"/>
            <p:cNvSpPr>
              <a:spLocks noChangeShapeType="1"/>
            </p:cNvSpPr>
            <p:nvPr/>
          </p:nvSpPr>
          <p:spPr bwMode="auto">
            <a:xfrm flipV="1">
              <a:off x="1488" y="1632"/>
              <a:ext cx="1344" cy="52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6947" name="Line 35"/>
            <p:cNvSpPr>
              <a:spLocks noChangeShapeType="1"/>
            </p:cNvSpPr>
            <p:nvPr/>
          </p:nvSpPr>
          <p:spPr bwMode="auto">
            <a:xfrm flipV="1">
              <a:off x="1488" y="1920"/>
              <a:ext cx="1344" cy="52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6948" name="Line 36"/>
            <p:cNvSpPr>
              <a:spLocks noChangeShapeType="1"/>
            </p:cNvSpPr>
            <p:nvPr/>
          </p:nvSpPr>
          <p:spPr bwMode="auto">
            <a:xfrm flipV="1">
              <a:off x="1488" y="2208"/>
              <a:ext cx="1344" cy="52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6949" name="Line 37"/>
            <p:cNvSpPr>
              <a:spLocks noChangeShapeType="1"/>
            </p:cNvSpPr>
            <p:nvPr/>
          </p:nvSpPr>
          <p:spPr bwMode="auto">
            <a:xfrm flipV="1">
              <a:off x="1488" y="2496"/>
              <a:ext cx="1344" cy="52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6950" name="Line 38"/>
            <p:cNvSpPr>
              <a:spLocks noChangeShapeType="1"/>
            </p:cNvSpPr>
            <p:nvPr/>
          </p:nvSpPr>
          <p:spPr bwMode="auto">
            <a:xfrm flipV="1">
              <a:off x="1488" y="2784"/>
              <a:ext cx="1344" cy="52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" name="Group 39"/>
          <p:cNvGrpSpPr>
            <a:grpSpLocks/>
          </p:cNvGrpSpPr>
          <p:nvPr/>
        </p:nvGrpSpPr>
        <p:grpSpPr bwMode="auto">
          <a:xfrm>
            <a:off x="4492625" y="2362200"/>
            <a:ext cx="3851275" cy="1828800"/>
            <a:chOff x="2830" y="1632"/>
            <a:chExt cx="2426" cy="1152"/>
          </a:xfrm>
        </p:grpSpPr>
        <p:graphicFrame>
          <p:nvGraphicFramePr>
            <p:cNvPr id="166952" name="Object 40"/>
            <p:cNvGraphicFramePr>
              <a:graphicFrameLocks noChangeAspect="1"/>
            </p:cNvGraphicFramePr>
            <p:nvPr/>
          </p:nvGraphicFramePr>
          <p:xfrm>
            <a:off x="4992" y="1920"/>
            <a:ext cx="264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3" name="Equation" r:id="rId4" imgW="152280" imgH="203040" progId="Equation.3">
                    <p:embed/>
                  </p:oleObj>
                </mc:Choice>
                <mc:Fallback>
                  <p:oleObj name="Equation" r:id="rId4" imgW="152280" imgH="20304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920"/>
                          <a:ext cx="264" cy="3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" name="Group 41"/>
            <p:cNvGrpSpPr>
              <a:grpSpLocks/>
            </p:cNvGrpSpPr>
            <p:nvPr/>
          </p:nvGrpSpPr>
          <p:grpSpPr bwMode="auto">
            <a:xfrm>
              <a:off x="2830" y="1632"/>
              <a:ext cx="2065" cy="1152"/>
              <a:chOff x="2830" y="1632"/>
              <a:chExt cx="2065" cy="1152"/>
            </a:xfrm>
          </p:grpSpPr>
          <p:sp>
            <p:nvSpPr>
              <p:cNvPr id="166954" name="Line 42"/>
              <p:cNvSpPr>
                <a:spLocks noChangeShapeType="1"/>
              </p:cNvSpPr>
              <p:nvPr/>
            </p:nvSpPr>
            <p:spPr bwMode="auto">
              <a:xfrm rot="-3806">
                <a:off x="2830" y="1632"/>
                <a:ext cx="2065" cy="384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6955" name="Line 43"/>
              <p:cNvSpPr>
                <a:spLocks noChangeShapeType="1"/>
              </p:cNvSpPr>
              <p:nvPr/>
            </p:nvSpPr>
            <p:spPr bwMode="auto">
              <a:xfrm rot="-3806">
                <a:off x="2830" y="1919"/>
                <a:ext cx="2065" cy="9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6956" name="Line 44"/>
              <p:cNvSpPr>
                <a:spLocks noChangeShapeType="1"/>
              </p:cNvSpPr>
              <p:nvPr/>
            </p:nvSpPr>
            <p:spPr bwMode="auto">
              <a:xfrm rot="21596194" flipV="1">
                <a:off x="2831" y="2016"/>
                <a:ext cx="2064" cy="479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6957" name="Line 45"/>
              <p:cNvSpPr>
                <a:spLocks noChangeShapeType="1"/>
              </p:cNvSpPr>
              <p:nvPr/>
            </p:nvSpPr>
            <p:spPr bwMode="auto">
              <a:xfrm rot="21596194" flipV="1">
                <a:off x="2831" y="2016"/>
                <a:ext cx="2064" cy="192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6958" name="Line 46"/>
              <p:cNvSpPr>
                <a:spLocks noChangeShapeType="1"/>
              </p:cNvSpPr>
              <p:nvPr/>
            </p:nvSpPr>
            <p:spPr bwMode="auto">
              <a:xfrm rot="21596194" flipV="1">
                <a:off x="2831" y="2016"/>
                <a:ext cx="2064" cy="768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Group 47"/>
          <p:cNvGrpSpPr>
            <a:grpSpLocks/>
          </p:cNvGrpSpPr>
          <p:nvPr/>
        </p:nvGrpSpPr>
        <p:grpSpPr bwMode="auto">
          <a:xfrm>
            <a:off x="609600" y="1600200"/>
            <a:ext cx="8001000" cy="4584700"/>
            <a:chOff x="384" y="1144"/>
            <a:chExt cx="5040" cy="2888"/>
          </a:xfrm>
        </p:grpSpPr>
        <p:sp>
          <p:nvSpPr>
            <p:cNvPr id="166960" name="Rectangle 48"/>
            <p:cNvSpPr>
              <a:spLocks noChangeArrowheads="1"/>
            </p:cNvSpPr>
            <p:nvPr/>
          </p:nvSpPr>
          <p:spPr bwMode="auto">
            <a:xfrm>
              <a:off x="4890" y="1440"/>
              <a:ext cx="54" cy="259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6961" name="Object 49"/>
            <p:cNvGraphicFramePr>
              <a:graphicFrameLocks noChangeAspect="1"/>
            </p:cNvGraphicFramePr>
            <p:nvPr/>
          </p:nvGraphicFramePr>
          <p:xfrm>
            <a:off x="4982" y="2784"/>
            <a:ext cx="25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4" name="Equation" r:id="rId6" imgW="164880" imgH="190440" progId="Equation.3">
                    <p:embed/>
                  </p:oleObj>
                </mc:Choice>
                <mc:Fallback>
                  <p:oleObj name="Equation" r:id="rId6" imgW="164880" imgH="1904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2" y="2784"/>
                          <a:ext cx="25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6962" name="Object 50"/>
            <p:cNvGraphicFramePr>
              <a:graphicFrameLocks noChangeAspect="1"/>
            </p:cNvGraphicFramePr>
            <p:nvPr/>
          </p:nvGraphicFramePr>
          <p:xfrm>
            <a:off x="2496" y="1144"/>
            <a:ext cx="33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5" name="Equation" r:id="rId8" imgW="139680" imgH="164880" progId="Equation.3">
                    <p:embed/>
                  </p:oleObj>
                </mc:Choice>
                <mc:Fallback>
                  <p:oleObj name="Equation" r:id="rId8" imgW="139680" imgH="1648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1144"/>
                          <a:ext cx="332" cy="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6963" name="Line 51"/>
            <p:cNvSpPr>
              <a:spLocks noChangeShapeType="1"/>
            </p:cNvSpPr>
            <p:nvPr/>
          </p:nvSpPr>
          <p:spPr bwMode="auto">
            <a:xfrm flipV="1">
              <a:off x="384" y="2736"/>
              <a:ext cx="50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66964" name="Object 52"/>
            <p:cNvGraphicFramePr>
              <a:graphicFrameLocks noChangeAspect="1"/>
            </p:cNvGraphicFramePr>
            <p:nvPr/>
          </p:nvGraphicFramePr>
          <p:xfrm>
            <a:off x="4952" y="1200"/>
            <a:ext cx="328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6" name="Equation" r:id="rId10" imgW="139680" imgH="164880" progId="Equation.3">
                    <p:embed/>
                  </p:oleObj>
                </mc:Choice>
                <mc:Fallback>
                  <p:oleObj name="Equation" r:id="rId10" imgW="139680" imgH="1648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2" y="1200"/>
                          <a:ext cx="328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6965" name="Object 53"/>
            <p:cNvGraphicFramePr>
              <a:graphicFrameLocks noChangeAspect="1"/>
            </p:cNvGraphicFramePr>
            <p:nvPr/>
          </p:nvGraphicFramePr>
          <p:xfrm>
            <a:off x="3744" y="3408"/>
            <a:ext cx="28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7" name="Equation" r:id="rId12" imgW="152280" imgH="203040" progId="Equation.3">
                    <p:embed/>
                  </p:oleObj>
                </mc:Choice>
                <mc:Fallback>
                  <p:oleObj name="Equation" r:id="rId12" imgW="152280" imgH="20304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408"/>
                          <a:ext cx="288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6966" name="Line 54"/>
            <p:cNvSpPr>
              <a:spLocks noChangeShapeType="1"/>
            </p:cNvSpPr>
            <p:nvPr/>
          </p:nvSpPr>
          <p:spPr bwMode="auto">
            <a:xfrm>
              <a:off x="2832" y="3744"/>
              <a:ext cx="20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6967" name="Oval 55"/>
            <p:cNvSpPr>
              <a:spLocks noChangeArrowheads="1"/>
            </p:cNvSpPr>
            <p:nvPr/>
          </p:nvSpPr>
          <p:spPr bwMode="auto">
            <a:xfrm>
              <a:off x="2736" y="1440"/>
              <a:ext cx="192" cy="2592"/>
            </a:xfrm>
            <a:prstGeom prst="ellipse">
              <a:avLst/>
            </a:prstGeom>
            <a:solidFill>
              <a:srgbClr val="00FF99">
                <a:alpha val="50000"/>
              </a:srgbClr>
            </a:solidFill>
            <a:ln w="19050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56"/>
          <p:cNvGrpSpPr>
            <a:grpSpLocks/>
          </p:cNvGrpSpPr>
          <p:nvPr/>
        </p:nvGrpSpPr>
        <p:grpSpPr bwMode="auto">
          <a:xfrm>
            <a:off x="1752600" y="1828800"/>
            <a:ext cx="1968500" cy="1447800"/>
            <a:chOff x="1104" y="1296"/>
            <a:chExt cx="1240" cy="912"/>
          </a:xfrm>
        </p:grpSpPr>
        <p:sp>
          <p:nvSpPr>
            <p:cNvPr id="166969" name="Freeform 57"/>
            <p:cNvSpPr>
              <a:spLocks/>
            </p:cNvSpPr>
            <p:nvPr/>
          </p:nvSpPr>
          <p:spPr bwMode="auto">
            <a:xfrm>
              <a:off x="1959" y="1978"/>
              <a:ext cx="57" cy="1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"/>
                </a:cxn>
                <a:cxn ang="0">
                  <a:pos x="5" y="19"/>
                </a:cxn>
                <a:cxn ang="0">
                  <a:pos x="5" y="10"/>
                </a:cxn>
                <a:cxn ang="0">
                  <a:pos x="2" y="18"/>
                </a:cxn>
                <a:cxn ang="0">
                  <a:pos x="6" y="20"/>
                </a:cxn>
                <a:cxn ang="0">
                  <a:pos x="10" y="12"/>
                </a:cxn>
                <a:cxn ang="0">
                  <a:pos x="3" y="18"/>
                </a:cxn>
                <a:cxn ang="0">
                  <a:pos x="8" y="22"/>
                </a:cxn>
                <a:cxn ang="0">
                  <a:pos x="12" y="27"/>
                </a:cxn>
                <a:cxn ang="0">
                  <a:pos x="17" y="33"/>
                </a:cxn>
                <a:cxn ang="0">
                  <a:pos x="23" y="26"/>
                </a:cxn>
                <a:cxn ang="0">
                  <a:pos x="15" y="30"/>
                </a:cxn>
                <a:cxn ang="0">
                  <a:pos x="19" y="37"/>
                </a:cxn>
                <a:cxn ang="0">
                  <a:pos x="22" y="45"/>
                </a:cxn>
                <a:cxn ang="0">
                  <a:pos x="26" y="55"/>
                </a:cxn>
                <a:cxn ang="0">
                  <a:pos x="31" y="76"/>
                </a:cxn>
                <a:cxn ang="0">
                  <a:pos x="40" y="72"/>
                </a:cxn>
                <a:cxn ang="0">
                  <a:pos x="31" y="72"/>
                </a:cxn>
                <a:cxn ang="0">
                  <a:pos x="35" y="97"/>
                </a:cxn>
                <a:cxn ang="0">
                  <a:pos x="38" y="124"/>
                </a:cxn>
                <a:cxn ang="0">
                  <a:pos x="39" y="153"/>
                </a:cxn>
                <a:cxn ang="0">
                  <a:pos x="57" y="153"/>
                </a:cxn>
                <a:cxn ang="0">
                  <a:pos x="56" y="124"/>
                </a:cxn>
                <a:cxn ang="0">
                  <a:pos x="53" y="97"/>
                </a:cxn>
                <a:cxn ang="0">
                  <a:pos x="49" y="72"/>
                </a:cxn>
                <a:cxn ang="0">
                  <a:pos x="48" y="69"/>
                </a:cxn>
                <a:cxn ang="0">
                  <a:pos x="43" y="48"/>
                </a:cxn>
                <a:cxn ang="0">
                  <a:pos x="39" y="38"/>
                </a:cxn>
                <a:cxn ang="0">
                  <a:pos x="36" y="30"/>
                </a:cxn>
                <a:cxn ang="0">
                  <a:pos x="32" y="23"/>
                </a:cxn>
                <a:cxn ang="0">
                  <a:pos x="30" y="20"/>
                </a:cxn>
                <a:cxn ang="0">
                  <a:pos x="25" y="14"/>
                </a:cxn>
                <a:cxn ang="0">
                  <a:pos x="21" y="9"/>
                </a:cxn>
                <a:cxn ang="0">
                  <a:pos x="16" y="5"/>
                </a:cxn>
                <a:cxn ang="0">
                  <a:pos x="13" y="3"/>
                </a:cxn>
                <a:cxn ang="0">
                  <a:pos x="9" y="1"/>
                </a:cxn>
                <a:cxn ang="0">
                  <a:pos x="5" y="1"/>
                </a:cxn>
                <a:cxn ang="0">
                  <a:pos x="0" y="0"/>
                </a:cxn>
              </a:cxnLst>
              <a:rect l="0" t="0" r="r" b="b"/>
              <a:pathLst>
                <a:path w="57" h="153">
                  <a:moveTo>
                    <a:pt x="0" y="0"/>
                  </a:moveTo>
                  <a:lnTo>
                    <a:pt x="0" y="18"/>
                  </a:lnTo>
                  <a:lnTo>
                    <a:pt x="5" y="19"/>
                  </a:lnTo>
                  <a:lnTo>
                    <a:pt x="5" y="10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10" y="12"/>
                  </a:lnTo>
                  <a:lnTo>
                    <a:pt x="3" y="18"/>
                  </a:lnTo>
                  <a:lnTo>
                    <a:pt x="8" y="22"/>
                  </a:lnTo>
                  <a:lnTo>
                    <a:pt x="12" y="27"/>
                  </a:lnTo>
                  <a:lnTo>
                    <a:pt x="17" y="33"/>
                  </a:lnTo>
                  <a:lnTo>
                    <a:pt x="23" y="26"/>
                  </a:lnTo>
                  <a:lnTo>
                    <a:pt x="15" y="30"/>
                  </a:lnTo>
                  <a:lnTo>
                    <a:pt x="19" y="37"/>
                  </a:lnTo>
                  <a:lnTo>
                    <a:pt x="22" y="45"/>
                  </a:lnTo>
                  <a:lnTo>
                    <a:pt x="26" y="55"/>
                  </a:lnTo>
                  <a:lnTo>
                    <a:pt x="31" y="76"/>
                  </a:lnTo>
                  <a:lnTo>
                    <a:pt x="40" y="72"/>
                  </a:lnTo>
                  <a:lnTo>
                    <a:pt x="31" y="72"/>
                  </a:lnTo>
                  <a:lnTo>
                    <a:pt x="35" y="97"/>
                  </a:lnTo>
                  <a:lnTo>
                    <a:pt x="38" y="124"/>
                  </a:lnTo>
                  <a:lnTo>
                    <a:pt x="39" y="153"/>
                  </a:lnTo>
                  <a:lnTo>
                    <a:pt x="57" y="153"/>
                  </a:lnTo>
                  <a:lnTo>
                    <a:pt x="56" y="124"/>
                  </a:lnTo>
                  <a:lnTo>
                    <a:pt x="53" y="97"/>
                  </a:lnTo>
                  <a:lnTo>
                    <a:pt x="49" y="72"/>
                  </a:lnTo>
                  <a:lnTo>
                    <a:pt x="48" y="69"/>
                  </a:lnTo>
                  <a:lnTo>
                    <a:pt x="43" y="48"/>
                  </a:lnTo>
                  <a:lnTo>
                    <a:pt x="39" y="38"/>
                  </a:lnTo>
                  <a:lnTo>
                    <a:pt x="36" y="30"/>
                  </a:lnTo>
                  <a:lnTo>
                    <a:pt x="32" y="23"/>
                  </a:lnTo>
                  <a:lnTo>
                    <a:pt x="30" y="20"/>
                  </a:lnTo>
                  <a:lnTo>
                    <a:pt x="25" y="14"/>
                  </a:lnTo>
                  <a:lnTo>
                    <a:pt x="21" y="9"/>
                  </a:lnTo>
                  <a:lnTo>
                    <a:pt x="16" y="5"/>
                  </a:lnTo>
                  <a:lnTo>
                    <a:pt x="13" y="3"/>
                  </a:lnTo>
                  <a:lnTo>
                    <a:pt x="9" y="1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28575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6970" name="Object 58"/>
            <p:cNvGraphicFramePr>
              <a:graphicFrameLocks noChangeAspect="1"/>
            </p:cNvGraphicFramePr>
            <p:nvPr/>
          </p:nvGraphicFramePr>
          <p:xfrm>
            <a:off x="2064" y="1816"/>
            <a:ext cx="280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8" name="Equation" r:id="rId14" imgW="126720" imgH="177480" progId="Equation.3">
                    <p:embed/>
                  </p:oleObj>
                </mc:Choice>
                <mc:Fallback>
                  <p:oleObj name="Equation" r:id="rId14" imgW="126720" imgH="177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816"/>
                          <a:ext cx="280" cy="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6971" name="AutoShape 59"/>
            <p:cNvSpPr>
              <a:spLocks noChangeArrowheads="1"/>
            </p:cNvSpPr>
            <p:nvPr/>
          </p:nvSpPr>
          <p:spPr bwMode="auto">
            <a:xfrm>
              <a:off x="1104" y="1296"/>
              <a:ext cx="912" cy="336"/>
            </a:xfrm>
            <a:prstGeom prst="wedgeRectCallout">
              <a:avLst>
                <a:gd name="adj1" fmla="val 34759"/>
                <a:gd name="adj2" fmla="val 179764"/>
              </a:avLst>
            </a:prstGeom>
            <a:gradFill rotWithShape="0">
              <a:gsLst>
                <a:gs pos="0">
                  <a:srgbClr val="FFCCCC"/>
                </a:gs>
                <a:gs pos="50000">
                  <a:srgbClr val="FFCCCC">
                    <a:gamma/>
                    <a:tint val="0"/>
                    <a:invGamma/>
                  </a:srgbClr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rgbClr val="FF0000"/>
              </a:solidFill>
              <a:miter lim="800000"/>
              <a:headEnd/>
              <a:tailEnd type="none" w="sm" len="lg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衍射角</a:t>
              </a:r>
            </a:p>
          </p:txBody>
        </p:sp>
      </p:grp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609600" y="2590800"/>
            <a:ext cx="1752600" cy="1143000"/>
            <a:chOff x="384" y="1776"/>
            <a:chExt cx="1104" cy="720"/>
          </a:xfrm>
        </p:grpSpPr>
        <p:sp>
          <p:nvSpPr>
            <p:cNvPr id="166973" name="Line 61"/>
            <p:cNvSpPr>
              <a:spLocks noChangeShapeType="1"/>
            </p:cNvSpPr>
            <p:nvPr/>
          </p:nvSpPr>
          <p:spPr bwMode="auto">
            <a:xfrm flipH="1">
              <a:off x="384" y="2208"/>
              <a:ext cx="1104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74" name="Line 62"/>
            <p:cNvSpPr>
              <a:spLocks noChangeShapeType="1"/>
            </p:cNvSpPr>
            <p:nvPr/>
          </p:nvSpPr>
          <p:spPr bwMode="auto">
            <a:xfrm flipH="1">
              <a:off x="384" y="2112"/>
              <a:ext cx="1104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75" name="Line 63"/>
            <p:cNvSpPr>
              <a:spLocks noChangeShapeType="1"/>
            </p:cNvSpPr>
            <p:nvPr/>
          </p:nvSpPr>
          <p:spPr bwMode="auto">
            <a:xfrm>
              <a:off x="960" y="177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76" name="Line 64"/>
            <p:cNvSpPr>
              <a:spLocks noChangeShapeType="1"/>
            </p:cNvSpPr>
            <p:nvPr/>
          </p:nvSpPr>
          <p:spPr bwMode="auto">
            <a:xfrm>
              <a:off x="960" y="2208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6977" name="Object 65"/>
            <p:cNvGraphicFramePr>
              <a:graphicFrameLocks noChangeAspect="1"/>
            </p:cNvGraphicFramePr>
            <p:nvPr/>
          </p:nvGraphicFramePr>
          <p:xfrm>
            <a:off x="694" y="1776"/>
            <a:ext cx="21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9" name="公式" r:id="rId16" imgW="164880" imgH="253800" progId="Equation.3">
                    <p:embed/>
                  </p:oleObj>
                </mc:Choice>
                <mc:Fallback>
                  <p:oleObj name="公式" r:id="rId16" imgW="164880" imgH="2538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" y="1776"/>
                          <a:ext cx="218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66"/>
          <p:cNvGrpSpPr>
            <a:grpSpLocks/>
          </p:cNvGrpSpPr>
          <p:nvPr/>
        </p:nvGrpSpPr>
        <p:grpSpPr bwMode="auto">
          <a:xfrm>
            <a:off x="447675" y="2743200"/>
            <a:ext cx="1914525" cy="1447800"/>
            <a:chOff x="282" y="1872"/>
            <a:chExt cx="1206" cy="912"/>
          </a:xfrm>
        </p:grpSpPr>
        <p:sp>
          <p:nvSpPr>
            <p:cNvPr id="166979" name="Line 67"/>
            <p:cNvSpPr>
              <a:spLocks noChangeShapeType="1"/>
            </p:cNvSpPr>
            <p:nvPr/>
          </p:nvSpPr>
          <p:spPr bwMode="auto">
            <a:xfrm flipH="1">
              <a:off x="336" y="2400"/>
              <a:ext cx="1152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80" name="Line 68"/>
            <p:cNvSpPr>
              <a:spLocks noChangeShapeType="1"/>
            </p:cNvSpPr>
            <p:nvPr/>
          </p:nvSpPr>
          <p:spPr bwMode="auto">
            <a:xfrm>
              <a:off x="576" y="1872"/>
              <a:ext cx="0" cy="336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81" name="Line 69"/>
            <p:cNvSpPr>
              <a:spLocks noChangeShapeType="1"/>
            </p:cNvSpPr>
            <p:nvPr/>
          </p:nvSpPr>
          <p:spPr bwMode="auto">
            <a:xfrm>
              <a:off x="576" y="2400"/>
              <a:ext cx="0" cy="336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6982" name="Object 70"/>
            <p:cNvGraphicFramePr>
              <a:graphicFrameLocks noChangeAspect="1"/>
            </p:cNvGraphicFramePr>
            <p:nvPr/>
          </p:nvGraphicFramePr>
          <p:xfrm>
            <a:off x="282" y="2400"/>
            <a:ext cx="30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50" name="Equation" r:id="rId18" imgW="139680" imgH="177480" progId="Equation.3">
                    <p:embed/>
                  </p:oleObj>
                </mc:Choice>
                <mc:Fallback>
                  <p:oleObj name="Equation" r:id="rId18" imgW="139680" imgH="1774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" y="2400"/>
                          <a:ext cx="300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71"/>
          <p:cNvGrpSpPr>
            <a:grpSpLocks/>
          </p:cNvGrpSpPr>
          <p:nvPr/>
        </p:nvGrpSpPr>
        <p:grpSpPr bwMode="auto">
          <a:xfrm>
            <a:off x="533400" y="4456113"/>
            <a:ext cx="1828800" cy="1258887"/>
            <a:chOff x="336" y="2951"/>
            <a:chExt cx="1152" cy="793"/>
          </a:xfrm>
        </p:grpSpPr>
        <p:grpSp>
          <p:nvGrpSpPr>
            <p:cNvPr id="19" name="Group 72"/>
            <p:cNvGrpSpPr>
              <a:grpSpLocks/>
            </p:cNvGrpSpPr>
            <p:nvPr/>
          </p:nvGrpSpPr>
          <p:grpSpPr bwMode="auto">
            <a:xfrm>
              <a:off x="576" y="2951"/>
              <a:ext cx="912" cy="385"/>
              <a:chOff x="1440" y="3744"/>
              <a:chExt cx="912" cy="385"/>
            </a:xfrm>
          </p:grpSpPr>
          <p:grpSp>
            <p:nvGrpSpPr>
              <p:cNvPr id="20" name="Group 73"/>
              <p:cNvGrpSpPr>
                <a:grpSpLocks/>
              </p:cNvGrpSpPr>
              <p:nvPr/>
            </p:nvGrpSpPr>
            <p:grpSpPr bwMode="auto">
              <a:xfrm>
                <a:off x="1440" y="3769"/>
                <a:ext cx="912" cy="288"/>
                <a:chOff x="3600" y="2880"/>
                <a:chExt cx="672" cy="288"/>
              </a:xfrm>
            </p:grpSpPr>
            <p:sp>
              <p:nvSpPr>
                <p:cNvPr id="166986" name="Rectangle 74" descr="浅色上对角线"/>
                <p:cNvSpPr>
                  <a:spLocks noChangeArrowheads="1"/>
                </p:cNvSpPr>
                <p:nvPr/>
              </p:nvSpPr>
              <p:spPr bwMode="auto">
                <a:xfrm>
                  <a:off x="3600" y="2880"/>
                  <a:ext cx="672" cy="288"/>
                </a:xfrm>
                <a:prstGeom prst="rect">
                  <a:avLst/>
                </a:prstGeom>
                <a:pattFill prst="ltUpDiag">
                  <a:fgClr>
                    <a:srgbClr val="FF9999"/>
                  </a:fgClr>
                  <a:bgClr>
                    <a:schemeClr val="bg1"/>
                  </a:bgClr>
                </a:pattFill>
                <a:ln w="9525">
                  <a:solidFill>
                    <a:srgbClr val="FF0000"/>
                  </a:solidFill>
                  <a:prstDash val="dash"/>
                  <a:miter lim="800000"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6987" name="Line 75" descr="浅色上对角线"/>
                <p:cNvSpPr>
                  <a:spLocks noChangeShapeType="1"/>
                </p:cNvSpPr>
                <p:nvPr/>
              </p:nvSpPr>
              <p:spPr bwMode="auto">
                <a:xfrm flipH="1">
                  <a:off x="3600" y="2880"/>
                  <a:ext cx="672" cy="0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6988" name="Line 76" descr="浅色上对角线"/>
                <p:cNvSpPr>
                  <a:spLocks noChangeShapeType="1"/>
                </p:cNvSpPr>
                <p:nvPr/>
              </p:nvSpPr>
              <p:spPr bwMode="auto">
                <a:xfrm flipH="1">
                  <a:off x="3600" y="3168"/>
                  <a:ext cx="672" cy="0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66989" name="Object 77"/>
              <p:cNvGraphicFramePr>
                <a:graphicFrameLocks noChangeAspect="1"/>
              </p:cNvGraphicFramePr>
              <p:nvPr/>
            </p:nvGraphicFramePr>
            <p:xfrm>
              <a:off x="1488" y="3744"/>
              <a:ext cx="768" cy="3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751" name="Equation" r:id="rId20" imgW="355320" imgH="177480" progId="Equation.3">
                      <p:embed/>
                    </p:oleObj>
                  </mc:Choice>
                  <mc:Fallback>
                    <p:oleObj name="Equation" r:id="rId20" imgW="355320" imgH="177480" progId="Equation.3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88" y="3744"/>
                            <a:ext cx="768" cy="3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CC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D6009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6990" name="AutoShape 78"/>
            <p:cNvSpPr>
              <a:spLocks noChangeArrowheads="1"/>
            </p:cNvSpPr>
            <p:nvPr/>
          </p:nvSpPr>
          <p:spPr bwMode="auto">
            <a:xfrm>
              <a:off x="336" y="3408"/>
              <a:ext cx="1104" cy="336"/>
            </a:xfrm>
            <a:prstGeom prst="wedgeRoundRectCallout">
              <a:avLst>
                <a:gd name="adj1" fmla="val -815"/>
                <a:gd name="adj2" fmla="val -93454"/>
                <a:gd name="adj3" fmla="val 16667"/>
              </a:avLst>
            </a:prstGeom>
            <a:gradFill rotWithShape="0">
              <a:gsLst>
                <a:gs pos="0">
                  <a:srgbClr val="FDEBFA"/>
                </a:gs>
                <a:gs pos="50000">
                  <a:srgbClr val="FFFFFF"/>
                </a:gs>
                <a:gs pos="100000">
                  <a:srgbClr val="FDEBFA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光栅常数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819834" y="304800"/>
            <a:ext cx="45111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实验装置和衍射图样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1447800"/>
            <a:ext cx="8229600" cy="4554538"/>
            <a:chOff x="240" y="912"/>
            <a:chExt cx="5184" cy="2869"/>
          </a:xfrm>
        </p:grpSpPr>
        <p:pic>
          <p:nvPicPr>
            <p:cNvPr id="168964" name="Picture 4" descr="14-36(11-34)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60" y="912"/>
              <a:ext cx="3840" cy="2869"/>
            </a:xfrm>
            <a:prstGeom prst="rect">
              <a:avLst/>
            </a:prstGeom>
            <a:noFill/>
          </p:spPr>
        </p:pic>
        <p:sp>
          <p:nvSpPr>
            <p:cNvPr id="168965" name="Text Box 5"/>
            <p:cNvSpPr txBox="1">
              <a:spLocks noChangeArrowheads="1"/>
            </p:cNvSpPr>
            <p:nvPr/>
          </p:nvSpPr>
          <p:spPr bwMode="auto">
            <a:xfrm>
              <a:off x="240" y="1200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66" name="Text Box 6"/>
            <p:cNvSpPr txBox="1">
              <a:spLocks noChangeArrowheads="1"/>
            </p:cNvSpPr>
            <p:nvPr/>
          </p:nvSpPr>
          <p:spPr bwMode="auto">
            <a:xfrm>
              <a:off x="240" y="2112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67" name="Text Box 7"/>
            <p:cNvSpPr txBox="1">
              <a:spLocks noChangeArrowheads="1"/>
            </p:cNvSpPr>
            <p:nvPr/>
          </p:nvSpPr>
          <p:spPr bwMode="auto">
            <a:xfrm>
              <a:off x="240" y="2976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68" name="Text Box 8"/>
            <p:cNvSpPr txBox="1">
              <a:spLocks noChangeArrowheads="1"/>
            </p:cNvSpPr>
            <p:nvPr/>
          </p:nvSpPr>
          <p:spPr bwMode="auto">
            <a:xfrm>
              <a:off x="4608" y="1248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5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69" name="Text Box 9"/>
            <p:cNvSpPr txBox="1">
              <a:spLocks noChangeArrowheads="1"/>
            </p:cNvSpPr>
            <p:nvPr/>
          </p:nvSpPr>
          <p:spPr bwMode="auto">
            <a:xfrm>
              <a:off x="4608" y="2112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6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70" name="Text Box 10"/>
            <p:cNvSpPr txBox="1">
              <a:spLocks noChangeArrowheads="1"/>
            </p:cNvSpPr>
            <p:nvPr/>
          </p:nvSpPr>
          <p:spPr bwMode="auto">
            <a:xfrm>
              <a:off x="4608" y="3024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20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3352800" y="100078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光栅衍射图样</a:t>
            </a:r>
          </a:p>
        </p:txBody>
      </p:sp>
      <p:sp>
        <p:nvSpPr>
          <p:cNvPr id="11" name="矩形 10"/>
          <p:cNvSpPr/>
          <p:nvPr/>
        </p:nvSpPr>
        <p:spPr>
          <a:xfrm>
            <a:off x="819834" y="304800"/>
            <a:ext cx="45111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实验装置和衍射图样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936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228600" y="1636693"/>
            <a:ext cx="8802688" cy="95410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       光栅衍射条纹是每个</a:t>
            </a:r>
            <a:r>
              <a:rPr lang="zh-CN" altLang="en-US" sz="28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单缝衍射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和</a:t>
            </a:r>
            <a:r>
              <a:rPr lang="zh-CN" altLang="en-US" sz="28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各缝多光束干涉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的</a:t>
            </a:r>
            <a:endParaRPr lang="en-US" altLang="zh-CN" sz="2800" dirty="0">
              <a:latin typeface="Times New Roman" pitchFamily="18" charset="0"/>
              <a:ea typeface="黑体" pitchFamily="2" charset="-122"/>
            </a:endParaRPr>
          </a:p>
          <a:p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综合效果。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52400" y="1076980"/>
            <a:ext cx="20697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１ 原理分析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52400" y="2819400"/>
            <a:ext cx="88074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ea typeface="黑体" pitchFamily="2" charset="-122"/>
              </a:rPr>
              <a:t>        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光栅的每个缝都有衍射，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800" i="1" dirty="0">
                <a:latin typeface="Times New Roman" pitchFamily="18" charset="0"/>
                <a:ea typeface="黑体" pitchFamily="2" charset="-122"/>
              </a:rPr>
              <a:t>N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条缝的衍射条纹在屏幕上完全重合。当</a:t>
            </a:r>
            <a:r>
              <a:rPr lang="en-US" altLang="zh-CN" sz="2800" i="1" dirty="0">
                <a:latin typeface="Times New Roman" pitchFamily="18" charset="0"/>
                <a:ea typeface="黑体" pitchFamily="2" charset="-122"/>
              </a:rPr>
              <a:t>N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条缝轮流开放时，观察屏上的衍射花样是一样的。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52400" y="4343400"/>
            <a:ext cx="882015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        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假如从这</a:t>
            </a:r>
            <a:r>
              <a:rPr lang="en-US" altLang="zh-CN" sz="2800" i="1" dirty="0">
                <a:latin typeface="Times New Roman" pitchFamily="18" charset="0"/>
                <a:ea typeface="黑体" pitchFamily="2" charset="-122"/>
              </a:rPr>
              <a:t>N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条缝发出的衍射光彼此不相干，当这</a:t>
            </a:r>
            <a:r>
              <a:rPr lang="en-US" altLang="zh-CN" sz="2800" i="1" dirty="0">
                <a:latin typeface="Times New Roman" pitchFamily="18" charset="0"/>
                <a:ea typeface="黑体" pitchFamily="2" charset="-122"/>
              </a:rPr>
              <a:t>N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条缝同时开放时，屏上的像仍与单缝开放时一样，只是亮度按比例增大了</a:t>
            </a:r>
            <a:r>
              <a:rPr lang="en-US" altLang="zh-CN" sz="2800" i="1" dirty="0">
                <a:latin typeface="Times New Roman" pitchFamily="18" charset="0"/>
                <a:ea typeface="黑体" pitchFamily="2" charset="-122"/>
              </a:rPr>
              <a:t>N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倍。</a:t>
            </a:r>
          </a:p>
        </p:txBody>
      </p:sp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utoUpdateAnimBg="0"/>
      <p:bldP spid="9220" grpId="0"/>
      <p:bldP spid="9221" grpId="0"/>
      <p:bldP spid="92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152400" y="1219200"/>
            <a:ext cx="8763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itchFamily="18" charset="0"/>
                <a:ea typeface="黑体" pitchFamily="2" charset="-122"/>
              </a:rPr>
              <a:t>        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然而这</a:t>
            </a:r>
            <a:r>
              <a:rPr lang="en-US" altLang="zh-CN" sz="2800" i="1" dirty="0">
                <a:latin typeface="Times New Roman" pitchFamily="18" charset="0"/>
                <a:ea typeface="黑体" pitchFamily="2" charset="-122"/>
              </a:rPr>
              <a:t>N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条缝发出的衍射光是相干的，缝与缝的衍射光之间还要发生干涉效应。</a:t>
            </a: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52400" y="2927350"/>
            <a:ext cx="89154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2800" dirty="0">
                <a:latin typeface="Times New Roman" pitchFamily="18" charset="0"/>
                <a:ea typeface="黑体" pitchFamily="2" charset="-122"/>
              </a:rPr>
              <a:t>      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光栅衍射图样是由来自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每一个单缝上许多子波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以及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来自各单缝对应的子波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彼此相干叠加而形成。因此，它是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单缝衍射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和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多缝干涉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的总效果。</a:t>
            </a:r>
          </a:p>
        </p:txBody>
      </p:sp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1"/>
          <p:cNvGrpSpPr>
            <a:grpSpLocks/>
          </p:cNvGrpSpPr>
          <p:nvPr/>
        </p:nvGrpSpPr>
        <p:grpSpPr bwMode="auto">
          <a:xfrm>
            <a:off x="603250" y="1646238"/>
            <a:ext cx="3816350" cy="1228725"/>
            <a:chOff x="521" y="1924"/>
            <a:chExt cx="2404" cy="774"/>
          </a:xfrm>
        </p:grpSpPr>
        <p:sp>
          <p:nvSpPr>
            <p:cNvPr id="167978" name="Text Box 42"/>
            <p:cNvSpPr txBox="1">
              <a:spLocks noChangeArrowheads="1"/>
            </p:cNvSpPr>
            <p:nvPr/>
          </p:nvSpPr>
          <p:spPr bwMode="auto">
            <a:xfrm>
              <a:off x="521" y="1924"/>
              <a:ext cx="24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相邻两缝间的光程差：</a:t>
              </a:r>
            </a:p>
          </p:txBody>
        </p:sp>
        <p:graphicFrame>
          <p:nvGraphicFramePr>
            <p:cNvPr id="167979" name="Object 43"/>
            <p:cNvGraphicFramePr>
              <a:graphicFrameLocks noChangeAspect="1"/>
            </p:cNvGraphicFramePr>
            <p:nvPr/>
          </p:nvGraphicFramePr>
          <p:xfrm>
            <a:off x="612" y="2341"/>
            <a:ext cx="2064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9" name="Equation" r:id="rId3" imgW="1981080" imgH="342720" progId="Equation.3">
                    <p:embed/>
                  </p:oleObj>
                </mc:Choice>
                <mc:Fallback>
                  <p:oleObj name="Equation" r:id="rId3" imgW="1981080" imgH="34272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341"/>
                          <a:ext cx="2064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" name="矩形 65"/>
          <p:cNvSpPr/>
          <p:nvPr/>
        </p:nvSpPr>
        <p:spPr>
          <a:xfrm>
            <a:off x="251698" y="100078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多光束干涉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228600" y="2941638"/>
            <a:ext cx="8229600" cy="954107"/>
          </a:xfrm>
          <a:prstGeom prst="rect">
            <a:avLst/>
          </a:prstGeom>
          <a:noFill/>
          <a:ln w="19050">
            <a:noFill/>
            <a:miter lim="800000"/>
            <a:headEnd type="none" w="med" len="lg"/>
            <a:tailEnd type="none" w="med" len="lg"/>
          </a:ln>
          <a:effectLst/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Times New Roman" pitchFamily="18" charset="0"/>
                <a:ea typeface="黑体" pitchFamily="2" charset="-122"/>
              </a:rPr>
              <a:t>    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两两相邻光线的光程差都相同。相邻的子光源在</a:t>
            </a:r>
            <a:r>
              <a:rPr kumimoji="1" lang="en-US" altLang="zh-CN" sz="2800" dirty="0">
                <a:latin typeface="Times New Roman" pitchFamily="18" charset="0"/>
                <a:ea typeface="黑体" pitchFamily="2" charset="-122"/>
              </a:rPr>
              <a:t>P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点引起的振动的位相差为：</a:t>
            </a:r>
          </a:p>
        </p:txBody>
      </p:sp>
      <p:graphicFrame>
        <p:nvGraphicFramePr>
          <p:cNvPr id="2766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086911"/>
              </p:ext>
            </p:extLst>
          </p:nvPr>
        </p:nvGraphicFramePr>
        <p:xfrm>
          <a:off x="635000" y="3932238"/>
          <a:ext cx="40513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0" name="公式" r:id="rId5" imgW="1346040" imgH="393480" progId="Equation.3">
                  <p:embed/>
                </p:oleObj>
              </mc:Choice>
              <mc:Fallback>
                <p:oleObj name="公式" r:id="rId5" imgW="1346040" imgH="39348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3932238"/>
                        <a:ext cx="40513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8"/>
          <p:cNvGrpSpPr>
            <a:grpSpLocks/>
          </p:cNvGrpSpPr>
          <p:nvPr/>
        </p:nvGrpSpPr>
        <p:grpSpPr bwMode="auto">
          <a:xfrm>
            <a:off x="193675" y="5075238"/>
            <a:ext cx="8915400" cy="1630362"/>
            <a:chOff x="144" y="3019"/>
            <a:chExt cx="5616" cy="1027"/>
          </a:xfrm>
        </p:grpSpPr>
        <p:sp>
          <p:nvSpPr>
            <p:cNvPr id="70" name="Text Box 9"/>
            <p:cNvSpPr txBox="1">
              <a:spLocks noChangeArrowheads="1"/>
            </p:cNvSpPr>
            <p:nvPr/>
          </p:nvSpPr>
          <p:spPr bwMode="auto">
            <a:xfrm>
              <a:off x="144" y="3019"/>
              <a:ext cx="5616" cy="1027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0070C0"/>
                  </a:solidFill>
                  <a:latin typeface="Times New Roman" pitchFamily="18" charset="0"/>
                  <a:ea typeface="黑体" pitchFamily="2" charset="-122"/>
                </a:rPr>
                <a:t>这样，</a:t>
              </a:r>
              <a:r>
                <a:rPr kumimoji="1" lang="en-US" altLang="zh-CN" sz="2800" dirty="0">
                  <a:solidFill>
                    <a:srgbClr val="0070C0"/>
                  </a:solidFill>
                  <a:latin typeface="Times New Roman" pitchFamily="18" charset="0"/>
                  <a:ea typeface="黑体" pitchFamily="2" charset="-122"/>
                </a:rPr>
                <a:t>N</a:t>
              </a:r>
              <a:r>
                <a:rPr kumimoji="1" lang="zh-CN" altLang="en-US" sz="2800" dirty="0">
                  <a:solidFill>
                    <a:srgbClr val="0070C0"/>
                  </a:solidFill>
                  <a:latin typeface="Times New Roman" pitchFamily="18" charset="0"/>
                  <a:ea typeface="黑体" pitchFamily="2" charset="-122"/>
                </a:rPr>
                <a:t>个子光源在</a:t>
              </a:r>
              <a:r>
                <a:rPr kumimoji="1" lang="en-US" altLang="zh-CN" sz="2800" dirty="0">
                  <a:solidFill>
                    <a:srgbClr val="0070C0"/>
                  </a:solidFill>
                  <a:latin typeface="Times New Roman" pitchFamily="18" charset="0"/>
                  <a:ea typeface="黑体" pitchFamily="2" charset="-122"/>
                </a:rPr>
                <a:t>P</a:t>
              </a:r>
              <a:r>
                <a:rPr kumimoji="1" lang="zh-CN" altLang="en-US" sz="2800" dirty="0">
                  <a:solidFill>
                    <a:srgbClr val="0070C0"/>
                  </a:solidFill>
                  <a:latin typeface="Times New Roman" pitchFamily="18" charset="0"/>
                  <a:ea typeface="黑体" pitchFamily="2" charset="-122"/>
                </a:rPr>
                <a:t>点引起的振动便是</a:t>
              </a:r>
              <a:r>
                <a:rPr kumimoji="1" lang="en-US" altLang="zh-CN" sz="2800" dirty="0">
                  <a:solidFill>
                    <a:srgbClr val="0070C0"/>
                  </a:solidFill>
                  <a:latin typeface="Times New Roman" pitchFamily="18" charset="0"/>
                  <a:ea typeface="黑体" pitchFamily="2" charset="-122"/>
                </a:rPr>
                <a:t>N</a:t>
              </a:r>
              <a:r>
                <a:rPr kumimoji="1" lang="zh-CN" altLang="en-US" sz="2800" dirty="0">
                  <a:solidFill>
                    <a:srgbClr val="0070C0"/>
                  </a:solidFill>
                  <a:latin typeface="Times New Roman" pitchFamily="18" charset="0"/>
                  <a:ea typeface="黑体" pitchFamily="2" charset="-122"/>
                </a:rPr>
                <a:t>个振幅相等，频率相同，相邻两个振动位相依次相差                          的简谐振动的合成。</a:t>
              </a:r>
              <a:endParaRPr kumimoji="1" lang="zh-CN" altLang="en-US" sz="36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  <p:graphicFrame>
          <p:nvGraphicFramePr>
            <p:cNvPr id="71" name="Object 10"/>
            <p:cNvGraphicFramePr>
              <a:graphicFrameLocks noChangeAspect="1"/>
            </p:cNvGraphicFramePr>
            <p:nvPr/>
          </p:nvGraphicFramePr>
          <p:xfrm>
            <a:off x="3997" y="3268"/>
            <a:ext cx="1477" cy="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01" name="公式" r:id="rId7" imgW="1002960" imgH="393480" progId="Equation.3">
                    <p:embed/>
                  </p:oleObj>
                </mc:Choice>
                <mc:Fallback>
                  <p:oleObj name="公式" r:id="rId7" imgW="1002960" imgH="39348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" y="3268"/>
                          <a:ext cx="1477" cy="5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04800" y="1778000"/>
            <a:ext cx="4191000" cy="1803400"/>
            <a:chOff x="192" y="2832"/>
            <a:chExt cx="2640" cy="1136"/>
          </a:xfrm>
        </p:grpSpPr>
        <p:sp>
          <p:nvSpPr>
            <p:cNvPr id="3" name="Rectangle 38"/>
            <p:cNvSpPr>
              <a:spLocks noChangeArrowheads="1"/>
            </p:cNvSpPr>
            <p:nvPr/>
          </p:nvSpPr>
          <p:spPr bwMode="auto">
            <a:xfrm>
              <a:off x="192" y="2832"/>
              <a:ext cx="2640" cy="1136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" name="Object 39"/>
            <p:cNvGraphicFramePr>
              <a:graphicFrameLocks noChangeAspect="1"/>
            </p:cNvGraphicFramePr>
            <p:nvPr/>
          </p:nvGraphicFramePr>
          <p:xfrm>
            <a:off x="432" y="3216"/>
            <a:ext cx="2208" cy="7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37" name="Equation" r:id="rId3" imgW="1180800" imgH="431640" progId="Equation.3">
                    <p:embed/>
                  </p:oleObj>
                </mc:Choice>
                <mc:Fallback>
                  <p:oleObj name="Equation" r:id="rId3" imgW="1180800" imgH="4316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3216"/>
                          <a:ext cx="2208" cy="7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 Box 40"/>
            <p:cNvSpPr txBox="1">
              <a:spLocks noChangeArrowheads="1"/>
            </p:cNvSpPr>
            <p:nvPr/>
          </p:nvSpPr>
          <p:spPr bwMode="auto">
            <a:xfrm>
              <a:off x="192" y="2832"/>
              <a:ext cx="264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干涉主极大</a:t>
              </a:r>
            </a:p>
          </p:txBody>
        </p:sp>
      </p:grp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4724400" y="1066800"/>
            <a:ext cx="4191000" cy="5715000"/>
            <a:chOff x="2976" y="480"/>
            <a:chExt cx="2640" cy="360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2976" y="480"/>
              <a:ext cx="2640" cy="3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4223" y="1392"/>
              <a:ext cx="73" cy="1776"/>
              <a:chOff x="4271" y="864"/>
              <a:chExt cx="73" cy="1776"/>
            </a:xfrm>
          </p:grpSpPr>
          <p:sp>
            <p:nvSpPr>
              <p:cNvPr id="32" name="AutoShape 5" descr="栎木"/>
              <p:cNvSpPr>
                <a:spLocks noChangeArrowheads="1"/>
              </p:cNvSpPr>
              <p:nvPr/>
            </p:nvSpPr>
            <p:spPr bwMode="auto">
              <a:xfrm rot="-5419152">
                <a:off x="4104" y="1032"/>
                <a:ext cx="408" cy="71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AutoShape 6" descr="栎木"/>
              <p:cNvSpPr>
                <a:spLocks noChangeArrowheads="1"/>
              </p:cNvSpPr>
              <p:nvPr/>
            </p:nvSpPr>
            <p:spPr bwMode="auto">
              <a:xfrm rot="-5419152">
                <a:off x="4211" y="1404"/>
                <a:ext cx="192" cy="72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AutoShape 7" descr="栎木"/>
              <p:cNvSpPr>
                <a:spLocks noChangeArrowheads="1"/>
              </p:cNvSpPr>
              <p:nvPr/>
            </p:nvSpPr>
            <p:spPr bwMode="auto">
              <a:xfrm rot="-5419152">
                <a:off x="4212" y="1692"/>
                <a:ext cx="192" cy="72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AutoShape 8" descr="栎木"/>
              <p:cNvSpPr>
                <a:spLocks noChangeArrowheads="1"/>
              </p:cNvSpPr>
              <p:nvPr/>
            </p:nvSpPr>
            <p:spPr bwMode="auto">
              <a:xfrm rot="-5419152">
                <a:off x="4212" y="1980"/>
                <a:ext cx="192" cy="72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AutoShape 9" descr="栎木"/>
              <p:cNvSpPr>
                <a:spLocks noChangeArrowheads="1"/>
              </p:cNvSpPr>
              <p:nvPr/>
            </p:nvSpPr>
            <p:spPr bwMode="auto">
              <a:xfrm rot="-5419152">
                <a:off x="4092" y="2388"/>
                <a:ext cx="432" cy="71"/>
              </a:xfrm>
              <a:custGeom>
                <a:avLst/>
                <a:gdLst>
                  <a:gd name="G0" fmla="+- 4163 0 0"/>
                  <a:gd name="G1" fmla="+- 21600 0 4163"/>
                  <a:gd name="G2" fmla="*/ 4163 1 2"/>
                  <a:gd name="G3" fmla="+- 21600 0 G2"/>
                  <a:gd name="G4" fmla="+/ 4163 21600 2"/>
                  <a:gd name="G5" fmla="+/ G1 0 2"/>
                  <a:gd name="G6" fmla="*/ 21600 21600 4163"/>
                  <a:gd name="G7" fmla="*/ G6 1 2"/>
                  <a:gd name="G8" fmla="+- 21600 0 G7"/>
                  <a:gd name="G9" fmla="*/ 21600 1 2"/>
                  <a:gd name="G10" fmla="+- 4163 0 G9"/>
                  <a:gd name="G11" fmla="?: G10 G8 0"/>
                  <a:gd name="G12" fmla="?: G10 G7 21600"/>
                  <a:gd name="T0" fmla="*/ 19518 w 21600"/>
                  <a:gd name="T1" fmla="*/ 10800 h 21600"/>
                  <a:gd name="T2" fmla="*/ 10800 w 21600"/>
                  <a:gd name="T3" fmla="*/ 21600 h 21600"/>
                  <a:gd name="T4" fmla="*/ 2082 w 21600"/>
                  <a:gd name="T5" fmla="*/ 10800 h 21600"/>
                  <a:gd name="T6" fmla="*/ 10800 w 21600"/>
                  <a:gd name="T7" fmla="*/ 0 h 21600"/>
                  <a:gd name="T8" fmla="*/ 3882 w 21600"/>
                  <a:gd name="T9" fmla="*/ 3882 h 21600"/>
                  <a:gd name="T10" fmla="*/ 17718 w 21600"/>
                  <a:gd name="T11" fmla="*/ 1771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Group 10"/>
            <p:cNvGrpSpPr>
              <a:grpSpLocks/>
            </p:cNvGrpSpPr>
            <p:nvPr/>
          </p:nvGrpSpPr>
          <p:grpSpPr bwMode="auto">
            <a:xfrm>
              <a:off x="3168" y="1824"/>
              <a:ext cx="1056" cy="864"/>
              <a:chOff x="3168" y="2160"/>
              <a:chExt cx="1056" cy="864"/>
            </a:xfrm>
          </p:grpSpPr>
          <p:grpSp>
            <p:nvGrpSpPr>
              <p:cNvPr id="20" name="Group 11"/>
              <p:cNvGrpSpPr>
                <a:grpSpLocks/>
              </p:cNvGrpSpPr>
              <p:nvPr/>
            </p:nvGrpSpPr>
            <p:grpSpPr bwMode="auto">
              <a:xfrm>
                <a:off x="3168" y="2160"/>
                <a:ext cx="1056" cy="0"/>
                <a:chOff x="3168" y="1344"/>
                <a:chExt cx="1056" cy="0"/>
              </a:xfrm>
            </p:grpSpPr>
            <p:sp>
              <p:nvSpPr>
                <p:cNvPr id="30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3168" y="1344"/>
                  <a:ext cx="1056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13"/>
                <p:cNvSpPr>
                  <a:spLocks noChangeShapeType="1"/>
                </p:cNvSpPr>
                <p:nvPr/>
              </p:nvSpPr>
              <p:spPr bwMode="auto">
                <a:xfrm>
                  <a:off x="3504" y="1344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14"/>
              <p:cNvGrpSpPr>
                <a:grpSpLocks/>
              </p:cNvGrpSpPr>
              <p:nvPr/>
            </p:nvGrpSpPr>
            <p:grpSpPr bwMode="auto">
              <a:xfrm>
                <a:off x="3168" y="2448"/>
                <a:ext cx="1056" cy="0"/>
                <a:chOff x="3168" y="1344"/>
                <a:chExt cx="1056" cy="0"/>
              </a:xfrm>
            </p:grpSpPr>
            <p:sp>
              <p:nvSpPr>
                <p:cNvPr id="28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3168" y="1344"/>
                  <a:ext cx="1056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Line 16"/>
                <p:cNvSpPr>
                  <a:spLocks noChangeShapeType="1"/>
                </p:cNvSpPr>
                <p:nvPr/>
              </p:nvSpPr>
              <p:spPr bwMode="auto">
                <a:xfrm>
                  <a:off x="3504" y="1344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17"/>
              <p:cNvGrpSpPr>
                <a:grpSpLocks/>
              </p:cNvGrpSpPr>
              <p:nvPr/>
            </p:nvGrpSpPr>
            <p:grpSpPr bwMode="auto">
              <a:xfrm>
                <a:off x="3168" y="2736"/>
                <a:ext cx="1056" cy="0"/>
                <a:chOff x="3168" y="1344"/>
                <a:chExt cx="1056" cy="0"/>
              </a:xfrm>
            </p:grpSpPr>
            <p:sp>
              <p:nvSpPr>
                <p:cNvPr id="26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3168" y="1344"/>
                  <a:ext cx="1056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" name="Line 19"/>
                <p:cNvSpPr>
                  <a:spLocks noChangeShapeType="1"/>
                </p:cNvSpPr>
                <p:nvPr/>
              </p:nvSpPr>
              <p:spPr bwMode="auto">
                <a:xfrm>
                  <a:off x="3504" y="1344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20"/>
              <p:cNvGrpSpPr>
                <a:grpSpLocks/>
              </p:cNvGrpSpPr>
              <p:nvPr/>
            </p:nvGrpSpPr>
            <p:grpSpPr bwMode="auto">
              <a:xfrm>
                <a:off x="3168" y="3024"/>
                <a:ext cx="1056" cy="0"/>
                <a:chOff x="3168" y="1344"/>
                <a:chExt cx="1056" cy="0"/>
              </a:xfrm>
            </p:grpSpPr>
            <p:sp>
              <p:nvSpPr>
                <p:cNvPr id="24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3168" y="1344"/>
                  <a:ext cx="1056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Line 22"/>
                <p:cNvSpPr>
                  <a:spLocks noChangeShapeType="1"/>
                </p:cNvSpPr>
                <p:nvPr/>
              </p:nvSpPr>
              <p:spPr bwMode="auto">
                <a:xfrm>
                  <a:off x="3504" y="1344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Group 23"/>
            <p:cNvGrpSpPr>
              <a:grpSpLocks/>
            </p:cNvGrpSpPr>
            <p:nvPr/>
          </p:nvGrpSpPr>
          <p:grpSpPr bwMode="auto">
            <a:xfrm>
              <a:off x="4176" y="1296"/>
              <a:ext cx="1104" cy="1392"/>
              <a:chOff x="4176" y="1632"/>
              <a:chExt cx="1104" cy="1392"/>
            </a:xfrm>
          </p:grpSpPr>
          <p:grpSp>
            <p:nvGrpSpPr>
              <p:cNvPr id="14" name="Group 24"/>
              <p:cNvGrpSpPr>
                <a:grpSpLocks/>
              </p:cNvGrpSpPr>
              <p:nvPr/>
            </p:nvGrpSpPr>
            <p:grpSpPr bwMode="auto">
              <a:xfrm>
                <a:off x="4224" y="1632"/>
                <a:ext cx="1056" cy="1392"/>
                <a:chOff x="4272" y="816"/>
                <a:chExt cx="1056" cy="1392"/>
              </a:xfrm>
            </p:grpSpPr>
            <p:sp>
              <p:nvSpPr>
                <p:cNvPr id="16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4272" y="816"/>
                  <a:ext cx="1056" cy="528"/>
                </a:xfrm>
                <a:prstGeom prst="line">
                  <a:avLst/>
                </a:prstGeom>
                <a:noFill/>
                <a:ln w="19050">
                  <a:solidFill>
                    <a:srgbClr val="008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7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4272" y="1104"/>
                  <a:ext cx="1056" cy="528"/>
                </a:xfrm>
                <a:prstGeom prst="line">
                  <a:avLst/>
                </a:prstGeom>
                <a:noFill/>
                <a:ln w="19050">
                  <a:solidFill>
                    <a:srgbClr val="008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8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4272" y="1392"/>
                  <a:ext cx="1056" cy="528"/>
                </a:xfrm>
                <a:prstGeom prst="line">
                  <a:avLst/>
                </a:prstGeom>
                <a:noFill/>
                <a:ln w="19050">
                  <a:solidFill>
                    <a:srgbClr val="008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4272" y="1680"/>
                  <a:ext cx="1056" cy="528"/>
                </a:xfrm>
                <a:prstGeom prst="line">
                  <a:avLst/>
                </a:prstGeom>
                <a:noFill/>
                <a:ln w="19050">
                  <a:solidFill>
                    <a:srgbClr val="008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Line 29"/>
              <p:cNvSpPr>
                <a:spLocks noChangeShapeType="1"/>
              </p:cNvSpPr>
              <p:nvPr/>
            </p:nvSpPr>
            <p:spPr bwMode="auto">
              <a:xfrm>
                <a:off x="4176" y="2160"/>
                <a:ext cx="9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30"/>
            <p:cNvGrpSpPr>
              <a:grpSpLocks/>
            </p:cNvGrpSpPr>
            <p:nvPr/>
          </p:nvGrpSpPr>
          <p:grpSpPr bwMode="auto">
            <a:xfrm>
              <a:off x="3024" y="528"/>
              <a:ext cx="2544" cy="344"/>
              <a:chOff x="3072" y="3696"/>
              <a:chExt cx="2544" cy="344"/>
            </a:xfrm>
          </p:grpSpPr>
          <p:sp>
            <p:nvSpPr>
              <p:cNvPr id="12" name="Rectangle 31"/>
              <p:cNvSpPr>
                <a:spLocks noChangeArrowheads="1"/>
              </p:cNvSpPr>
              <p:nvPr/>
            </p:nvSpPr>
            <p:spPr bwMode="auto">
              <a:xfrm>
                <a:off x="3072" y="3713"/>
                <a:ext cx="2544" cy="327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光栅常数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：</a:t>
                </a:r>
              </a:p>
            </p:txBody>
          </p:sp>
          <p:graphicFrame>
            <p:nvGraphicFramePr>
              <p:cNvPr id="13" name="Object 32"/>
              <p:cNvGraphicFramePr>
                <a:graphicFrameLocks noChangeAspect="1"/>
              </p:cNvGraphicFramePr>
              <p:nvPr/>
            </p:nvGraphicFramePr>
            <p:xfrm>
              <a:off x="4224" y="3696"/>
              <a:ext cx="1392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538" name="Equation" r:id="rId6" imgW="1409400" imgH="317160" progId="Equation.3">
                      <p:embed/>
                    </p:oleObj>
                  </mc:Choice>
                  <mc:Fallback>
                    <p:oleObj name="Equation" r:id="rId6" imgW="1409400" imgH="317160" progId="Equation.3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3696"/>
                            <a:ext cx="1392" cy="3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7" name="Group 33"/>
          <p:cNvGrpSpPr>
            <a:grpSpLocks/>
          </p:cNvGrpSpPr>
          <p:nvPr/>
        </p:nvGrpSpPr>
        <p:grpSpPr bwMode="auto">
          <a:xfrm>
            <a:off x="6781800" y="1905000"/>
            <a:ext cx="1295400" cy="1447800"/>
            <a:chOff x="4320" y="528"/>
            <a:chExt cx="816" cy="912"/>
          </a:xfrm>
        </p:grpSpPr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608" y="1200"/>
              <a:ext cx="57" cy="1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"/>
                </a:cxn>
                <a:cxn ang="0">
                  <a:pos x="5" y="19"/>
                </a:cxn>
                <a:cxn ang="0">
                  <a:pos x="5" y="10"/>
                </a:cxn>
                <a:cxn ang="0">
                  <a:pos x="2" y="18"/>
                </a:cxn>
                <a:cxn ang="0">
                  <a:pos x="6" y="20"/>
                </a:cxn>
                <a:cxn ang="0">
                  <a:pos x="10" y="12"/>
                </a:cxn>
                <a:cxn ang="0">
                  <a:pos x="3" y="18"/>
                </a:cxn>
                <a:cxn ang="0">
                  <a:pos x="8" y="22"/>
                </a:cxn>
                <a:cxn ang="0">
                  <a:pos x="12" y="27"/>
                </a:cxn>
                <a:cxn ang="0">
                  <a:pos x="17" y="33"/>
                </a:cxn>
                <a:cxn ang="0">
                  <a:pos x="23" y="26"/>
                </a:cxn>
                <a:cxn ang="0">
                  <a:pos x="15" y="30"/>
                </a:cxn>
                <a:cxn ang="0">
                  <a:pos x="19" y="37"/>
                </a:cxn>
                <a:cxn ang="0">
                  <a:pos x="22" y="45"/>
                </a:cxn>
                <a:cxn ang="0">
                  <a:pos x="26" y="55"/>
                </a:cxn>
                <a:cxn ang="0">
                  <a:pos x="31" y="76"/>
                </a:cxn>
                <a:cxn ang="0">
                  <a:pos x="40" y="72"/>
                </a:cxn>
                <a:cxn ang="0">
                  <a:pos x="31" y="72"/>
                </a:cxn>
                <a:cxn ang="0">
                  <a:pos x="35" y="97"/>
                </a:cxn>
                <a:cxn ang="0">
                  <a:pos x="38" y="124"/>
                </a:cxn>
                <a:cxn ang="0">
                  <a:pos x="39" y="153"/>
                </a:cxn>
                <a:cxn ang="0">
                  <a:pos x="57" y="153"/>
                </a:cxn>
                <a:cxn ang="0">
                  <a:pos x="56" y="124"/>
                </a:cxn>
                <a:cxn ang="0">
                  <a:pos x="53" y="97"/>
                </a:cxn>
                <a:cxn ang="0">
                  <a:pos x="49" y="72"/>
                </a:cxn>
                <a:cxn ang="0">
                  <a:pos x="48" y="69"/>
                </a:cxn>
                <a:cxn ang="0">
                  <a:pos x="43" y="48"/>
                </a:cxn>
                <a:cxn ang="0">
                  <a:pos x="39" y="38"/>
                </a:cxn>
                <a:cxn ang="0">
                  <a:pos x="36" y="30"/>
                </a:cxn>
                <a:cxn ang="0">
                  <a:pos x="32" y="23"/>
                </a:cxn>
                <a:cxn ang="0">
                  <a:pos x="30" y="20"/>
                </a:cxn>
                <a:cxn ang="0">
                  <a:pos x="25" y="14"/>
                </a:cxn>
                <a:cxn ang="0">
                  <a:pos x="21" y="9"/>
                </a:cxn>
                <a:cxn ang="0">
                  <a:pos x="16" y="5"/>
                </a:cxn>
                <a:cxn ang="0">
                  <a:pos x="13" y="3"/>
                </a:cxn>
                <a:cxn ang="0">
                  <a:pos x="9" y="1"/>
                </a:cxn>
                <a:cxn ang="0">
                  <a:pos x="5" y="1"/>
                </a:cxn>
                <a:cxn ang="0">
                  <a:pos x="0" y="0"/>
                </a:cxn>
              </a:cxnLst>
              <a:rect l="0" t="0" r="r" b="b"/>
              <a:pathLst>
                <a:path w="57" h="153">
                  <a:moveTo>
                    <a:pt x="0" y="0"/>
                  </a:moveTo>
                  <a:lnTo>
                    <a:pt x="0" y="18"/>
                  </a:lnTo>
                  <a:lnTo>
                    <a:pt x="5" y="19"/>
                  </a:lnTo>
                  <a:lnTo>
                    <a:pt x="5" y="10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10" y="12"/>
                  </a:lnTo>
                  <a:lnTo>
                    <a:pt x="3" y="18"/>
                  </a:lnTo>
                  <a:lnTo>
                    <a:pt x="8" y="22"/>
                  </a:lnTo>
                  <a:lnTo>
                    <a:pt x="12" y="27"/>
                  </a:lnTo>
                  <a:lnTo>
                    <a:pt x="17" y="33"/>
                  </a:lnTo>
                  <a:lnTo>
                    <a:pt x="23" y="26"/>
                  </a:lnTo>
                  <a:lnTo>
                    <a:pt x="15" y="30"/>
                  </a:lnTo>
                  <a:lnTo>
                    <a:pt x="19" y="37"/>
                  </a:lnTo>
                  <a:lnTo>
                    <a:pt x="22" y="45"/>
                  </a:lnTo>
                  <a:lnTo>
                    <a:pt x="26" y="55"/>
                  </a:lnTo>
                  <a:lnTo>
                    <a:pt x="31" y="76"/>
                  </a:lnTo>
                  <a:lnTo>
                    <a:pt x="40" y="72"/>
                  </a:lnTo>
                  <a:lnTo>
                    <a:pt x="31" y="72"/>
                  </a:lnTo>
                  <a:lnTo>
                    <a:pt x="35" y="97"/>
                  </a:lnTo>
                  <a:lnTo>
                    <a:pt x="38" y="124"/>
                  </a:lnTo>
                  <a:lnTo>
                    <a:pt x="39" y="153"/>
                  </a:lnTo>
                  <a:lnTo>
                    <a:pt x="57" y="153"/>
                  </a:lnTo>
                  <a:lnTo>
                    <a:pt x="56" y="124"/>
                  </a:lnTo>
                  <a:lnTo>
                    <a:pt x="53" y="97"/>
                  </a:lnTo>
                  <a:lnTo>
                    <a:pt x="49" y="72"/>
                  </a:lnTo>
                  <a:lnTo>
                    <a:pt x="48" y="69"/>
                  </a:lnTo>
                  <a:lnTo>
                    <a:pt x="43" y="48"/>
                  </a:lnTo>
                  <a:lnTo>
                    <a:pt x="39" y="38"/>
                  </a:lnTo>
                  <a:lnTo>
                    <a:pt x="36" y="30"/>
                  </a:lnTo>
                  <a:lnTo>
                    <a:pt x="32" y="23"/>
                  </a:lnTo>
                  <a:lnTo>
                    <a:pt x="30" y="20"/>
                  </a:lnTo>
                  <a:lnTo>
                    <a:pt x="25" y="14"/>
                  </a:lnTo>
                  <a:lnTo>
                    <a:pt x="21" y="9"/>
                  </a:lnTo>
                  <a:lnTo>
                    <a:pt x="16" y="5"/>
                  </a:lnTo>
                  <a:lnTo>
                    <a:pt x="13" y="3"/>
                  </a:lnTo>
                  <a:lnTo>
                    <a:pt x="9" y="1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28575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9" name="Object 35"/>
            <p:cNvGraphicFramePr>
              <a:graphicFrameLocks noChangeAspect="1"/>
            </p:cNvGraphicFramePr>
            <p:nvPr/>
          </p:nvGraphicFramePr>
          <p:xfrm>
            <a:off x="4713" y="1048"/>
            <a:ext cx="280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39" name="Equation" r:id="rId8" imgW="126720" imgH="177480" progId="Equation.3">
                    <p:embed/>
                  </p:oleObj>
                </mc:Choice>
                <mc:Fallback>
                  <p:oleObj name="Equation" r:id="rId8" imgW="126720" imgH="1774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3" y="1048"/>
                          <a:ext cx="280" cy="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AutoShape 36"/>
            <p:cNvSpPr>
              <a:spLocks noChangeArrowheads="1"/>
            </p:cNvSpPr>
            <p:nvPr/>
          </p:nvSpPr>
          <p:spPr bwMode="auto">
            <a:xfrm>
              <a:off x="4320" y="528"/>
              <a:ext cx="816" cy="336"/>
            </a:xfrm>
            <a:prstGeom prst="wedgeRectCallout">
              <a:avLst>
                <a:gd name="adj1" fmla="val -25856"/>
                <a:gd name="adj2" fmla="val 173810"/>
              </a:avLst>
            </a:prstGeom>
            <a:gradFill rotWithShape="0">
              <a:gsLst>
                <a:gs pos="0">
                  <a:srgbClr val="FFCCCC"/>
                </a:gs>
                <a:gs pos="50000">
                  <a:srgbClr val="FFCCCC">
                    <a:gamma/>
                    <a:tint val="0"/>
                    <a:invGamma/>
                  </a:srgbClr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rgbClr val="FF0000"/>
              </a:solidFill>
              <a:miter lim="800000"/>
              <a:headEnd/>
              <a:tailEnd type="none" w="sm" len="lg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衍射角</a:t>
              </a:r>
            </a:p>
          </p:txBody>
        </p:sp>
      </p:grpSp>
      <p:grpSp>
        <p:nvGrpSpPr>
          <p:cNvPr id="41" name="Group 44"/>
          <p:cNvGrpSpPr>
            <a:grpSpLocks/>
          </p:cNvGrpSpPr>
          <p:nvPr/>
        </p:nvGrpSpPr>
        <p:grpSpPr bwMode="auto">
          <a:xfrm>
            <a:off x="6705600" y="3657600"/>
            <a:ext cx="2209800" cy="1784350"/>
            <a:chOff x="4224" y="2112"/>
            <a:chExt cx="1392" cy="1124"/>
          </a:xfrm>
        </p:grpSpPr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4224" y="2112"/>
              <a:ext cx="432" cy="7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2" y="732"/>
                </a:cxn>
              </a:cxnLst>
              <a:rect l="0" t="0" r="r" b="b"/>
              <a:pathLst>
                <a:path w="432" h="732">
                  <a:moveTo>
                    <a:pt x="0" y="0"/>
                  </a:moveTo>
                  <a:lnTo>
                    <a:pt x="432" y="732"/>
                  </a:lnTo>
                </a:path>
              </a:pathLst>
            </a:custGeom>
            <a:noFill/>
            <a:ln w="28575" cmpd="sng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Freeform 46"/>
            <p:cNvSpPr>
              <a:spLocks/>
            </p:cNvSpPr>
            <p:nvPr/>
          </p:nvSpPr>
          <p:spPr bwMode="auto">
            <a:xfrm>
              <a:off x="4224" y="2400"/>
              <a:ext cx="294" cy="5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504"/>
                </a:cxn>
              </a:cxnLst>
              <a:rect l="0" t="0" r="r" b="b"/>
              <a:pathLst>
                <a:path w="294" h="504">
                  <a:moveTo>
                    <a:pt x="0" y="0"/>
                  </a:moveTo>
                  <a:lnTo>
                    <a:pt x="294" y="504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Freeform 47"/>
            <p:cNvSpPr>
              <a:spLocks/>
            </p:cNvSpPr>
            <p:nvPr/>
          </p:nvSpPr>
          <p:spPr bwMode="auto">
            <a:xfrm>
              <a:off x="4272" y="2784"/>
              <a:ext cx="204" cy="120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204" y="0"/>
                </a:cxn>
              </a:cxnLst>
              <a:rect l="0" t="0" r="r" b="b"/>
              <a:pathLst>
                <a:path w="204" h="120">
                  <a:moveTo>
                    <a:pt x="0" y="120"/>
                  </a:moveTo>
                  <a:lnTo>
                    <a:pt x="204" y="0"/>
                  </a:ln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4584" y="2592"/>
              <a:ext cx="240" cy="144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240" y="0"/>
                </a:cxn>
              </a:cxnLst>
              <a:rect l="0" t="0" r="r" b="b"/>
              <a:pathLst>
                <a:path w="240" h="144">
                  <a:moveTo>
                    <a:pt x="0" y="144"/>
                  </a:moveTo>
                  <a:lnTo>
                    <a:pt x="240" y="0"/>
                  </a:ln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6" name="Object 49"/>
            <p:cNvGraphicFramePr>
              <a:graphicFrameLocks noChangeAspect="1"/>
            </p:cNvGraphicFramePr>
            <p:nvPr/>
          </p:nvGraphicFramePr>
          <p:xfrm>
            <a:off x="4272" y="2880"/>
            <a:ext cx="1344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40" name="Equation" r:id="rId10" imgW="774360" imgH="203040" progId="Equation.3">
                    <p:embed/>
                  </p:oleObj>
                </mc:Choice>
                <mc:Fallback>
                  <p:oleObj name="Equation" r:id="rId10" imgW="774360" imgH="2030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880"/>
                          <a:ext cx="1344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Group 52"/>
          <p:cNvGrpSpPr>
            <a:grpSpLocks/>
          </p:cNvGrpSpPr>
          <p:nvPr/>
        </p:nvGrpSpPr>
        <p:grpSpPr bwMode="auto">
          <a:xfrm>
            <a:off x="5334000" y="5638800"/>
            <a:ext cx="2835275" cy="609600"/>
            <a:chOff x="3168" y="3504"/>
            <a:chExt cx="1786" cy="384"/>
          </a:xfrm>
        </p:grpSpPr>
        <p:sp>
          <p:nvSpPr>
            <p:cNvPr id="48" name="Line 53"/>
            <p:cNvSpPr>
              <a:spLocks noChangeShapeType="1"/>
            </p:cNvSpPr>
            <p:nvPr/>
          </p:nvSpPr>
          <p:spPr bwMode="auto">
            <a:xfrm>
              <a:off x="3168" y="3888"/>
              <a:ext cx="33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9" name="Object 54"/>
            <p:cNvGraphicFramePr>
              <a:graphicFrameLocks noChangeAspect="1"/>
            </p:cNvGraphicFramePr>
            <p:nvPr/>
          </p:nvGraphicFramePr>
          <p:xfrm>
            <a:off x="3168" y="3504"/>
            <a:ext cx="36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41" name="Equation" r:id="rId12" imgW="228600" imgH="241200" progId="Equation.3">
                    <p:embed/>
                  </p:oleObj>
                </mc:Choice>
                <mc:Fallback>
                  <p:oleObj name="Equation" r:id="rId12" imgW="228600" imgH="24120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3504"/>
                          <a:ext cx="363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Line 55"/>
            <p:cNvSpPr>
              <a:spLocks noChangeShapeType="1"/>
            </p:cNvSpPr>
            <p:nvPr/>
          </p:nvSpPr>
          <p:spPr bwMode="auto">
            <a:xfrm>
              <a:off x="3504" y="3888"/>
              <a:ext cx="33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" name="Object 56"/>
            <p:cNvGraphicFramePr>
              <a:graphicFrameLocks noChangeAspect="1"/>
            </p:cNvGraphicFramePr>
            <p:nvPr/>
          </p:nvGraphicFramePr>
          <p:xfrm>
            <a:off x="3494" y="3504"/>
            <a:ext cx="38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42" name="Equation" r:id="rId14" imgW="241200" imgH="241200" progId="Equation.3">
                    <p:embed/>
                  </p:oleObj>
                </mc:Choice>
                <mc:Fallback>
                  <p:oleObj name="Equation" r:id="rId14" imgW="241200" imgH="24120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4" y="3504"/>
                          <a:ext cx="383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Line 57"/>
            <p:cNvSpPr>
              <a:spLocks noChangeShapeType="1"/>
            </p:cNvSpPr>
            <p:nvPr/>
          </p:nvSpPr>
          <p:spPr bwMode="auto">
            <a:xfrm>
              <a:off x="3861" y="3888"/>
              <a:ext cx="33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3" name="Object 58"/>
            <p:cNvGraphicFramePr>
              <a:graphicFrameLocks noChangeAspect="1"/>
            </p:cNvGraphicFramePr>
            <p:nvPr/>
          </p:nvGraphicFramePr>
          <p:xfrm>
            <a:off x="3851" y="3504"/>
            <a:ext cx="38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43" name="Equation" r:id="rId16" imgW="241200" imgH="241200" progId="Equation.3">
                    <p:embed/>
                  </p:oleObj>
                </mc:Choice>
                <mc:Fallback>
                  <p:oleObj name="Equation" r:id="rId16" imgW="241200" imgH="24120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" y="3504"/>
                          <a:ext cx="383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Line 59"/>
            <p:cNvSpPr>
              <a:spLocks noChangeShapeType="1"/>
            </p:cNvSpPr>
            <p:nvPr/>
          </p:nvSpPr>
          <p:spPr bwMode="auto">
            <a:xfrm>
              <a:off x="4224" y="3888"/>
              <a:ext cx="33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5" name="Object 60"/>
            <p:cNvGraphicFramePr>
              <a:graphicFrameLocks noChangeAspect="1"/>
            </p:cNvGraphicFramePr>
            <p:nvPr/>
          </p:nvGraphicFramePr>
          <p:xfrm>
            <a:off x="4214" y="3504"/>
            <a:ext cx="38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44" name="Equation" r:id="rId18" imgW="241200" imgH="241200" progId="Equation.3">
                    <p:embed/>
                  </p:oleObj>
                </mc:Choice>
                <mc:Fallback>
                  <p:oleObj name="Equation" r:id="rId18" imgW="241200" imgH="2412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4" y="3504"/>
                          <a:ext cx="383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61"/>
            <p:cNvSpPr>
              <a:spLocks noChangeShapeType="1"/>
            </p:cNvSpPr>
            <p:nvPr/>
          </p:nvSpPr>
          <p:spPr bwMode="auto">
            <a:xfrm>
              <a:off x="4581" y="3888"/>
              <a:ext cx="33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7" name="Object 62"/>
            <p:cNvGraphicFramePr>
              <a:graphicFrameLocks noChangeAspect="1"/>
            </p:cNvGraphicFramePr>
            <p:nvPr/>
          </p:nvGraphicFramePr>
          <p:xfrm>
            <a:off x="4571" y="3504"/>
            <a:ext cx="38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45" name="Equation" r:id="rId20" imgW="241200" imgH="241200" progId="Equation.3">
                    <p:embed/>
                  </p:oleObj>
                </mc:Choice>
                <mc:Fallback>
                  <p:oleObj name="Equation" r:id="rId20" imgW="241200" imgH="2412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1" y="3504"/>
                          <a:ext cx="383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Group 63"/>
          <p:cNvGrpSpPr>
            <a:grpSpLocks/>
          </p:cNvGrpSpPr>
          <p:nvPr/>
        </p:nvGrpSpPr>
        <p:grpSpPr bwMode="auto">
          <a:xfrm>
            <a:off x="5334000" y="6172200"/>
            <a:ext cx="3224213" cy="609600"/>
            <a:chOff x="3312" y="3840"/>
            <a:chExt cx="2031" cy="384"/>
          </a:xfrm>
        </p:grpSpPr>
        <p:sp>
          <p:nvSpPr>
            <p:cNvPr id="59" name="Line 64"/>
            <p:cNvSpPr>
              <a:spLocks noChangeShapeType="1"/>
            </p:cNvSpPr>
            <p:nvPr/>
          </p:nvSpPr>
          <p:spPr bwMode="auto">
            <a:xfrm>
              <a:off x="3312" y="4032"/>
              <a:ext cx="17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0" name="Object 65"/>
            <p:cNvGraphicFramePr>
              <a:graphicFrameLocks noChangeAspect="1"/>
            </p:cNvGraphicFramePr>
            <p:nvPr/>
          </p:nvGraphicFramePr>
          <p:xfrm>
            <a:off x="5040" y="3840"/>
            <a:ext cx="30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46" name="Equation" r:id="rId22" imgW="190440" imgH="241200" progId="Equation.3">
                    <p:embed/>
                  </p:oleObj>
                </mc:Choice>
                <mc:Fallback>
                  <p:oleObj name="Equation" r:id="rId22" imgW="190440" imgH="24120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840"/>
                          <a:ext cx="303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矩形 60"/>
          <p:cNvSpPr/>
          <p:nvPr/>
        </p:nvSpPr>
        <p:spPr>
          <a:xfrm>
            <a:off x="360243" y="107698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明纹条件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76200" y="3810000"/>
            <a:ext cx="4572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　　主极大条纹的光强很大，</a:t>
            </a:r>
            <a:endParaRPr lang="en-US" altLang="zh-CN" sz="2800" dirty="0">
              <a:latin typeface="Times New Roman" pitchFamily="18" charset="0"/>
              <a:ea typeface="黑体" pitchFamily="2" charset="-122"/>
            </a:endParaRPr>
          </a:p>
          <a:p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该处光振幅是每个缝发出的</a:t>
            </a:r>
            <a:endParaRPr lang="en-US" altLang="zh-CN" sz="2800" dirty="0">
              <a:latin typeface="Times New Roman" pitchFamily="18" charset="0"/>
              <a:ea typeface="黑体" pitchFamily="2" charset="-122"/>
            </a:endParaRPr>
          </a:p>
          <a:p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光线到相聚点的光振幅的</a:t>
            </a:r>
            <a:r>
              <a:rPr lang="zh-CN" altLang="en-US" sz="2800" i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Ｎ</a:t>
            </a:r>
            <a:endParaRPr lang="en-US" altLang="zh-CN" sz="2800" i="1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倍。</a:t>
            </a:r>
          </a:p>
        </p:txBody>
      </p:sp>
      <p:graphicFrame>
        <p:nvGraphicFramePr>
          <p:cNvPr id="594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245906"/>
              </p:ext>
            </p:extLst>
          </p:nvPr>
        </p:nvGraphicFramePr>
        <p:xfrm>
          <a:off x="1571625" y="5486400"/>
          <a:ext cx="1435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7" name="公式" r:id="rId24" imgW="571320" imgH="241200" progId="Equation.3">
                  <p:embed/>
                </p:oleObj>
              </mc:Choice>
              <mc:Fallback>
                <p:oleObj name="公式" r:id="rId24" imgW="571320" imgH="241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5486400"/>
                        <a:ext cx="14351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90600" y="984250"/>
            <a:ext cx="6564313" cy="5645150"/>
            <a:chOff x="3264" y="2352"/>
            <a:chExt cx="1880" cy="1748"/>
          </a:xfrm>
        </p:grpSpPr>
        <p:pic>
          <p:nvPicPr>
            <p:cNvPr id="130053" name="Picture 5" descr="hannd"/>
            <p:cNvPicPr>
              <a:picLocks noChangeAspect="1" noChangeArrowheads="1"/>
            </p:cNvPicPr>
            <p:nvPr/>
          </p:nvPicPr>
          <p:blipFill>
            <a:blip r:embed="rId2">
              <a:lum bright="30000" contrast="-30000"/>
            </a:blip>
            <a:srcRect/>
            <a:stretch>
              <a:fillRect/>
            </a:stretch>
          </p:blipFill>
          <p:spPr bwMode="auto">
            <a:xfrm>
              <a:off x="3264" y="2352"/>
              <a:ext cx="1872" cy="17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30054" name="Text Box 6"/>
            <p:cNvSpPr txBox="1">
              <a:spLocks noChangeArrowheads="1"/>
            </p:cNvSpPr>
            <p:nvPr/>
          </p:nvSpPr>
          <p:spPr bwMode="auto">
            <a:xfrm>
              <a:off x="4032" y="3744"/>
              <a:ext cx="1112" cy="151"/>
            </a:xfrm>
            <a:prstGeom prst="rect">
              <a:avLst/>
            </a:prstGeom>
            <a:gradFill rotWithShape="0">
              <a:gsLst>
                <a:gs pos="0">
                  <a:srgbClr val="E9F6E0"/>
                </a:gs>
                <a:gs pos="50000">
                  <a:schemeClr val="bg1"/>
                </a:gs>
                <a:gs pos="100000">
                  <a:srgbClr val="E9F6E0"/>
                </a:gs>
              </a:gsLst>
              <a:lin ang="5400000" scaled="1"/>
            </a:gradFill>
            <a:ln w="9525">
              <a:solidFill>
                <a:srgbClr val="3366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itchFamily="18" charset="0"/>
                  <a:ea typeface="黑体" pitchFamily="2" charset="-122"/>
                </a:rPr>
                <a:t>指缝衍射</a:t>
              </a:r>
            </a:p>
          </p:txBody>
        </p:sp>
      </p:grp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685800" y="228600"/>
            <a:ext cx="3352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一 光的衍射现象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0" y="998537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暗纹条件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589052"/>
              </p:ext>
            </p:extLst>
          </p:nvPr>
        </p:nvGraphicFramePr>
        <p:xfrm>
          <a:off x="6781800" y="4102100"/>
          <a:ext cx="170021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39" name="公式" r:id="rId3" imgW="647640" imgH="203040" progId="Equation.3">
                  <p:embed/>
                </p:oleObj>
              </mc:Choice>
              <mc:Fallback>
                <p:oleObj name="公式" r:id="rId3" imgW="64764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102100"/>
                        <a:ext cx="1700213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911853"/>
              </p:ext>
            </p:extLst>
          </p:nvPr>
        </p:nvGraphicFramePr>
        <p:xfrm>
          <a:off x="1187450" y="4173537"/>
          <a:ext cx="9271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40" name="公式" r:id="rId5" imgW="393480" imgH="177480" progId="Equation.3">
                  <p:embed/>
                </p:oleObj>
              </mc:Choice>
              <mc:Fallback>
                <p:oleObj name="公式" r:id="rId5" imgW="393480" imgH="177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173537"/>
                        <a:ext cx="92710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55625" y="1760537"/>
            <a:ext cx="4321175" cy="563562"/>
            <a:chOff x="884" y="943"/>
            <a:chExt cx="2722" cy="355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1255" y="983"/>
            <a:ext cx="1496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1" name="公式" r:id="rId7" imgW="1002960" imgH="203040" progId="Equation.3">
                    <p:embed/>
                  </p:oleObj>
                </mc:Choice>
                <mc:Fallback>
                  <p:oleObj name="公式" r:id="rId7" imgW="1002960" imgH="2030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5" y="983"/>
                          <a:ext cx="1496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884" y="943"/>
              <a:ext cx="720" cy="327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latin typeface="Times New Roman" pitchFamily="18" charset="0"/>
                  <a:ea typeface="黑体" pitchFamily="2" charset="-122"/>
                </a:rPr>
                <a:t>当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838" y="971"/>
              <a:ext cx="768" cy="327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latin typeface="Times New Roman" pitchFamily="18" charset="0"/>
                  <a:ea typeface="黑体" pitchFamily="2" charset="-122"/>
                </a:rPr>
                <a:t>时，</a:t>
              </a: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268538" y="4086225"/>
            <a:ext cx="4608512" cy="519112"/>
          </a:xfrm>
          <a:prstGeom prst="rect">
            <a:avLst/>
          </a:prstGeom>
          <a:noFill/>
          <a:ln w="19050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干涉相消，屏上呈现暗纹。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041400" y="2244725"/>
            <a:ext cx="3930650" cy="976312"/>
            <a:chOff x="327" y="1036"/>
            <a:chExt cx="2476" cy="615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813" y="1036"/>
            <a:ext cx="1990" cy="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2" name="公式" r:id="rId9" imgW="1269720" imgH="393480" progId="Equation.3">
                    <p:embed/>
                  </p:oleObj>
                </mc:Choice>
                <mc:Fallback>
                  <p:oleObj name="公式" r:id="rId9" imgW="1269720" imgH="393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" y="1036"/>
                          <a:ext cx="1990" cy="6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27" y="1174"/>
              <a:ext cx="56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Times New Roman" pitchFamily="18" charset="0"/>
                  <a:ea typeface="黑体" pitchFamily="2" charset="-122"/>
                </a:rPr>
                <a:t>或：</a:t>
              </a:r>
            </a:p>
          </p:txBody>
        </p:sp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590416"/>
              </p:ext>
            </p:extLst>
          </p:nvPr>
        </p:nvGraphicFramePr>
        <p:xfrm>
          <a:off x="846138" y="4683125"/>
          <a:ext cx="66675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43" name="公式" r:id="rId11" imgW="2705040" imgH="203040" progId="Equation.3">
                  <p:embed/>
                </p:oleObj>
              </mc:Choice>
              <mc:Fallback>
                <p:oleObj name="公式" r:id="rId11" imgW="2705040" imgH="203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4683125"/>
                        <a:ext cx="666750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95288" y="5181600"/>
            <a:ext cx="8489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可见，在两次相邻的主极大间，共有 </a:t>
            </a:r>
            <a:r>
              <a:rPr lang="en-US" altLang="zh-CN" sz="28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(</a:t>
            </a:r>
            <a:r>
              <a:rPr lang="en-US" altLang="zh-CN" sz="2800" i="1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N-</a:t>
            </a:r>
            <a:r>
              <a:rPr lang="en-US" altLang="zh-CN" sz="28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1) 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个</a:t>
            </a:r>
            <a:r>
              <a:rPr lang="zh-CN" altLang="en-US" sz="28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极小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。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322263" y="3155950"/>
            <a:ext cx="5689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即</a:t>
            </a:r>
            <a:r>
              <a:rPr lang="en-US" altLang="zh-CN" sz="2800" i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N</a:t>
            </a:r>
            <a:r>
              <a:rPr lang="zh-CN" altLang="en-US" sz="28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个相邻相位差为</a:t>
            </a:r>
            <a:r>
              <a:rPr lang="el-GR" altLang="zh-CN" sz="2800" dirty="0">
                <a:solidFill>
                  <a:srgbClr val="0070C0"/>
                </a:solidFill>
                <a:latin typeface="Times New Roman" pitchFamily="18" charset="0"/>
              </a:rPr>
              <a:t>Δ</a:t>
            </a:r>
            <a:r>
              <a:rPr lang="el-GR" altLang="zh-CN" sz="2800" i="1" dirty="0">
                <a:solidFill>
                  <a:srgbClr val="0070C0"/>
                </a:solidFill>
                <a:latin typeface="Times New Roman" pitchFamily="18" charset="0"/>
              </a:rPr>
              <a:t>φ</a:t>
            </a:r>
            <a:r>
              <a:rPr lang="en-US" altLang="zh-CN" sz="2800" i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的矢量，首尾相连构成一个闭合多边形 。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381000" y="5737225"/>
            <a:ext cx="78565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两个相邻的暗纹之间应该是明纹，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称为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次极大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。</a:t>
            </a:r>
            <a:endParaRPr lang="zh-CN" altLang="en-US" sz="2800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81000" y="6262687"/>
            <a:ext cx="5797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相邻主极大之间有 </a:t>
            </a:r>
            <a:r>
              <a:rPr kumimoji="1" lang="en-US" altLang="zh-CN" sz="28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(</a:t>
            </a:r>
            <a:r>
              <a:rPr kumimoji="1" lang="en-US" altLang="zh-CN" sz="2800" i="1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N</a:t>
            </a:r>
            <a:r>
              <a:rPr kumimoji="1" lang="en-US" altLang="zh-CN" sz="28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-2) 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个次极大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。</a:t>
            </a: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5865812" y="927100"/>
            <a:ext cx="2897188" cy="2971800"/>
            <a:chOff x="3550" y="152"/>
            <a:chExt cx="1825" cy="1872"/>
          </a:xfrm>
        </p:grpSpPr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3550" y="152"/>
              <a:ext cx="1825" cy="1872"/>
              <a:chOff x="3504" y="1824"/>
              <a:chExt cx="1825" cy="1872"/>
            </a:xfrm>
          </p:grpSpPr>
          <p:sp>
            <p:nvSpPr>
              <p:cNvPr id="23" name="Line 21"/>
              <p:cNvSpPr>
                <a:spLocks noChangeShapeType="1"/>
              </p:cNvSpPr>
              <p:nvPr/>
            </p:nvSpPr>
            <p:spPr bwMode="auto">
              <a:xfrm flipV="1">
                <a:off x="3504" y="2711"/>
                <a:ext cx="288" cy="4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22"/>
              <p:cNvSpPr>
                <a:spLocks noChangeShapeType="1"/>
              </p:cNvSpPr>
              <p:nvPr/>
            </p:nvSpPr>
            <p:spPr bwMode="auto">
              <a:xfrm flipH="1" flipV="1">
                <a:off x="4513" y="1824"/>
                <a:ext cx="240" cy="4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3601" y="2208"/>
                <a:ext cx="48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5041" y="2400"/>
                <a:ext cx="288" cy="38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5"/>
              <p:cNvSpPr>
                <a:spLocks noChangeShapeType="1"/>
              </p:cNvSpPr>
              <p:nvPr/>
            </p:nvSpPr>
            <p:spPr bwMode="auto">
              <a:xfrm>
                <a:off x="4081" y="3312"/>
                <a:ext cx="240" cy="38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8" name="Object 26"/>
              <p:cNvGraphicFramePr>
                <a:graphicFrameLocks noChangeAspect="1"/>
              </p:cNvGraphicFramePr>
              <p:nvPr/>
            </p:nvGraphicFramePr>
            <p:xfrm>
              <a:off x="4896" y="2304"/>
              <a:ext cx="337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644" name="公式" r:id="rId13" imgW="368280" imgH="291960" progId="Equation.3">
                      <p:embed/>
                    </p:oleObj>
                  </mc:Choice>
                  <mc:Fallback>
                    <p:oleObj name="公式" r:id="rId13" imgW="368280" imgH="291960" progId="Equation.3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2304"/>
                            <a:ext cx="337" cy="2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27"/>
              <p:cNvGraphicFramePr>
                <a:graphicFrameLocks noChangeAspect="1"/>
              </p:cNvGraphicFramePr>
              <p:nvPr/>
            </p:nvGraphicFramePr>
            <p:xfrm>
              <a:off x="4223" y="3312"/>
              <a:ext cx="337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645" name="公式" r:id="rId15" imgW="368280" imgH="291960" progId="Equation.3">
                      <p:embed/>
                    </p:oleObj>
                  </mc:Choice>
                  <mc:Fallback>
                    <p:oleObj name="公式" r:id="rId15" imgW="368280" imgH="291960" progId="Equation.3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3" y="3312"/>
                            <a:ext cx="337" cy="2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8"/>
              <p:cNvGraphicFramePr>
                <a:graphicFrameLocks noChangeAspect="1"/>
              </p:cNvGraphicFramePr>
              <p:nvPr/>
            </p:nvGraphicFramePr>
            <p:xfrm>
              <a:off x="3599" y="2902"/>
              <a:ext cx="337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646" name="Equation" r:id="rId17" imgW="368280" imgH="291960" progId="Equation.3">
                      <p:embed/>
                    </p:oleObj>
                  </mc:Choice>
                  <mc:Fallback>
                    <p:oleObj name="Equation" r:id="rId17" imgW="368280" imgH="291960" progId="Equation.3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9" y="2902"/>
                            <a:ext cx="337" cy="2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29"/>
              <p:cNvGraphicFramePr>
                <a:graphicFrameLocks noChangeAspect="1"/>
              </p:cNvGraphicFramePr>
              <p:nvPr/>
            </p:nvGraphicFramePr>
            <p:xfrm>
              <a:off x="3648" y="2208"/>
              <a:ext cx="337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647" name="公式" r:id="rId19" imgW="368280" imgH="291960" progId="Equation.3">
                      <p:embed/>
                    </p:oleObj>
                  </mc:Choice>
                  <mc:Fallback>
                    <p:oleObj name="公式" r:id="rId19" imgW="368280" imgH="291960" progId="Equation.3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208"/>
                            <a:ext cx="337" cy="2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0"/>
              <p:cNvGraphicFramePr>
                <a:graphicFrameLocks noChangeAspect="1"/>
              </p:cNvGraphicFramePr>
              <p:nvPr/>
            </p:nvGraphicFramePr>
            <p:xfrm>
              <a:off x="4272" y="1920"/>
              <a:ext cx="337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648" name="公式" r:id="rId21" imgW="368280" imgH="291960" progId="Equation.3">
                      <p:embed/>
                    </p:oleObj>
                  </mc:Choice>
                  <mc:Fallback>
                    <p:oleObj name="公式" r:id="rId21" imgW="368280" imgH="291960" progId="Equation.3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1920"/>
                            <a:ext cx="337" cy="2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1"/>
              <p:cNvGraphicFramePr>
                <a:graphicFrameLocks noChangeAspect="1"/>
              </p:cNvGraphicFramePr>
              <p:nvPr/>
            </p:nvGraphicFramePr>
            <p:xfrm>
              <a:off x="4847" y="3046"/>
              <a:ext cx="337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649" name="公式" r:id="rId23" imgW="368280" imgH="291960" progId="Equation.3">
                      <p:embed/>
                    </p:oleObj>
                  </mc:Choice>
                  <mc:Fallback>
                    <p:oleObj name="公式" r:id="rId23" imgW="368280" imgH="291960" progId="Equation.3">
                      <p:embed/>
                      <p:pic>
                        <p:nvPicPr>
                          <p:cNvPr id="0" name="Picture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7" y="3046"/>
                            <a:ext cx="337" cy="2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4694" y="1637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5738812" y="887412"/>
            <a:ext cx="3022600" cy="3082925"/>
            <a:chOff x="3470" y="127"/>
            <a:chExt cx="1904" cy="1942"/>
          </a:xfrm>
        </p:grpSpPr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4104" y="533"/>
              <a:ext cx="6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 rot="-7194714">
              <a:off x="4585" y="820"/>
              <a:ext cx="672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 rot="-7194714">
              <a:off x="3625" y="1348"/>
              <a:ext cx="672" cy="1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 rot="-3377451">
              <a:off x="3625" y="820"/>
              <a:ext cx="672" cy="1"/>
            </a:xfrm>
            <a:prstGeom prst="line">
              <a:avLst/>
            </a:prstGeom>
            <a:noFill/>
            <a:ln w="38100">
              <a:solidFill>
                <a:srgbClr val="CC660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 rot="-3377451">
              <a:off x="4585" y="1348"/>
              <a:ext cx="672" cy="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4104" y="1637"/>
              <a:ext cx="636" cy="24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/>
          </p:nvGraphicFramePr>
          <p:xfrm>
            <a:off x="4536" y="1685"/>
            <a:ext cx="29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50" name="公式" r:id="rId25" imgW="241200" imgH="330120" progId="Equation.3">
                    <p:embed/>
                  </p:oleObj>
                </mc:Choice>
                <mc:Fallback>
                  <p:oleObj name="公式" r:id="rId25" imgW="241200" imgH="33012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6" y="1685"/>
                          <a:ext cx="298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/>
            <p:cNvGraphicFramePr>
              <a:graphicFrameLocks noChangeAspect="1"/>
            </p:cNvGraphicFramePr>
            <p:nvPr/>
          </p:nvGraphicFramePr>
          <p:xfrm>
            <a:off x="5064" y="1013"/>
            <a:ext cx="31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51" name="公式" r:id="rId27" imgW="266400" imgH="330120" progId="Equation.3">
                    <p:embed/>
                  </p:oleObj>
                </mc:Choice>
                <mc:Fallback>
                  <p:oleObj name="公式" r:id="rId27" imgW="266400" imgH="33012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4" y="1013"/>
                          <a:ext cx="310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2"/>
            <p:cNvGraphicFramePr>
              <a:graphicFrameLocks noChangeAspect="1"/>
            </p:cNvGraphicFramePr>
            <p:nvPr/>
          </p:nvGraphicFramePr>
          <p:xfrm>
            <a:off x="4776" y="245"/>
            <a:ext cx="33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52" name="公式" r:id="rId29" imgW="266400" imgH="342720" progId="Equation.3">
                    <p:embed/>
                  </p:oleObj>
                </mc:Choice>
                <mc:Fallback>
                  <p:oleObj name="公式" r:id="rId29" imgW="266400" imgH="342720" progId="Equation.3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6" y="245"/>
                          <a:ext cx="338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43"/>
            <p:cNvGraphicFramePr>
              <a:graphicFrameLocks noChangeAspect="1"/>
            </p:cNvGraphicFramePr>
            <p:nvPr/>
          </p:nvGraphicFramePr>
          <p:xfrm>
            <a:off x="4007" y="127"/>
            <a:ext cx="31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53" name="公式" r:id="rId31" imgW="266400" imgH="330120" progId="Equation.3">
                    <p:embed/>
                  </p:oleObj>
                </mc:Choice>
                <mc:Fallback>
                  <p:oleObj name="公式" r:id="rId31" imgW="266400" imgH="330120" progId="Equation.3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7" y="127"/>
                          <a:ext cx="310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4"/>
            <p:cNvGraphicFramePr>
              <a:graphicFrameLocks noChangeAspect="1"/>
            </p:cNvGraphicFramePr>
            <p:nvPr/>
          </p:nvGraphicFramePr>
          <p:xfrm>
            <a:off x="3470" y="725"/>
            <a:ext cx="345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54" name="公式" r:id="rId33" imgW="266400" imgH="342720" progId="Equation.3">
                    <p:embed/>
                  </p:oleObj>
                </mc:Choice>
                <mc:Fallback>
                  <p:oleObj name="公式" r:id="rId33" imgW="266400" imgH="342720" progId="Equation.3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725"/>
                          <a:ext cx="345" cy="4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45"/>
            <p:cNvGraphicFramePr>
              <a:graphicFrameLocks noChangeAspect="1"/>
            </p:cNvGraphicFramePr>
            <p:nvPr/>
          </p:nvGraphicFramePr>
          <p:xfrm>
            <a:off x="3766" y="1445"/>
            <a:ext cx="337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55" name="公式" r:id="rId35" imgW="266400" imgH="342720" progId="Equation.3">
                    <p:embed/>
                  </p:oleObj>
                </mc:Choice>
                <mc:Fallback>
                  <p:oleObj name="公式" r:id="rId35" imgW="266400" imgH="342720" progId="Equation.3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6" y="1445"/>
                          <a:ext cx="337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6" grpId="0"/>
      <p:bldP spid="17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373438" y="381000"/>
            <a:ext cx="2741612" cy="3348038"/>
            <a:chOff x="2125" y="232"/>
            <a:chExt cx="1727" cy="2109"/>
          </a:xfrm>
        </p:grpSpPr>
        <p:sp>
          <p:nvSpPr>
            <p:cNvPr id="16387" name="Text Box 3"/>
            <p:cNvSpPr txBox="1">
              <a:spLocks noChangeArrowheads="1"/>
            </p:cNvSpPr>
            <p:nvPr/>
          </p:nvSpPr>
          <p:spPr bwMode="auto">
            <a:xfrm>
              <a:off x="2125" y="2024"/>
              <a:ext cx="720" cy="317"/>
            </a:xfrm>
            <a:prstGeom prst="rect">
              <a:avLst/>
            </a:prstGeom>
            <a:solidFill>
              <a:schemeClr val="accent1">
                <a:alpha val="6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43489" tIns="21745" rIns="43489" bIns="21745"/>
            <a:lstStyle/>
            <a:p>
              <a:pPr algn="ctr"/>
              <a:r>
                <a:rPr lang="zh-CN" altLang="en-US" sz="2800" dirty="0">
                  <a:latin typeface="Times New Roman" pitchFamily="18" charset="0"/>
                  <a:ea typeface="黑体" pitchFamily="2" charset="-122"/>
                </a:rPr>
                <a:t>极小</a:t>
              </a:r>
              <a:r>
                <a:rPr lang="en-US" altLang="zh-CN" sz="2800" dirty="0">
                  <a:latin typeface="Times New Roman" pitchFamily="18" charset="0"/>
                  <a:ea typeface="黑体" pitchFamily="2" charset="-122"/>
                </a:rPr>
                <a:t>:3</a:t>
              </a:r>
            </a:p>
          </p:txBody>
        </p:sp>
        <p:sp>
          <p:nvSpPr>
            <p:cNvPr id="16388" name="Text Box 4"/>
            <p:cNvSpPr txBox="1">
              <a:spLocks noChangeArrowheads="1"/>
            </p:cNvSpPr>
            <p:nvPr/>
          </p:nvSpPr>
          <p:spPr bwMode="auto">
            <a:xfrm>
              <a:off x="2914" y="2024"/>
              <a:ext cx="938" cy="317"/>
            </a:xfrm>
            <a:prstGeom prst="rect">
              <a:avLst/>
            </a:prstGeom>
            <a:solidFill>
              <a:schemeClr val="accent1">
                <a:alpha val="69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43489" tIns="21745" rIns="43489" bIns="21745"/>
            <a:lstStyle/>
            <a:p>
              <a:pPr algn="ctr"/>
              <a:r>
                <a:rPr lang="zh-CN" altLang="en-US" sz="2800" dirty="0">
                  <a:latin typeface="Times New Roman" pitchFamily="18" charset="0"/>
                  <a:ea typeface="黑体" pitchFamily="2" charset="-122"/>
                </a:rPr>
                <a:t>次明纹</a:t>
              </a:r>
              <a:r>
                <a:rPr lang="en-US" altLang="zh-CN" sz="2800" dirty="0">
                  <a:latin typeface="Times New Roman" pitchFamily="18" charset="0"/>
                  <a:ea typeface="黑体" pitchFamily="2" charset="-122"/>
                </a:rPr>
                <a:t>:2</a:t>
              </a:r>
            </a:p>
          </p:txBody>
        </p:sp>
        <p:sp>
          <p:nvSpPr>
            <p:cNvPr id="16389" name="Text Box 5"/>
            <p:cNvSpPr txBox="1">
              <a:spLocks noChangeArrowheads="1"/>
            </p:cNvSpPr>
            <p:nvPr/>
          </p:nvSpPr>
          <p:spPr bwMode="auto">
            <a:xfrm>
              <a:off x="2245" y="270"/>
              <a:ext cx="561" cy="354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43489" tIns="21745" rIns="43489" bIns="21745"/>
            <a:lstStyle/>
            <a:p>
              <a:pPr algn="ctr"/>
              <a:r>
                <a:rPr lang="en-US" altLang="zh-CN" sz="2800" b="1" i="1" dirty="0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N</a:t>
              </a:r>
              <a:r>
                <a:rPr lang="en-US" altLang="zh-CN" sz="2800" b="1" dirty="0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=4</a:t>
              </a:r>
              <a:endParaRPr lang="en-US" altLang="zh-CN" sz="2800" b="1" dirty="0">
                <a:latin typeface="Times New Roman" pitchFamily="18" charset="0"/>
                <a:ea typeface="黑体" pitchFamily="2" charset="-122"/>
              </a:endParaRP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257" y="232"/>
              <a:ext cx="1492" cy="1701"/>
              <a:chOff x="2257" y="2330"/>
              <a:chExt cx="1492" cy="1701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2292" y="2540"/>
                <a:ext cx="1450" cy="1480"/>
                <a:chOff x="2065" y="2540"/>
                <a:chExt cx="1902" cy="1480"/>
              </a:xfrm>
            </p:grpSpPr>
            <p:pic>
              <p:nvPicPr>
                <p:cNvPr id="16392" name="Picture 8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33687" t="-12093" r="57660" b="4736"/>
                <a:stretch>
                  <a:fillRect/>
                </a:stretch>
              </p:blipFill>
              <p:spPr bwMode="auto">
                <a:xfrm>
                  <a:off x="3424" y="2540"/>
                  <a:ext cx="543" cy="1480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  <a:headEnd/>
                  <a:tailEnd type="none" w="sm" len="lg"/>
                </a:ln>
                <a:effectLst/>
              </p:spPr>
            </p:pic>
            <p:pic>
              <p:nvPicPr>
                <p:cNvPr id="16393" name="Picture 9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33687" t="-12093" r="57660" b="4736"/>
                <a:stretch>
                  <a:fillRect/>
                </a:stretch>
              </p:blipFill>
              <p:spPr bwMode="auto">
                <a:xfrm>
                  <a:off x="2065" y="2540"/>
                  <a:ext cx="543" cy="1480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  <a:headEnd/>
                  <a:tailEnd type="none" w="sm" len="lg"/>
                </a:ln>
                <a:effectLst/>
              </p:spPr>
            </p:pic>
            <p:grpSp>
              <p:nvGrpSpPr>
                <p:cNvPr id="5" name="Group 10"/>
                <p:cNvGrpSpPr>
                  <a:grpSpLocks/>
                </p:cNvGrpSpPr>
                <p:nvPr/>
              </p:nvGrpSpPr>
              <p:grpSpPr bwMode="auto">
                <a:xfrm>
                  <a:off x="2562" y="2540"/>
                  <a:ext cx="907" cy="1480"/>
                  <a:chOff x="2562" y="2540"/>
                  <a:chExt cx="907" cy="1480"/>
                </a:xfrm>
              </p:grpSpPr>
              <p:pic>
                <p:nvPicPr>
                  <p:cNvPr id="16395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 l="33687" t="-12093" r="57660" b="4736"/>
                  <a:stretch>
                    <a:fillRect/>
                  </a:stretch>
                </p:blipFill>
                <p:spPr bwMode="auto">
                  <a:xfrm>
                    <a:off x="2745" y="2540"/>
                    <a:ext cx="543" cy="1480"/>
                  </a:xfrm>
                  <a:prstGeom prst="rect">
                    <a:avLst/>
                  </a:prstGeom>
                  <a:noFill/>
                  <a:ln w="28575" algn="ctr">
                    <a:noFill/>
                    <a:miter lim="800000"/>
                    <a:headEnd/>
                    <a:tailEnd type="none" w="sm" len="lg"/>
                  </a:ln>
                  <a:effectLst/>
                </p:spPr>
              </p:pic>
              <p:sp>
                <p:nvSpPr>
                  <p:cNvPr id="16396" name="Freeform 12"/>
                  <p:cNvSpPr>
                    <a:spLocks/>
                  </p:cNvSpPr>
                  <p:nvPr/>
                </p:nvSpPr>
                <p:spPr bwMode="auto">
                  <a:xfrm>
                    <a:off x="2562" y="3878"/>
                    <a:ext cx="227" cy="142"/>
                  </a:xfrm>
                  <a:custGeom>
                    <a:avLst/>
                    <a:gdLst/>
                    <a:ahLst/>
                    <a:cxnLst>
                      <a:cxn ang="0">
                        <a:pos x="0" y="134"/>
                      </a:cxn>
                      <a:cxn ang="0">
                        <a:pos x="132" y="2"/>
                      </a:cxn>
                      <a:cxn ang="0">
                        <a:pos x="264" y="146"/>
                      </a:cxn>
                      <a:cxn ang="0">
                        <a:pos x="420" y="2"/>
                      </a:cxn>
                      <a:cxn ang="0">
                        <a:pos x="564" y="134"/>
                      </a:cxn>
                    </a:cxnLst>
                    <a:rect l="0" t="0" r="r" b="b"/>
                    <a:pathLst>
                      <a:path w="564" h="146">
                        <a:moveTo>
                          <a:pt x="0" y="134"/>
                        </a:moveTo>
                        <a:cubicBezTo>
                          <a:pt x="22" y="112"/>
                          <a:pt x="88" y="0"/>
                          <a:pt x="132" y="2"/>
                        </a:cubicBezTo>
                        <a:cubicBezTo>
                          <a:pt x="176" y="4"/>
                          <a:pt x="216" y="146"/>
                          <a:pt x="264" y="146"/>
                        </a:cubicBezTo>
                        <a:cubicBezTo>
                          <a:pt x="312" y="146"/>
                          <a:pt x="370" y="4"/>
                          <a:pt x="420" y="2"/>
                        </a:cubicBezTo>
                        <a:cubicBezTo>
                          <a:pt x="470" y="0"/>
                          <a:pt x="534" y="107"/>
                          <a:pt x="564" y="134"/>
                        </a:cubicBezTo>
                      </a:path>
                    </a:pathLst>
                  </a:custGeom>
                  <a:noFill/>
                  <a:ln w="22225" cmpd="sng">
                    <a:solidFill>
                      <a:srgbClr val="FF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97" name="Freeform 13"/>
                  <p:cNvSpPr>
                    <a:spLocks/>
                  </p:cNvSpPr>
                  <p:nvPr/>
                </p:nvSpPr>
                <p:spPr bwMode="auto">
                  <a:xfrm>
                    <a:off x="3243" y="3898"/>
                    <a:ext cx="226" cy="122"/>
                  </a:xfrm>
                  <a:custGeom>
                    <a:avLst/>
                    <a:gdLst/>
                    <a:ahLst/>
                    <a:cxnLst>
                      <a:cxn ang="0">
                        <a:pos x="0" y="134"/>
                      </a:cxn>
                      <a:cxn ang="0">
                        <a:pos x="132" y="2"/>
                      </a:cxn>
                      <a:cxn ang="0">
                        <a:pos x="264" y="146"/>
                      </a:cxn>
                      <a:cxn ang="0">
                        <a:pos x="420" y="2"/>
                      </a:cxn>
                      <a:cxn ang="0">
                        <a:pos x="564" y="134"/>
                      </a:cxn>
                    </a:cxnLst>
                    <a:rect l="0" t="0" r="r" b="b"/>
                    <a:pathLst>
                      <a:path w="564" h="146">
                        <a:moveTo>
                          <a:pt x="0" y="134"/>
                        </a:moveTo>
                        <a:cubicBezTo>
                          <a:pt x="22" y="112"/>
                          <a:pt x="88" y="0"/>
                          <a:pt x="132" y="2"/>
                        </a:cubicBezTo>
                        <a:cubicBezTo>
                          <a:pt x="176" y="4"/>
                          <a:pt x="216" y="146"/>
                          <a:pt x="264" y="146"/>
                        </a:cubicBezTo>
                        <a:cubicBezTo>
                          <a:pt x="312" y="146"/>
                          <a:pt x="370" y="4"/>
                          <a:pt x="420" y="2"/>
                        </a:cubicBezTo>
                        <a:cubicBezTo>
                          <a:pt x="470" y="0"/>
                          <a:pt x="534" y="107"/>
                          <a:pt x="564" y="134"/>
                        </a:cubicBezTo>
                      </a:path>
                    </a:pathLst>
                  </a:custGeom>
                  <a:noFill/>
                  <a:ln w="22225" cmpd="sng">
                    <a:solidFill>
                      <a:srgbClr val="FF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6398" name="Line 14"/>
              <p:cNvSpPr>
                <a:spLocks noChangeShapeType="1"/>
              </p:cNvSpPr>
              <p:nvPr/>
            </p:nvSpPr>
            <p:spPr bwMode="auto">
              <a:xfrm flipV="1">
                <a:off x="2257" y="4020"/>
                <a:ext cx="1492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399" name="Line 15"/>
              <p:cNvSpPr>
                <a:spLocks noChangeShapeType="1"/>
              </p:cNvSpPr>
              <p:nvPr/>
            </p:nvSpPr>
            <p:spPr bwMode="auto">
              <a:xfrm flipV="1">
                <a:off x="3016" y="2369"/>
                <a:ext cx="0" cy="16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graphicFrame>
            <p:nvGraphicFramePr>
              <p:cNvPr id="16400" name="Object 16"/>
              <p:cNvGraphicFramePr>
                <a:graphicFrameLocks noChangeAspect="1"/>
              </p:cNvGraphicFramePr>
              <p:nvPr/>
            </p:nvGraphicFramePr>
            <p:xfrm>
              <a:off x="3051" y="2330"/>
              <a:ext cx="232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494" name="公式" r:id="rId4" imgW="126720" imgH="164880" progId="Equation.3">
                      <p:embed/>
                    </p:oleObj>
                  </mc:Choice>
                  <mc:Fallback>
                    <p:oleObj name="公式" r:id="rId4" imgW="126720" imgH="164880" progId="Equation.3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51" y="2330"/>
                            <a:ext cx="232" cy="3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323850" y="434975"/>
            <a:ext cx="2814638" cy="3294063"/>
            <a:chOff x="204" y="266"/>
            <a:chExt cx="1773" cy="2075"/>
          </a:xfrm>
        </p:grpSpPr>
        <p:sp>
          <p:nvSpPr>
            <p:cNvPr id="16402" name="Text Box 18"/>
            <p:cNvSpPr txBox="1">
              <a:spLocks noChangeArrowheads="1"/>
            </p:cNvSpPr>
            <p:nvPr/>
          </p:nvSpPr>
          <p:spPr bwMode="auto">
            <a:xfrm>
              <a:off x="340" y="318"/>
              <a:ext cx="550" cy="354"/>
            </a:xfrm>
            <a:prstGeom prst="rect">
              <a:avLst/>
            </a:prstGeom>
            <a:solidFill>
              <a:schemeClr val="accent1">
                <a:alpha val="69000"/>
              </a:schemeClr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lIns="43489" tIns="21745" rIns="43489" bIns="21745"/>
            <a:lstStyle/>
            <a:p>
              <a:pPr algn="ctr"/>
              <a:r>
                <a:rPr lang="en-US" altLang="zh-CN" sz="2800" b="1" i="1" dirty="0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N</a:t>
              </a:r>
              <a:r>
                <a:rPr lang="en-US" altLang="zh-CN" sz="2800" b="1" dirty="0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=2</a:t>
              </a:r>
              <a:endParaRPr lang="en-US" altLang="zh-CN" sz="2800" b="1" dirty="0"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16403" name="Text Box 19"/>
            <p:cNvSpPr txBox="1">
              <a:spLocks noChangeArrowheads="1"/>
            </p:cNvSpPr>
            <p:nvPr/>
          </p:nvSpPr>
          <p:spPr bwMode="auto">
            <a:xfrm>
              <a:off x="204" y="2012"/>
              <a:ext cx="743" cy="318"/>
            </a:xfrm>
            <a:prstGeom prst="rect">
              <a:avLst/>
            </a:prstGeom>
            <a:solidFill>
              <a:schemeClr val="accent1">
                <a:alpha val="6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43489" tIns="21745" rIns="43489" bIns="21745"/>
            <a:lstStyle/>
            <a:p>
              <a:pPr algn="ctr"/>
              <a:r>
                <a:rPr lang="zh-CN" altLang="en-US" sz="2800" dirty="0">
                  <a:latin typeface="Times New Roman" pitchFamily="18" charset="0"/>
                  <a:ea typeface="黑体" pitchFamily="2" charset="-122"/>
                </a:rPr>
                <a:t>极小</a:t>
              </a:r>
              <a:r>
                <a:rPr lang="en-US" altLang="zh-CN" sz="2800" dirty="0">
                  <a:latin typeface="Times New Roman" pitchFamily="18" charset="0"/>
                  <a:ea typeface="黑体" pitchFamily="2" charset="-122"/>
                </a:rPr>
                <a:t>:1</a:t>
              </a:r>
            </a:p>
          </p:txBody>
        </p:sp>
        <p:sp>
          <p:nvSpPr>
            <p:cNvPr id="16404" name="Text Box 20"/>
            <p:cNvSpPr txBox="1">
              <a:spLocks noChangeArrowheads="1"/>
            </p:cNvSpPr>
            <p:nvPr/>
          </p:nvSpPr>
          <p:spPr bwMode="auto">
            <a:xfrm>
              <a:off x="1038" y="2024"/>
              <a:ext cx="939" cy="317"/>
            </a:xfrm>
            <a:prstGeom prst="rect">
              <a:avLst/>
            </a:prstGeom>
            <a:solidFill>
              <a:schemeClr val="accent1">
                <a:alpha val="6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43489" tIns="21745" rIns="43489" bIns="21745"/>
            <a:lstStyle/>
            <a:p>
              <a:pPr algn="just"/>
              <a:r>
                <a:rPr lang="zh-CN" altLang="en-US" sz="2800" dirty="0">
                  <a:latin typeface="Times New Roman" pitchFamily="18" charset="0"/>
                  <a:ea typeface="黑体" pitchFamily="2" charset="-122"/>
                </a:rPr>
                <a:t>次明纹</a:t>
              </a:r>
              <a:r>
                <a:rPr lang="en-US" altLang="zh-CN" sz="2800" dirty="0">
                  <a:latin typeface="Times New Roman" pitchFamily="18" charset="0"/>
                  <a:ea typeface="黑体" pitchFamily="2" charset="-122"/>
                </a:rPr>
                <a:t>:0</a:t>
              </a:r>
            </a:p>
          </p:txBody>
        </p:sp>
        <p:pic>
          <p:nvPicPr>
            <p:cNvPr id="16405" name="Picture 21"/>
            <p:cNvPicPr>
              <a:picLocks noChangeAspect="1" noChangeArrowheads="1"/>
            </p:cNvPicPr>
            <p:nvPr/>
          </p:nvPicPr>
          <p:blipFill>
            <a:blip r:embed="rId3"/>
            <a:srcRect l="33672" t="-12088" r="41119"/>
            <a:stretch>
              <a:fillRect/>
            </a:stretch>
          </p:blipFill>
          <p:spPr bwMode="auto">
            <a:xfrm>
              <a:off x="431" y="436"/>
              <a:ext cx="1451" cy="149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sm" len="lg"/>
            </a:ln>
            <a:effectLst/>
          </p:spPr>
        </p:pic>
        <p:sp>
          <p:nvSpPr>
            <p:cNvPr id="16406" name="Line 22"/>
            <p:cNvSpPr>
              <a:spLocks noChangeShapeType="1"/>
            </p:cNvSpPr>
            <p:nvPr/>
          </p:nvSpPr>
          <p:spPr bwMode="auto">
            <a:xfrm>
              <a:off x="421" y="1934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graphicFrame>
          <p:nvGraphicFramePr>
            <p:cNvPr id="16407" name="Object 23"/>
            <p:cNvGraphicFramePr>
              <a:graphicFrameLocks noChangeAspect="1"/>
            </p:cNvGraphicFramePr>
            <p:nvPr/>
          </p:nvGraphicFramePr>
          <p:xfrm>
            <a:off x="1363" y="266"/>
            <a:ext cx="232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5" name="公式" r:id="rId6" imgW="126720" imgH="164880" progId="Equation.3">
                    <p:embed/>
                  </p:oleObj>
                </mc:Choice>
                <mc:Fallback>
                  <p:oleObj name="公式" r:id="rId6" imgW="126720" imgH="1648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3" y="266"/>
                          <a:ext cx="232" cy="345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8" name="Line 24"/>
            <p:cNvSpPr>
              <a:spLocks noChangeShapeType="1"/>
            </p:cNvSpPr>
            <p:nvPr/>
          </p:nvSpPr>
          <p:spPr bwMode="auto">
            <a:xfrm flipV="1">
              <a:off x="1177" y="281"/>
              <a:ext cx="0" cy="16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6296025" y="417513"/>
            <a:ext cx="2740025" cy="3311525"/>
            <a:chOff x="3966" y="255"/>
            <a:chExt cx="1726" cy="2086"/>
          </a:xfrm>
        </p:grpSpPr>
        <p:graphicFrame>
          <p:nvGraphicFramePr>
            <p:cNvPr id="16410" name="Object 26"/>
            <p:cNvGraphicFramePr>
              <a:graphicFrameLocks noChangeAspect="1"/>
            </p:cNvGraphicFramePr>
            <p:nvPr/>
          </p:nvGraphicFramePr>
          <p:xfrm>
            <a:off x="4834" y="255"/>
            <a:ext cx="231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6" name="公式" r:id="rId7" imgW="126720" imgH="164880" progId="Equation.3">
                    <p:embed/>
                  </p:oleObj>
                </mc:Choice>
                <mc:Fallback>
                  <p:oleObj name="公式" r:id="rId7" imgW="126720" imgH="1648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4" y="255"/>
                          <a:ext cx="231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Group 27"/>
            <p:cNvGrpSpPr>
              <a:grpSpLocks/>
            </p:cNvGrpSpPr>
            <p:nvPr/>
          </p:nvGrpSpPr>
          <p:grpSpPr bwMode="auto">
            <a:xfrm>
              <a:off x="3966" y="282"/>
              <a:ext cx="1726" cy="2059"/>
              <a:chOff x="3966" y="282"/>
              <a:chExt cx="1726" cy="2059"/>
            </a:xfrm>
          </p:grpSpPr>
          <p:sp>
            <p:nvSpPr>
              <p:cNvPr id="16412" name="Text Box 28"/>
              <p:cNvSpPr txBox="1">
                <a:spLocks noChangeArrowheads="1"/>
              </p:cNvSpPr>
              <p:nvPr/>
            </p:nvSpPr>
            <p:spPr bwMode="auto">
              <a:xfrm>
                <a:off x="3966" y="2024"/>
                <a:ext cx="720" cy="317"/>
              </a:xfrm>
              <a:prstGeom prst="rect">
                <a:avLst/>
              </a:prstGeom>
              <a:solidFill>
                <a:schemeClr val="accent1">
                  <a:alpha val="69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43489" tIns="21745" rIns="43489" bIns="21745"/>
              <a:lstStyle/>
              <a:p>
                <a:pPr algn="ctr"/>
                <a:r>
                  <a:rPr lang="zh-CN" altLang="en-US" sz="2800" dirty="0">
                    <a:latin typeface="Times New Roman" pitchFamily="18" charset="0"/>
                    <a:ea typeface="黑体" pitchFamily="2" charset="-122"/>
                  </a:rPr>
                  <a:t>极小</a:t>
                </a:r>
                <a:r>
                  <a:rPr lang="en-US" altLang="zh-CN" sz="2800" dirty="0">
                    <a:latin typeface="Times New Roman" pitchFamily="18" charset="0"/>
                    <a:ea typeface="黑体" pitchFamily="2" charset="-122"/>
                  </a:rPr>
                  <a:t>:5</a:t>
                </a:r>
              </a:p>
            </p:txBody>
          </p:sp>
          <p:sp>
            <p:nvSpPr>
              <p:cNvPr id="16413" name="Text Box 29"/>
              <p:cNvSpPr txBox="1">
                <a:spLocks noChangeArrowheads="1"/>
              </p:cNvSpPr>
              <p:nvPr/>
            </p:nvSpPr>
            <p:spPr bwMode="auto">
              <a:xfrm>
                <a:off x="4755" y="2024"/>
                <a:ext cx="937" cy="317"/>
              </a:xfrm>
              <a:prstGeom prst="rect">
                <a:avLst/>
              </a:prstGeom>
              <a:solidFill>
                <a:schemeClr val="accent1">
                  <a:alpha val="69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43489" tIns="21745" rIns="43489" bIns="21745"/>
              <a:lstStyle/>
              <a:p>
                <a:pPr algn="ctr"/>
                <a:r>
                  <a:rPr lang="zh-CN" altLang="en-US" sz="2800" dirty="0">
                    <a:latin typeface="Times New Roman" pitchFamily="18" charset="0"/>
                    <a:ea typeface="黑体" pitchFamily="2" charset="-122"/>
                  </a:rPr>
                  <a:t>次明纹</a:t>
                </a:r>
                <a:r>
                  <a:rPr lang="en-US" altLang="zh-CN" sz="2800" dirty="0">
                    <a:latin typeface="Times New Roman" pitchFamily="18" charset="0"/>
                    <a:ea typeface="黑体" pitchFamily="2" charset="-122"/>
                  </a:rPr>
                  <a:t>:4</a:t>
                </a:r>
              </a:p>
            </p:txBody>
          </p:sp>
          <p:sp>
            <p:nvSpPr>
              <p:cNvPr id="16414" name="Text Box 30"/>
              <p:cNvSpPr txBox="1">
                <a:spLocks noChangeArrowheads="1"/>
              </p:cNvSpPr>
              <p:nvPr/>
            </p:nvSpPr>
            <p:spPr bwMode="auto">
              <a:xfrm>
                <a:off x="3969" y="318"/>
                <a:ext cx="549" cy="354"/>
              </a:xfrm>
              <a:prstGeom prst="rect">
                <a:avLst/>
              </a:prstGeom>
              <a:solidFill>
                <a:schemeClr val="accent1">
                  <a:alpha val="69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43489" tIns="21745" rIns="43489" bIns="21745"/>
              <a:lstStyle/>
              <a:p>
                <a:pPr algn="ctr"/>
                <a:r>
                  <a:rPr lang="en-US" altLang="zh-CN" sz="2800" b="1" i="1" dirty="0">
                    <a:solidFill>
                      <a:srgbClr val="0000FF"/>
                    </a:solidFill>
                    <a:latin typeface="Times New Roman" pitchFamily="18" charset="0"/>
                    <a:ea typeface="黑体" pitchFamily="2" charset="-122"/>
                  </a:rPr>
                  <a:t>N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Times New Roman" pitchFamily="18" charset="0"/>
                    <a:ea typeface="黑体" pitchFamily="2" charset="-122"/>
                  </a:rPr>
                  <a:t>=6</a:t>
                </a:r>
                <a:endParaRPr lang="en-US" altLang="zh-CN" sz="2800" b="1" dirty="0">
                  <a:latin typeface="Times New Roman" pitchFamily="18" charset="0"/>
                  <a:ea typeface="黑体" pitchFamily="2" charset="-122"/>
                </a:endParaRPr>
              </a:p>
            </p:txBody>
          </p:sp>
          <p:grpSp>
            <p:nvGrpSpPr>
              <p:cNvPr id="9" name="Group 31"/>
              <p:cNvGrpSpPr>
                <a:grpSpLocks/>
              </p:cNvGrpSpPr>
              <p:nvPr/>
            </p:nvGrpSpPr>
            <p:grpSpPr bwMode="auto">
              <a:xfrm>
                <a:off x="4030" y="282"/>
                <a:ext cx="1502" cy="1651"/>
                <a:chOff x="4030" y="282"/>
                <a:chExt cx="1502" cy="1651"/>
              </a:xfrm>
            </p:grpSpPr>
            <p:grpSp>
              <p:nvGrpSpPr>
                <p:cNvPr id="10" name="Group 32"/>
                <p:cNvGrpSpPr>
                  <a:grpSpLocks/>
                </p:cNvGrpSpPr>
                <p:nvPr/>
              </p:nvGrpSpPr>
              <p:grpSpPr bwMode="auto">
                <a:xfrm>
                  <a:off x="4059" y="282"/>
                  <a:ext cx="1452" cy="1651"/>
                  <a:chOff x="4059" y="271"/>
                  <a:chExt cx="1452" cy="1651"/>
                </a:xfrm>
              </p:grpSpPr>
              <p:grpSp>
                <p:nvGrpSpPr>
                  <p:cNvPr id="11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4059" y="442"/>
                    <a:ext cx="1452" cy="1480"/>
                    <a:chOff x="4105" y="2540"/>
                    <a:chExt cx="1360" cy="1480"/>
                  </a:xfrm>
                </p:grpSpPr>
                <p:pic>
                  <p:nvPicPr>
                    <p:cNvPr id="16418" name="Picture 3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/>
                    <a:srcRect l="33687" t="-12093" r="57660" b="4736"/>
                    <a:stretch>
                      <a:fillRect/>
                    </a:stretch>
                  </p:blipFill>
                  <p:spPr bwMode="auto">
                    <a:xfrm>
                      <a:off x="4105" y="2540"/>
                      <a:ext cx="272" cy="1480"/>
                    </a:xfrm>
                    <a:prstGeom prst="rect">
                      <a:avLst/>
                    </a:prstGeom>
                    <a:noFill/>
                    <a:ln w="28575" algn="ctr">
                      <a:noFill/>
                      <a:miter lim="800000"/>
                      <a:headEnd/>
                      <a:tailEnd type="none" w="sm" len="lg"/>
                    </a:ln>
                    <a:effectLst/>
                  </p:spPr>
                </p:pic>
                <p:pic>
                  <p:nvPicPr>
                    <p:cNvPr id="16419" name="Picture 3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/>
                    <a:srcRect l="33687" t="-12093" r="57660" b="4736"/>
                    <a:stretch>
                      <a:fillRect/>
                    </a:stretch>
                  </p:blipFill>
                  <p:spPr bwMode="auto">
                    <a:xfrm>
                      <a:off x="4649" y="2540"/>
                      <a:ext cx="272" cy="1480"/>
                    </a:xfrm>
                    <a:prstGeom prst="rect">
                      <a:avLst/>
                    </a:prstGeom>
                    <a:noFill/>
                    <a:ln w="28575" algn="ctr">
                      <a:noFill/>
                      <a:miter lim="800000"/>
                      <a:headEnd/>
                      <a:tailEnd type="none" w="sm" len="lg"/>
                    </a:ln>
                    <a:effectLst/>
                  </p:spPr>
                </p:pic>
                <p:pic>
                  <p:nvPicPr>
                    <p:cNvPr id="16420" name="Picture 3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/>
                    <a:srcRect l="33687" t="-12093" r="57660" b="4736"/>
                    <a:stretch>
                      <a:fillRect/>
                    </a:stretch>
                  </p:blipFill>
                  <p:spPr bwMode="auto">
                    <a:xfrm>
                      <a:off x="5193" y="2540"/>
                      <a:ext cx="272" cy="1480"/>
                    </a:xfrm>
                    <a:prstGeom prst="rect">
                      <a:avLst/>
                    </a:prstGeom>
                    <a:noFill/>
                    <a:ln w="28575" algn="ctr">
                      <a:noFill/>
                      <a:miter lim="800000"/>
                      <a:headEnd/>
                      <a:tailEnd type="none" w="sm" len="lg"/>
                    </a:ln>
                    <a:effectLst/>
                  </p:spPr>
                </p:pic>
                <p:grpSp>
                  <p:nvGrpSpPr>
                    <p:cNvPr id="12" name="Group 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868"/>
                      <a:ext cx="272" cy="152"/>
                      <a:chOff x="3708" y="3778"/>
                      <a:chExt cx="396" cy="158"/>
                    </a:xfrm>
                  </p:grpSpPr>
                  <p:sp>
                    <p:nvSpPr>
                      <p:cNvPr id="16422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08" y="3778"/>
                        <a:ext cx="192" cy="15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34"/>
                          </a:cxn>
                          <a:cxn ang="0">
                            <a:pos x="132" y="2"/>
                          </a:cxn>
                          <a:cxn ang="0">
                            <a:pos x="264" y="146"/>
                          </a:cxn>
                          <a:cxn ang="0">
                            <a:pos x="420" y="2"/>
                          </a:cxn>
                          <a:cxn ang="0">
                            <a:pos x="564" y="134"/>
                          </a:cxn>
                        </a:cxnLst>
                        <a:rect l="0" t="0" r="r" b="b"/>
                        <a:pathLst>
                          <a:path w="564" h="146">
                            <a:moveTo>
                              <a:pt x="0" y="134"/>
                            </a:moveTo>
                            <a:cubicBezTo>
                              <a:pt x="22" y="112"/>
                              <a:pt x="88" y="0"/>
                              <a:pt x="132" y="2"/>
                            </a:cubicBezTo>
                            <a:cubicBezTo>
                              <a:pt x="176" y="4"/>
                              <a:pt x="216" y="146"/>
                              <a:pt x="264" y="146"/>
                            </a:cubicBezTo>
                            <a:cubicBezTo>
                              <a:pt x="312" y="146"/>
                              <a:pt x="370" y="4"/>
                              <a:pt x="420" y="2"/>
                            </a:cubicBezTo>
                            <a:cubicBezTo>
                              <a:pt x="470" y="0"/>
                              <a:pt x="534" y="107"/>
                              <a:pt x="564" y="134"/>
                            </a:cubicBezTo>
                          </a:path>
                        </a:pathLst>
                      </a:custGeom>
                      <a:noFill/>
                      <a:ln w="22225" cmpd="sng">
                        <a:solidFill>
                          <a:srgbClr val="FF0000"/>
                        </a:solidFill>
                        <a:prstDash val="solid"/>
                        <a:round/>
                        <a:headEnd/>
                        <a:tailEnd/>
                      </a:ln>
                      <a:effectLst/>
                    </p:spPr>
                    <p:txBody>
                      <a:bodyPr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423" name="Freeform 3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912" y="3778"/>
                        <a:ext cx="192" cy="15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34"/>
                          </a:cxn>
                          <a:cxn ang="0">
                            <a:pos x="132" y="2"/>
                          </a:cxn>
                          <a:cxn ang="0">
                            <a:pos x="264" y="146"/>
                          </a:cxn>
                          <a:cxn ang="0">
                            <a:pos x="420" y="2"/>
                          </a:cxn>
                          <a:cxn ang="0">
                            <a:pos x="564" y="134"/>
                          </a:cxn>
                        </a:cxnLst>
                        <a:rect l="0" t="0" r="r" b="b"/>
                        <a:pathLst>
                          <a:path w="564" h="146">
                            <a:moveTo>
                              <a:pt x="0" y="134"/>
                            </a:moveTo>
                            <a:cubicBezTo>
                              <a:pt x="22" y="112"/>
                              <a:pt x="88" y="0"/>
                              <a:pt x="132" y="2"/>
                            </a:cubicBezTo>
                            <a:cubicBezTo>
                              <a:pt x="176" y="4"/>
                              <a:pt x="216" y="146"/>
                              <a:pt x="264" y="146"/>
                            </a:cubicBezTo>
                            <a:cubicBezTo>
                              <a:pt x="312" y="146"/>
                              <a:pt x="370" y="4"/>
                              <a:pt x="420" y="2"/>
                            </a:cubicBezTo>
                            <a:cubicBezTo>
                              <a:pt x="470" y="0"/>
                              <a:pt x="534" y="107"/>
                              <a:pt x="564" y="134"/>
                            </a:cubicBezTo>
                          </a:path>
                        </a:pathLst>
                      </a:custGeom>
                      <a:noFill/>
                      <a:ln w="22225" cmpd="sng">
                        <a:solidFill>
                          <a:srgbClr val="FF0000"/>
                        </a:solidFill>
                        <a:prstDash val="solid"/>
                        <a:round/>
                        <a:headEnd/>
                        <a:tailEnd/>
                      </a:ln>
                      <a:effectLst/>
                    </p:spPr>
                    <p:txBody>
                      <a:bodyPr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3" name="Group 4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77" y="3868"/>
                      <a:ext cx="272" cy="152"/>
                      <a:chOff x="3708" y="3778"/>
                      <a:chExt cx="396" cy="158"/>
                    </a:xfrm>
                  </p:grpSpPr>
                  <p:sp>
                    <p:nvSpPr>
                      <p:cNvPr id="16425" name="Freeform 4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08" y="3778"/>
                        <a:ext cx="192" cy="15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34"/>
                          </a:cxn>
                          <a:cxn ang="0">
                            <a:pos x="132" y="2"/>
                          </a:cxn>
                          <a:cxn ang="0">
                            <a:pos x="264" y="146"/>
                          </a:cxn>
                          <a:cxn ang="0">
                            <a:pos x="420" y="2"/>
                          </a:cxn>
                          <a:cxn ang="0">
                            <a:pos x="564" y="134"/>
                          </a:cxn>
                        </a:cxnLst>
                        <a:rect l="0" t="0" r="r" b="b"/>
                        <a:pathLst>
                          <a:path w="564" h="146">
                            <a:moveTo>
                              <a:pt x="0" y="134"/>
                            </a:moveTo>
                            <a:cubicBezTo>
                              <a:pt x="22" y="112"/>
                              <a:pt x="88" y="0"/>
                              <a:pt x="132" y="2"/>
                            </a:cubicBezTo>
                            <a:cubicBezTo>
                              <a:pt x="176" y="4"/>
                              <a:pt x="216" y="146"/>
                              <a:pt x="264" y="146"/>
                            </a:cubicBezTo>
                            <a:cubicBezTo>
                              <a:pt x="312" y="146"/>
                              <a:pt x="370" y="4"/>
                              <a:pt x="420" y="2"/>
                            </a:cubicBezTo>
                            <a:cubicBezTo>
                              <a:pt x="470" y="0"/>
                              <a:pt x="534" y="107"/>
                              <a:pt x="564" y="134"/>
                            </a:cubicBezTo>
                          </a:path>
                        </a:pathLst>
                      </a:custGeom>
                      <a:noFill/>
                      <a:ln w="22225" cmpd="sng">
                        <a:solidFill>
                          <a:srgbClr val="FF0000"/>
                        </a:solidFill>
                        <a:prstDash val="solid"/>
                        <a:round/>
                        <a:headEnd/>
                        <a:tailEnd/>
                      </a:ln>
                      <a:effectLst/>
                    </p:spPr>
                    <p:txBody>
                      <a:bodyPr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6426" name="Freeform 4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912" y="3778"/>
                        <a:ext cx="192" cy="15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34"/>
                          </a:cxn>
                          <a:cxn ang="0">
                            <a:pos x="132" y="2"/>
                          </a:cxn>
                          <a:cxn ang="0">
                            <a:pos x="264" y="146"/>
                          </a:cxn>
                          <a:cxn ang="0">
                            <a:pos x="420" y="2"/>
                          </a:cxn>
                          <a:cxn ang="0">
                            <a:pos x="564" y="134"/>
                          </a:cxn>
                        </a:cxnLst>
                        <a:rect l="0" t="0" r="r" b="b"/>
                        <a:pathLst>
                          <a:path w="564" h="146">
                            <a:moveTo>
                              <a:pt x="0" y="134"/>
                            </a:moveTo>
                            <a:cubicBezTo>
                              <a:pt x="22" y="112"/>
                              <a:pt x="88" y="0"/>
                              <a:pt x="132" y="2"/>
                            </a:cubicBezTo>
                            <a:cubicBezTo>
                              <a:pt x="176" y="4"/>
                              <a:pt x="216" y="146"/>
                              <a:pt x="264" y="146"/>
                            </a:cubicBezTo>
                            <a:cubicBezTo>
                              <a:pt x="312" y="146"/>
                              <a:pt x="370" y="4"/>
                              <a:pt x="420" y="2"/>
                            </a:cubicBezTo>
                            <a:cubicBezTo>
                              <a:pt x="470" y="0"/>
                              <a:pt x="534" y="107"/>
                              <a:pt x="564" y="134"/>
                            </a:cubicBezTo>
                          </a:path>
                        </a:pathLst>
                      </a:custGeom>
                      <a:noFill/>
                      <a:ln w="22225" cmpd="sng">
                        <a:solidFill>
                          <a:srgbClr val="FF0000"/>
                        </a:solidFill>
                        <a:prstDash val="solid"/>
                        <a:round/>
                        <a:headEnd/>
                        <a:tailEnd/>
                      </a:ln>
                      <a:effectLst/>
                    </p:spPr>
                    <p:txBody>
                      <a:bodyPr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6427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6" y="271"/>
                    <a:ext cx="0" cy="165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6428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4030" y="1922"/>
                  <a:ext cx="1502" cy="1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6429" name="Text Box 45"/>
          <p:cNvSpPr txBox="1">
            <a:spLocks noChangeArrowheads="1"/>
          </p:cNvSpPr>
          <p:nvPr/>
        </p:nvSpPr>
        <p:spPr bwMode="auto">
          <a:xfrm>
            <a:off x="250825" y="4233863"/>
            <a:ext cx="649288" cy="1800225"/>
          </a:xfrm>
          <a:prstGeom prst="rect">
            <a:avLst/>
          </a:prstGeom>
          <a:solidFill>
            <a:schemeClr val="accent1">
              <a:alpha val="70000"/>
            </a:schemeClr>
          </a:solidFill>
          <a:ln w="28575" algn="ctr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Ｎ较大时</a:t>
            </a:r>
          </a:p>
        </p:txBody>
      </p:sp>
      <p:grpSp>
        <p:nvGrpSpPr>
          <p:cNvPr id="14" name="Group 46"/>
          <p:cNvGrpSpPr>
            <a:grpSpLocks/>
          </p:cNvGrpSpPr>
          <p:nvPr/>
        </p:nvGrpSpPr>
        <p:grpSpPr bwMode="auto">
          <a:xfrm>
            <a:off x="971550" y="3586163"/>
            <a:ext cx="7993063" cy="3265487"/>
            <a:chOff x="294" y="2190"/>
            <a:chExt cx="5035" cy="2057"/>
          </a:xfrm>
        </p:grpSpPr>
        <p:sp>
          <p:nvSpPr>
            <p:cNvPr id="16431" name="Line 47"/>
            <p:cNvSpPr>
              <a:spLocks noChangeShapeType="1"/>
            </p:cNvSpPr>
            <p:nvPr/>
          </p:nvSpPr>
          <p:spPr bwMode="auto">
            <a:xfrm>
              <a:off x="294" y="3929"/>
              <a:ext cx="48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5" name="Group 48"/>
            <p:cNvGrpSpPr>
              <a:grpSpLocks/>
            </p:cNvGrpSpPr>
            <p:nvPr/>
          </p:nvGrpSpPr>
          <p:grpSpPr bwMode="auto">
            <a:xfrm>
              <a:off x="2708" y="3771"/>
              <a:ext cx="179" cy="158"/>
              <a:chOff x="3708" y="3778"/>
              <a:chExt cx="396" cy="158"/>
            </a:xfrm>
          </p:grpSpPr>
          <p:sp>
            <p:nvSpPr>
              <p:cNvPr id="16433" name="Freeform 49"/>
              <p:cNvSpPr>
                <a:spLocks/>
              </p:cNvSpPr>
              <p:nvPr/>
            </p:nvSpPr>
            <p:spPr bwMode="auto">
              <a:xfrm>
                <a:off x="3708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34" name="Freeform 50"/>
              <p:cNvSpPr>
                <a:spLocks/>
              </p:cNvSpPr>
              <p:nvPr/>
            </p:nvSpPr>
            <p:spPr bwMode="auto">
              <a:xfrm>
                <a:off x="3912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6" name="Group 51"/>
            <p:cNvGrpSpPr>
              <a:grpSpLocks/>
            </p:cNvGrpSpPr>
            <p:nvPr/>
          </p:nvGrpSpPr>
          <p:grpSpPr bwMode="auto">
            <a:xfrm>
              <a:off x="2903" y="3771"/>
              <a:ext cx="179" cy="158"/>
              <a:chOff x="3708" y="3778"/>
              <a:chExt cx="396" cy="158"/>
            </a:xfrm>
          </p:grpSpPr>
          <p:sp>
            <p:nvSpPr>
              <p:cNvPr id="16436" name="Freeform 52"/>
              <p:cNvSpPr>
                <a:spLocks/>
              </p:cNvSpPr>
              <p:nvPr/>
            </p:nvSpPr>
            <p:spPr bwMode="auto">
              <a:xfrm>
                <a:off x="3708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37" name="Freeform 53"/>
              <p:cNvSpPr>
                <a:spLocks/>
              </p:cNvSpPr>
              <p:nvPr/>
            </p:nvSpPr>
            <p:spPr bwMode="auto">
              <a:xfrm>
                <a:off x="3912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7" name="Group 54"/>
            <p:cNvGrpSpPr>
              <a:grpSpLocks/>
            </p:cNvGrpSpPr>
            <p:nvPr/>
          </p:nvGrpSpPr>
          <p:grpSpPr bwMode="auto">
            <a:xfrm>
              <a:off x="3097" y="2477"/>
              <a:ext cx="113" cy="1497"/>
              <a:chOff x="936" y="1792"/>
              <a:chExt cx="636" cy="1468"/>
            </a:xfrm>
          </p:grpSpPr>
          <p:sp>
            <p:nvSpPr>
              <p:cNvPr id="16439" name="Freeform 55"/>
              <p:cNvSpPr>
                <a:spLocks/>
              </p:cNvSpPr>
              <p:nvPr/>
            </p:nvSpPr>
            <p:spPr bwMode="auto">
              <a:xfrm>
                <a:off x="1260" y="1792"/>
                <a:ext cx="312" cy="1468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72" y="200"/>
                  </a:cxn>
                  <a:cxn ang="0">
                    <a:pos x="240" y="1268"/>
                  </a:cxn>
                  <a:cxn ang="0">
                    <a:pos x="312" y="1400"/>
                  </a:cxn>
                </a:cxnLst>
                <a:rect l="0" t="0" r="r" b="b"/>
                <a:pathLst>
                  <a:path w="312" h="1468">
                    <a:moveTo>
                      <a:pt x="0" y="68"/>
                    </a:moveTo>
                    <a:cubicBezTo>
                      <a:pt x="12" y="88"/>
                      <a:pt x="32" y="0"/>
                      <a:pt x="72" y="200"/>
                    </a:cubicBezTo>
                    <a:cubicBezTo>
                      <a:pt x="112" y="400"/>
                      <a:pt x="200" y="1068"/>
                      <a:pt x="240" y="1268"/>
                    </a:cubicBezTo>
                    <a:cubicBezTo>
                      <a:pt x="280" y="1468"/>
                      <a:pt x="297" y="1372"/>
                      <a:pt x="312" y="1400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40" name="Freeform 56"/>
              <p:cNvSpPr>
                <a:spLocks/>
              </p:cNvSpPr>
              <p:nvPr/>
            </p:nvSpPr>
            <p:spPr bwMode="auto">
              <a:xfrm flipH="1">
                <a:off x="936" y="1792"/>
                <a:ext cx="312" cy="1468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72" y="200"/>
                  </a:cxn>
                  <a:cxn ang="0">
                    <a:pos x="240" y="1268"/>
                  </a:cxn>
                  <a:cxn ang="0">
                    <a:pos x="312" y="1400"/>
                  </a:cxn>
                </a:cxnLst>
                <a:rect l="0" t="0" r="r" b="b"/>
                <a:pathLst>
                  <a:path w="312" h="1468">
                    <a:moveTo>
                      <a:pt x="0" y="68"/>
                    </a:moveTo>
                    <a:cubicBezTo>
                      <a:pt x="12" y="88"/>
                      <a:pt x="32" y="0"/>
                      <a:pt x="72" y="200"/>
                    </a:cubicBezTo>
                    <a:cubicBezTo>
                      <a:pt x="112" y="400"/>
                      <a:pt x="200" y="1068"/>
                      <a:pt x="240" y="1268"/>
                    </a:cubicBezTo>
                    <a:cubicBezTo>
                      <a:pt x="280" y="1468"/>
                      <a:pt x="297" y="1372"/>
                      <a:pt x="312" y="1400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Group 57"/>
            <p:cNvGrpSpPr>
              <a:grpSpLocks/>
            </p:cNvGrpSpPr>
            <p:nvPr/>
          </p:nvGrpSpPr>
          <p:grpSpPr bwMode="auto">
            <a:xfrm>
              <a:off x="1580" y="2478"/>
              <a:ext cx="1128" cy="1497"/>
              <a:chOff x="1928" y="2251"/>
              <a:chExt cx="1315" cy="1497"/>
            </a:xfrm>
          </p:grpSpPr>
          <p:grpSp>
            <p:nvGrpSpPr>
              <p:cNvPr id="19" name="Group 58"/>
              <p:cNvGrpSpPr>
                <a:grpSpLocks/>
              </p:cNvGrpSpPr>
              <p:nvPr/>
            </p:nvGrpSpPr>
            <p:grpSpPr bwMode="auto">
              <a:xfrm>
                <a:off x="2518" y="2263"/>
                <a:ext cx="135" cy="1485"/>
                <a:chOff x="936" y="1792"/>
                <a:chExt cx="636" cy="1468"/>
              </a:xfrm>
            </p:grpSpPr>
            <p:sp>
              <p:nvSpPr>
                <p:cNvPr id="16443" name="Freeform 59"/>
                <p:cNvSpPr>
                  <a:spLocks/>
                </p:cNvSpPr>
                <p:nvPr/>
              </p:nvSpPr>
              <p:spPr bwMode="auto">
                <a:xfrm>
                  <a:off x="1260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44" name="Freeform 60"/>
                <p:cNvSpPr>
                  <a:spLocks/>
                </p:cNvSpPr>
                <p:nvPr/>
              </p:nvSpPr>
              <p:spPr bwMode="auto">
                <a:xfrm flipH="1">
                  <a:off x="936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61"/>
              <p:cNvGrpSpPr>
                <a:grpSpLocks/>
              </p:cNvGrpSpPr>
              <p:nvPr/>
            </p:nvGrpSpPr>
            <p:grpSpPr bwMode="auto">
              <a:xfrm>
                <a:off x="1928" y="2263"/>
                <a:ext cx="136" cy="1485"/>
                <a:chOff x="936" y="1792"/>
                <a:chExt cx="636" cy="1468"/>
              </a:xfrm>
            </p:grpSpPr>
            <p:sp>
              <p:nvSpPr>
                <p:cNvPr id="16446" name="Freeform 62"/>
                <p:cNvSpPr>
                  <a:spLocks/>
                </p:cNvSpPr>
                <p:nvPr/>
              </p:nvSpPr>
              <p:spPr bwMode="auto">
                <a:xfrm>
                  <a:off x="1260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47" name="Freeform 63"/>
                <p:cNvSpPr>
                  <a:spLocks/>
                </p:cNvSpPr>
                <p:nvPr/>
              </p:nvSpPr>
              <p:spPr bwMode="auto">
                <a:xfrm flipH="1">
                  <a:off x="936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64"/>
              <p:cNvGrpSpPr>
                <a:grpSpLocks/>
              </p:cNvGrpSpPr>
              <p:nvPr/>
            </p:nvGrpSpPr>
            <p:grpSpPr bwMode="auto">
              <a:xfrm>
                <a:off x="3107" y="2251"/>
                <a:ext cx="136" cy="1485"/>
                <a:chOff x="936" y="1792"/>
                <a:chExt cx="636" cy="1468"/>
              </a:xfrm>
            </p:grpSpPr>
            <p:sp>
              <p:nvSpPr>
                <p:cNvPr id="16449" name="Freeform 65"/>
                <p:cNvSpPr>
                  <a:spLocks/>
                </p:cNvSpPr>
                <p:nvPr/>
              </p:nvSpPr>
              <p:spPr bwMode="auto">
                <a:xfrm>
                  <a:off x="1260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50" name="Freeform 66"/>
                <p:cNvSpPr>
                  <a:spLocks/>
                </p:cNvSpPr>
                <p:nvPr/>
              </p:nvSpPr>
              <p:spPr bwMode="auto">
                <a:xfrm flipH="1">
                  <a:off x="936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67"/>
              <p:cNvGrpSpPr>
                <a:grpSpLocks/>
              </p:cNvGrpSpPr>
              <p:nvPr/>
            </p:nvGrpSpPr>
            <p:grpSpPr bwMode="auto">
              <a:xfrm>
                <a:off x="2871" y="3533"/>
                <a:ext cx="236" cy="159"/>
                <a:chOff x="3708" y="3778"/>
                <a:chExt cx="396" cy="158"/>
              </a:xfrm>
            </p:grpSpPr>
            <p:sp>
              <p:nvSpPr>
                <p:cNvPr id="16452" name="Freeform 68"/>
                <p:cNvSpPr>
                  <a:spLocks/>
                </p:cNvSpPr>
                <p:nvPr/>
              </p:nvSpPr>
              <p:spPr bwMode="auto">
                <a:xfrm>
                  <a:off x="3708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53" name="Freeform 69"/>
                <p:cNvSpPr>
                  <a:spLocks/>
                </p:cNvSpPr>
                <p:nvPr/>
              </p:nvSpPr>
              <p:spPr bwMode="auto">
                <a:xfrm>
                  <a:off x="3912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70"/>
              <p:cNvGrpSpPr>
                <a:grpSpLocks/>
              </p:cNvGrpSpPr>
              <p:nvPr/>
            </p:nvGrpSpPr>
            <p:grpSpPr bwMode="auto">
              <a:xfrm>
                <a:off x="2644" y="3533"/>
                <a:ext cx="236" cy="159"/>
                <a:chOff x="3708" y="3778"/>
                <a:chExt cx="396" cy="158"/>
              </a:xfrm>
            </p:grpSpPr>
            <p:sp>
              <p:nvSpPr>
                <p:cNvPr id="16455" name="Freeform 71"/>
                <p:cNvSpPr>
                  <a:spLocks/>
                </p:cNvSpPr>
                <p:nvPr/>
              </p:nvSpPr>
              <p:spPr bwMode="auto">
                <a:xfrm>
                  <a:off x="3708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56" name="Freeform 72"/>
                <p:cNvSpPr>
                  <a:spLocks/>
                </p:cNvSpPr>
                <p:nvPr/>
              </p:nvSpPr>
              <p:spPr bwMode="auto">
                <a:xfrm>
                  <a:off x="3912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73"/>
              <p:cNvGrpSpPr>
                <a:grpSpLocks/>
              </p:cNvGrpSpPr>
              <p:nvPr/>
            </p:nvGrpSpPr>
            <p:grpSpPr bwMode="auto">
              <a:xfrm>
                <a:off x="2281" y="3543"/>
                <a:ext cx="236" cy="159"/>
                <a:chOff x="3708" y="3778"/>
                <a:chExt cx="396" cy="158"/>
              </a:xfrm>
            </p:grpSpPr>
            <p:sp>
              <p:nvSpPr>
                <p:cNvPr id="16458" name="Freeform 74"/>
                <p:cNvSpPr>
                  <a:spLocks/>
                </p:cNvSpPr>
                <p:nvPr/>
              </p:nvSpPr>
              <p:spPr bwMode="auto">
                <a:xfrm>
                  <a:off x="3708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59" name="Freeform 75"/>
                <p:cNvSpPr>
                  <a:spLocks/>
                </p:cNvSpPr>
                <p:nvPr/>
              </p:nvSpPr>
              <p:spPr bwMode="auto">
                <a:xfrm>
                  <a:off x="3912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76"/>
              <p:cNvGrpSpPr>
                <a:grpSpLocks/>
              </p:cNvGrpSpPr>
              <p:nvPr/>
            </p:nvGrpSpPr>
            <p:grpSpPr bwMode="auto">
              <a:xfrm>
                <a:off x="2054" y="3543"/>
                <a:ext cx="236" cy="159"/>
                <a:chOff x="3708" y="3778"/>
                <a:chExt cx="396" cy="158"/>
              </a:xfrm>
            </p:grpSpPr>
            <p:sp>
              <p:nvSpPr>
                <p:cNvPr id="16461" name="Freeform 77"/>
                <p:cNvSpPr>
                  <a:spLocks/>
                </p:cNvSpPr>
                <p:nvPr/>
              </p:nvSpPr>
              <p:spPr bwMode="auto">
                <a:xfrm>
                  <a:off x="3708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62" name="Freeform 78"/>
                <p:cNvSpPr>
                  <a:spLocks/>
                </p:cNvSpPr>
                <p:nvPr/>
              </p:nvSpPr>
              <p:spPr bwMode="auto">
                <a:xfrm>
                  <a:off x="3912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Group 79"/>
            <p:cNvGrpSpPr>
              <a:grpSpLocks/>
            </p:cNvGrpSpPr>
            <p:nvPr/>
          </p:nvGrpSpPr>
          <p:grpSpPr bwMode="auto">
            <a:xfrm>
              <a:off x="568" y="2470"/>
              <a:ext cx="115" cy="1485"/>
              <a:chOff x="936" y="1792"/>
              <a:chExt cx="636" cy="1468"/>
            </a:xfrm>
          </p:grpSpPr>
          <p:sp>
            <p:nvSpPr>
              <p:cNvPr id="16464" name="Freeform 80"/>
              <p:cNvSpPr>
                <a:spLocks/>
              </p:cNvSpPr>
              <p:nvPr/>
            </p:nvSpPr>
            <p:spPr bwMode="auto">
              <a:xfrm>
                <a:off x="1260" y="1792"/>
                <a:ext cx="312" cy="1468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72" y="200"/>
                  </a:cxn>
                  <a:cxn ang="0">
                    <a:pos x="240" y="1268"/>
                  </a:cxn>
                  <a:cxn ang="0">
                    <a:pos x="312" y="1400"/>
                  </a:cxn>
                </a:cxnLst>
                <a:rect l="0" t="0" r="r" b="b"/>
                <a:pathLst>
                  <a:path w="312" h="1468">
                    <a:moveTo>
                      <a:pt x="0" y="68"/>
                    </a:moveTo>
                    <a:cubicBezTo>
                      <a:pt x="12" y="88"/>
                      <a:pt x="32" y="0"/>
                      <a:pt x="72" y="200"/>
                    </a:cubicBezTo>
                    <a:cubicBezTo>
                      <a:pt x="112" y="400"/>
                      <a:pt x="200" y="1068"/>
                      <a:pt x="240" y="1268"/>
                    </a:cubicBezTo>
                    <a:cubicBezTo>
                      <a:pt x="280" y="1468"/>
                      <a:pt x="297" y="1372"/>
                      <a:pt x="312" y="1400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65" name="Freeform 81"/>
              <p:cNvSpPr>
                <a:spLocks/>
              </p:cNvSpPr>
              <p:nvPr/>
            </p:nvSpPr>
            <p:spPr bwMode="auto">
              <a:xfrm flipH="1">
                <a:off x="936" y="1792"/>
                <a:ext cx="312" cy="1468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72" y="200"/>
                  </a:cxn>
                  <a:cxn ang="0">
                    <a:pos x="240" y="1268"/>
                  </a:cxn>
                  <a:cxn ang="0">
                    <a:pos x="312" y="1400"/>
                  </a:cxn>
                </a:cxnLst>
                <a:rect l="0" t="0" r="r" b="b"/>
                <a:pathLst>
                  <a:path w="312" h="1468">
                    <a:moveTo>
                      <a:pt x="0" y="68"/>
                    </a:moveTo>
                    <a:cubicBezTo>
                      <a:pt x="12" y="88"/>
                      <a:pt x="32" y="0"/>
                      <a:pt x="72" y="200"/>
                    </a:cubicBezTo>
                    <a:cubicBezTo>
                      <a:pt x="112" y="400"/>
                      <a:pt x="200" y="1068"/>
                      <a:pt x="240" y="1268"/>
                    </a:cubicBezTo>
                    <a:cubicBezTo>
                      <a:pt x="280" y="1468"/>
                      <a:pt x="297" y="1372"/>
                      <a:pt x="312" y="1400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7" name="Group 82"/>
            <p:cNvGrpSpPr>
              <a:grpSpLocks/>
            </p:cNvGrpSpPr>
            <p:nvPr/>
          </p:nvGrpSpPr>
          <p:grpSpPr bwMode="auto">
            <a:xfrm>
              <a:off x="1073" y="2489"/>
              <a:ext cx="117" cy="1485"/>
              <a:chOff x="936" y="1792"/>
              <a:chExt cx="636" cy="1468"/>
            </a:xfrm>
          </p:grpSpPr>
          <p:sp>
            <p:nvSpPr>
              <p:cNvPr id="16467" name="Freeform 83"/>
              <p:cNvSpPr>
                <a:spLocks/>
              </p:cNvSpPr>
              <p:nvPr/>
            </p:nvSpPr>
            <p:spPr bwMode="auto">
              <a:xfrm>
                <a:off x="1260" y="1792"/>
                <a:ext cx="312" cy="1468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72" y="200"/>
                  </a:cxn>
                  <a:cxn ang="0">
                    <a:pos x="240" y="1268"/>
                  </a:cxn>
                  <a:cxn ang="0">
                    <a:pos x="312" y="1400"/>
                  </a:cxn>
                </a:cxnLst>
                <a:rect l="0" t="0" r="r" b="b"/>
                <a:pathLst>
                  <a:path w="312" h="1468">
                    <a:moveTo>
                      <a:pt x="0" y="68"/>
                    </a:moveTo>
                    <a:cubicBezTo>
                      <a:pt x="12" y="88"/>
                      <a:pt x="32" y="0"/>
                      <a:pt x="72" y="200"/>
                    </a:cubicBezTo>
                    <a:cubicBezTo>
                      <a:pt x="112" y="400"/>
                      <a:pt x="200" y="1068"/>
                      <a:pt x="240" y="1268"/>
                    </a:cubicBezTo>
                    <a:cubicBezTo>
                      <a:pt x="280" y="1468"/>
                      <a:pt x="297" y="1372"/>
                      <a:pt x="312" y="1400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68" name="Freeform 84"/>
              <p:cNvSpPr>
                <a:spLocks/>
              </p:cNvSpPr>
              <p:nvPr/>
            </p:nvSpPr>
            <p:spPr bwMode="auto">
              <a:xfrm flipH="1">
                <a:off x="936" y="1792"/>
                <a:ext cx="312" cy="1468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72" y="200"/>
                  </a:cxn>
                  <a:cxn ang="0">
                    <a:pos x="240" y="1268"/>
                  </a:cxn>
                  <a:cxn ang="0">
                    <a:pos x="312" y="1400"/>
                  </a:cxn>
                </a:cxnLst>
                <a:rect l="0" t="0" r="r" b="b"/>
                <a:pathLst>
                  <a:path w="312" h="1468">
                    <a:moveTo>
                      <a:pt x="0" y="68"/>
                    </a:moveTo>
                    <a:cubicBezTo>
                      <a:pt x="12" y="88"/>
                      <a:pt x="32" y="0"/>
                      <a:pt x="72" y="200"/>
                    </a:cubicBezTo>
                    <a:cubicBezTo>
                      <a:pt x="112" y="400"/>
                      <a:pt x="200" y="1068"/>
                      <a:pt x="240" y="1268"/>
                    </a:cubicBezTo>
                    <a:cubicBezTo>
                      <a:pt x="280" y="1468"/>
                      <a:pt x="297" y="1372"/>
                      <a:pt x="312" y="1400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8" name="Group 85"/>
            <p:cNvGrpSpPr>
              <a:grpSpLocks/>
            </p:cNvGrpSpPr>
            <p:nvPr/>
          </p:nvGrpSpPr>
          <p:grpSpPr bwMode="auto">
            <a:xfrm>
              <a:off x="871" y="3770"/>
              <a:ext cx="202" cy="159"/>
              <a:chOff x="3708" y="3778"/>
              <a:chExt cx="396" cy="158"/>
            </a:xfrm>
          </p:grpSpPr>
          <p:sp>
            <p:nvSpPr>
              <p:cNvPr id="16470" name="Freeform 86"/>
              <p:cNvSpPr>
                <a:spLocks/>
              </p:cNvSpPr>
              <p:nvPr/>
            </p:nvSpPr>
            <p:spPr bwMode="auto">
              <a:xfrm>
                <a:off x="3708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71" name="Freeform 87"/>
              <p:cNvSpPr>
                <a:spLocks/>
              </p:cNvSpPr>
              <p:nvPr/>
            </p:nvSpPr>
            <p:spPr bwMode="auto">
              <a:xfrm>
                <a:off x="3912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9" name="Group 88"/>
            <p:cNvGrpSpPr>
              <a:grpSpLocks/>
            </p:cNvGrpSpPr>
            <p:nvPr/>
          </p:nvGrpSpPr>
          <p:grpSpPr bwMode="auto">
            <a:xfrm>
              <a:off x="676" y="3770"/>
              <a:ext cx="202" cy="159"/>
              <a:chOff x="3708" y="3778"/>
              <a:chExt cx="396" cy="158"/>
            </a:xfrm>
          </p:grpSpPr>
          <p:sp>
            <p:nvSpPr>
              <p:cNvPr id="16473" name="Freeform 89"/>
              <p:cNvSpPr>
                <a:spLocks/>
              </p:cNvSpPr>
              <p:nvPr/>
            </p:nvSpPr>
            <p:spPr bwMode="auto">
              <a:xfrm>
                <a:off x="3708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74" name="Freeform 90"/>
              <p:cNvSpPr>
                <a:spLocks/>
              </p:cNvSpPr>
              <p:nvPr/>
            </p:nvSpPr>
            <p:spPr bwMode="auto">
              <a:xfrm>
                <a:off x="3912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30" name="Group 91"/>
            <p:cNvGrpSpPr>
              <a:grpSpLocks/>
            </p:cNvGrpSpPr>
            <p:nvPr/>
          </p:nvGrpSpPr>
          <p:grpSpPr bwMode="auto">
            <a:xfrm>
              <a:off x="1190" y="3771"/>
              <a:ext cx="179" cy="158"/>
              <a:chOff x="3708" y="3778"/>
              <a:chExt cx="396" cy="158"/>
            </a:xfrm>
          </p:grpSpPr>
          <p:sp>
            <p:nvSpPr>
              <p:cNvPr id="16476" name="Freeform 92"/>
              <p:cNvSpPr>
                <a:spLocks/>
              </p:cNvSpPr>
              <p:nvPr/>
            </p:nvSpPr>
            <p:spPr bwMode="auto">
              <a:xfrm>
                <a:off x="3708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77" name="Freeform 93"/>
              <p:cNvSpPr>
                <a:spLocks/>
              </p:cNvSpPr>
              <p:nvPr/>
            </p:nvSpPr>
            <p:spPr bwMode="auto">
              <a:xfrm>
                <a:off x="3912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31" name="Group 94"/>
            <p:cNvGrpSpPr>
              <a:grpSpLocks/>
            </p:cNvGrpSpPr>
            <p:nvPr/>
          </p:nvGrpSpPr>
          <p:grpSpPr bwMode="auto">
            <a:xfrm>
              <a:off x="1385" y="3771"/>
              <a:ext cx="178" cy="158"/>
              <a:chOff x="3708" y="3778"/>
              <a:chExt cx="396" cy="158"/>
            </a:xfrm>
          </p:grpSpPr>
          <p:sp>
            <p:nvSpPr>
              <p:cNvPr id="16479" name="Freeform 95"/>
              <p:cNvSpPr>
                <a:spLocks/>
              </p:cNvSpPr>
              <p:nvPr/>
            </p:nvSpPr>
            <p:spPr bwMode="auto">
              <a:xfrm>
                <a:off x="3708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80" name="Freeform 96"/>
              <p:cNvSpPr>
                <a:spLocks/>
              </p:cNvSpPr>
              <p:nvPr/>
            </p:nvSpPr>
            <p:spPr bwMode="auto">
              <a:xfrm>
                <a:off x="3912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6384" name="Group 97"/>
            <p:cNvGrpSpPr>
              <a:grpSpLocks/>
            </p:cNvGrpSpPr>
            <p:nvPr/>
          </p:nvGrpSpPr>
          <p:grpSpPr bwMode="auto">
            <a:xfrm>
              <a:off x="3215" y="3771"/>
              <a:ext cx="178" cy="158"/>
              <a:chOff x="3708" y="3778"/>
              <a:chExt cx="396" cy="158"/>
            </a:xfrm>
          </p:grpSpPr>
          <p:sp>
            <p:nvSpPr>
              <p:cNvPr id="16482" name="Freeform 98"/>
              <p:cNvSpPr>
                <a:spLocks/>
              </p:cNvSpPr>
              <p:nvPr/>
            </p:nvSpPr>
            <p:spPr bwMode="auto">
              <a:xfrm>
                <a:off x="3708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83" name="Freeform 99"/>
              <p:cNvSpPr>
                <a:spLocks/>
              </p:cNvSpPr>
              <p:nvPr/>
            </p:nvSpPr>
            <p:spPr bwMode="auto">
              <a:xfrm>
                <a:off x="3912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6385" name="Group 100"/>
            <p:cNvGrpSpPr>
              <a:grpSpLocks/>
            </p:cNvGrpSpPr>
            <p:nvPr/>
          </p:nvGrpSpPr>
          <p:grpSpPr bwMode="auto">
            <a:xfrm>
              <a:off x="3409" y="3771"/>
              <a:ext cx="178" cy="158"/>
              <a:chOff x="3708" y="3778"/>
              <a:chExt cx="396" cy="158"/>
            </a:xfrm>
          </p:grpSpPr>
          <p:sp>
            <p:nvSpPr>
              <p:cNvPr id="16485" name="Freeform 101"/>
              <p:cNvSpPr>
                <a:spLocks/>
              </p:cNvSpPr>
              <p:nvPr/>
            </p:nvSpPr>
            <p:spPr bwMode="auto">
              <a:xfrm>
                <a:off x="3708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486" name="Freeform 102"/>
              <p:cNvSpPr>
                <a:spLocks/>
              </p:cNvSpPr>
              <p:nvPr/>
            </p:nvSpPr>
            <p:spPr bwMode="auto">
              <a:xfrm>
                <a:off x="3912" y="3778"/>
                <a:ext cx="192" cy="158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2" y="2"/>
                  </a:cxn>
                  <a:cxn ang="0">
                    <a:pos x="264" y="146"/>
                  </a:cxn>
                  <a:cxn ang="0">
                    <a:pos x="420" y="2"/>
                  </a:cxn>
                  <a:cxn ang="0">
                    <a:pos x="564" y="134"/>
                  </a:cxn>
                </a:cxnLst>
                <a:rect l="0" t="0" r="r" b="b"/>
                <a:pathLst>
                  <a:path w="564" h="146">
                    <a:moveTo>
                      <a:pt x="0" y="134"/>
                    </a:moveTo>
                    <a:cubicBezTo>
                      <a:pt x="22" y="112"/>
                      <a:pt x="88" y="0"/>
                      <a:pt x="132" y="2"/>
                    </a:cubicBezTo>
                    <a:cubicBezTo>
                      <a:pt x="176" y="4"/>
                      <a:pt x="216" y="146"/>
                      <a:pt x="264" y="146"/>
                    </a:cubicBezTo>
                    <a:cubicBezTo>
                      <a:pt x="312" y="146"/>
                      <a:pt x="370" y="4"/>
                      <a:pt x="420" y="2"/>
                    </a:cubicBezTo>
                    <a:cubicBezTo>
                      <a:pt x="470" y="0"/>
                      <a:pt x="534" y="107"/>
                      <a:pt x="564" y="134"/>
                    </a:cubicBezTo>
                  </a:path>
                </a:pathLst>
              </a:custGeom>
              <a:noFill/>
              <a:ln w="28575" cmpd="sng">
                <a:solidFill>
                  <a:srgbClr val="008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6386" name="Group 103"/>
            <p:cNvGrpSpPr>
              <a:grpSpLocks/>
            </p:cNvGrpSpPr>
            <p:nvPr/>
          </p:nvGrpSpPr>
          <p:grpSpPr bwMode="auto">
            <a:xfrm>
              <a:off x="3604" y="2478"/>
              <a:ext cx="1129" cy="1497"/>
              <a:chOff x="1928" y="2251"/>
              <a:chExt cx="1315" cy="1497"/>
            </a:xfrm>
          </p:grpSpPr>
          <p:grpSp>
            <p:nvGrpSpPr>
              <p:cNvPr id="16390" name="Group 104"/>
              <p:cNvGrpSpPr>
                <a:grpSpLocks/>
              </p:cNvGrpSpPr>
              <p:nvPr/>
            </p:nvGrpSpPr>
            <p:grpSpPr bwMode="auto">
              <a:xfrm>
                <a:off x="2518" y="2263"/>
                <a:ext cx="135" cy="1485"/>
                <a:chOff x="936" y="1792"/>
                <a:chExt cx="636" cy="1468"/>
              </a:xfrm>
            </p:grpSpPr>
            <p:sp>
              <p:nvSpPr>
                <p:cNvPr id="16489" name="Freeform 105"/>
                <p:cNvSpPr>
                  <a:spLocks/>
                </p:cNvSpPr>
                <p:nvPr/>
              </p:nvSpPr>
              <p:spPr bwMode="auto">
                <a:xfrm>
                  <a:off x="1260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90" name="Freeform 106"/>
                <p:cNvSpPr>
                  <a:spLocks/>
                </p:cNvSpPr>
                <p:nvPr/>
              </p:nvSpPr>
              <p:spPr bwMode="auto">
                <a:xfrm flipH="1">
                  <a:off x="936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391" name="Group 107"/>
              <p:cNvGrpSpPr>
                <a:grpSpLocks/>
              </p:cNvGrpSpPr>
              <p:nvPr/>
            </p:nvGrpSpPr>
            <p:grpSpPr bwMode="auto">
              <a:xfrm>
                <a:off x="1928" y="2263"/>
                <a:ext cx="136" cy="1485"/>
                <a:chOff x="936" y="1792"/>
                <a:chExt cx="636" cy="1468"/>
              </a:xfrm>
            </p:grpSpPr>
            <p:sp>
              <p:nvSpPr>
                <p:cNvPr id="16492" name="Freeform 108"/>
                <p:cNvSpPr>
                  <a:spLocks/>
                </p:cNvSpPr>
                <p:nvPr/>
              </p:nvSpPr>
              <p:spPr bwMode="auto">
                <a:xfrm>
                  <a:off x="1260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93" name="Freeform 109"/>
                <p:cNvSpPr>
                  <a:spLocks/>
                </p:cNvSpPr>
                <p:nvPr/>
              </p:nvSpPr>
              <p:spPr bwMode="auto">
                <a:xfrm flipH="1">
                  <a:off x="936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394" name="Group 110"/>
              <p:cNvGrpSpPr>
                <a:grpSpLocks/>
              </p:cNvGrpSpPr>
              <p:nvPr/>
            </p:nvGrpSpPr>
            <p:grpSpPr bwMode="auto">
              <a:xfrm>
                <a:off x="3107" y="2251"/>
                <a:ext cx="136" cy="1485"/>
                <a:chOff x="936" y="1792"/>
                <a:chExt cx="636" cy="1468"/>
              </a:xfrm>
            </p:grpSpPr>
            <p:sp>
              <p:nvSpPr>
                <p:cNvPr id="16495" name="Freeform 111"/>
                <p:cNvSpPr>
                  <a:spLocks/>
                </p:cNvSpPr>
                <p:nvPr/>
              </p:nvSpPr>
              <p:spPr bwMode="auto">
                <a:xfrm>
                  <a:off x="1260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96" name="Freeform 112"/>
                <p:cNvSpPr>
                  <a:spLocks/>
                </p:cNvSpPr>
                <p:nvPr/>
              </p:nvSpPr>
              <p:spPr bwMode="auto">
                <a:xfrm flipH="1">
                  <a:off x="936" y="1792"/>
                  <a:ext cx="312" cy="1468"/>
                </a:xfrm>
                <a:custGeom>
                  <a:avLst/>
                  <a:gdLst/>
                  <a:ahLst/>
                  <a:cxnLst>
                    <a:cxn ang="0">
                      <a:pos x="0" y="68"/>
                    </a:cxn>
                    <a:cxn ang="0">
                      <a:pos x="72" y="200"/>
                    </a:cxn>
                    <a:cxn ang="0">
                      <a:pos x="240" y="1268"/>
                    </a:cxn>
                    <a:cxn ang="0">
                      <a:pos x="312" y="1400"/>
                    </a:cxn>
                  </a:cxnLst>
                  <a:rect l="0" t="0" r="r" b="b"/>
                  <a:pathLst>
                    <a:path w="312" h="1468">
                      <a:moveTo>
                        <a:pt x="0" y="68"/>
                      </a:moveTo>
                      <a:cubicBezTo>
                        <a:pt x="12" y="88"/>
                        <a:pt x="32" y="0"/>
                        <a:pt x="72" y="200"/>
                      </a:cubicBezTo>
                      <a:cubicBezTo>
                        <a:pt x="112" y="400"/>
                        <a:pt x="200" y="1068"/>
                        <a:pt x="240" y="1268"/>
                      </a:cubicBezTo>
                      <a:cubicBezTo>
                        <a:pt x="280" y="1468"/>
                        <a:pt x="297" y="1372"/>
                        <a:pt x="312" y="1400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01" name="Group 113"/>
              <p:cNvGrpSpPr>
                <a:grpSpLocks/>
              </p:cNvGrpSpPr>
              <p:nvPr/>
            </p:nvGrpSpPr>
            <p:grpSpPr bwMode="auto">
              <a:xfrm>
                <a:off x="2871" y="3533"/>
                <a:ext cx="236" cy="159"/>
                <a:chOff x="3708" y="3778"/>
                <a:chExt cx="396" cy="158"/>
              </a:xfrm>
            </p:grpSpPr>
            <p:sp>
              <p:nvSpPr>
                <p:cNvPr id="16498" name="Freeform 114"/>
                <p:cNvSpPr>
                  <a:spLocks/>
                </p:cNvSpPr>
                <p:nvPr/>
              </p:nvSpPr>
              <p:spPr bwMode="auto">
                <a:xfrm>
                  <a:off x="3708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499" name="Freeform 115"/>
                <p:cNvSpPr>
                  <a:spLocks/>
                </p:cNvSpPr>
                <p:nvPr/>
              </p:nvSpPr>
              <p:spPr bwMode="auto">
                <a:xfrm>
                  <a:off x="3912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09" name="Group 116"/>
              <p:cNvGrpSpPr>
                <a:grpSpLocks/>
              </p:cNvGrpSpPr>
              <p:nvPr/>
            </p:nvGrpSpPr>
            <p:grpSpPr bwMode="auto">
              <a:xfrm>
                <a:off x="2644" y="3533"/>
                <a:ext cx="236" cy="159"/>
                <a:chOff x="3708" y="3778"/>
                <a:chExt cx="396" cy="158"/>
              </a:xfrm>
            </p:grpSpPr>
            <p:sp>
              <p:nvSpPr>
                <p:cNvPr id="16501" name="Freeform 117"/>
                <p:cNvSpPr>
                  <a:spLocks/>
                </p:cNvSpPr>
                <p:nvPr/>
              </p:nvSpPr>
              <p:spPr bwMode="auto">
                <a:xfrm>
                  <a:off x="3708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502" name="Freeform 118"/>
                <p:cNvSpPr>
                  <a:spLocks/>
                </p:cNvSpPr>
                <p:nvPr/>
              </p:nvSpPr>
              <p:spPr bwMode="auto">
                <a:xfrm>
                  <a:off x="3912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11" name="Group 119"/>
              <p:cNvGrpSpPr>
                <a:grpSpLocks/>
              </p:cNvGrpSpPr>
              <p:nvPr/>
            </p:nvGrpSpPr>
            <p:grpSpPr bwMode="auto">
              <a:xfrm>
                <a:off x="2281" y="3543"/>
                <a:ext cx="236" cy="159"/>
                <a:chOff x="3708" y="3778"/>
                <a:chExt cx="396" cy="158"/>
              </a:xfrm>
            </p:grpSpPr>
            <p:sp>
              <p:nvSpPr>
                <p:cNvPr id="16504" name="Freeform 120"/>
                <p:cNvSpPr>
                  <a:spLocks/>
                </p:cNvSpPr>
                <p:nvPr/>
              </p:nvSpPr>
              <p:spPr bwMode="auto">
                <a:xfrm>
                  <a:off x="3708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505" name="Freeform 121"/>
                <p:cNvSpPr>
                  <a:spLocks/>
                </p:cNvSpPr>
                <p:nvPr/>
              </p:nvSpPr>
              <p:spPr bwMode="auto">
                <a:xfrm>
                  <a:off x="3912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15" name="Group 122"/>
              <p:cNvGrpSpPr>
                <a:grpSpLocks/>
              </p:cNvGrpSpPr>
              <p:nvPr/>
            </p:nvGrpSpPr>
            <p:grpSpPr bwMode="auto">
              <a:xfrm>
                <a:off x="2054" y="3543"/>
                <a:ext cx="236" cy="159"/>
                <a:chOff x="3708" y="3778"/>
                <a:chExt cx="396" cy="158"/>
              </a:xfrm>
            </p:grpSpPr>
            <p:sp>
              <p:nvSpPr>
                <p:cNvPr id="16507" name="Freeform 123"/>
                <p:cNvSpPr>
                  <a:spLocks/>
                </p:cNvSpPr>
                <p:nvPr/>
              </p:nvSpPr>
              <p:spPr bwMode="auto">
                <a:xfrm>
                  <a:off x="3708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508" name="Freeform 124"/>
                <p:cNvSpPr>
                  <a:spLocks/>
                </p:cNvSpPr>
                <p:nvPr/>
              </p:nvSpPr>
              <p:spPr bwMode="auto">
                <a:xfrm>
                  <a:off x="3912" y="3778"/>
                  <a:ext cx="192" cy="158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132" y="2"/>
                    </a:cxn>
                    <a:cxn ang="0">
                      <a:pos x="264" y="146"/>
                    </a:cxn>
                    <a:cxn ang="0">
                      <a:pos x="420" y="2"/>
                    </a:cxn>
                    <a:cxn ang="0">
                      <a:pos x="564" y="134"/>
                    </a:cxn>
                  </a:cxnLst>
                  <a:rect l="0" t="0" r="r" b="b"/>
                  <a:pathLst>
                    <a:path w="564" h="146">
                      <a:moveTo>
                        <a:pt x="0" y="134"/>
                      </a:moveTo>
                      <a:cubicBezTo>
                        <a:pt x="22" y="112"/>
                        <a:pt x="88" y="0"/>
                        <a:pt x="132" y="2"/>
                      </a:cubicBezTo>
                      <a:cubicBezTo>
                        <a:pt x="176" y="4"/>
                        <a:pt x="216" y="146"/>
                        <a:pt x="264" y="146"/>
                      </a:cubicBezTo>
                      <a:cubicBezTo>
                        <a:pt x="312" y="146"/>
                        <a:pt x="370" y="4"/>
                        <a:pt x="420" y="2"/>
                      </a:cubicBezTo>
                      <a:cubicBezTo>
                        <a:pt x="470" y="0"/>
                        <a:pt x="534" y="107"/>
                        <a:pt x="564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6509" name="Line 125"/>
            <p:cNvSpPr>
              <a:spLocks noChangeShapeType="1"/>
            </p:cNvSpPr>
            <p:nvPr/>
          </p:nvSpPr>
          <p:spPr bwMode="auto">
            <a:xfrm>
              <a:off x="2653" y="2341"/>
              <a:ext cx="0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510" name="Object 126"/>
            <p:cNvGraphicFramePr>
              <a:graphicFrameLocks noChangeAspect="1"/>
            </p:cNvGraphicFramePr>
            <p:nvPr/>
          </p:nvGraphicFramePr>
          <p:xfrm>
            <a:off x="4300" y="3954"/>
            <a:ext cx="1029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7" name="公式" r:id="rId8" imgW="622080" imgH="177480" progId="Equation.3">
                    <p:embed/>
                  </p:oleObj>
                </mc:Choice>
                <mc:Fallback>
                  <p:oleObj name="公式" r:id="rId8" imgW="622080" imgH="1774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0" y="3954"/>
                          <a:ext cx="1029" cy="2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11" name="Text Box 127"/>
            <p:cNvSpPr txBox="1">
              <a:spLocks noChangeArrowheads="1"/>
            </p:cNvSpPr>
            <p:nvPr/>
          </p:nvSpPr>
          <p:spPr bwMode="auto">
            <a:xfrm>
              <a:off x="2516" y="3959"/>
              <a:ext cx="265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sm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ea typeface="黑体" pitchFamily="2" charset="-122"/>
                </a:rPr>
                <a:t>O</a:t>
              </a:r>
            </a:p>
          </p:txBody>
        </p:sp>
        <p:sp>
          <p:nvSpPr>
            <p:cNvPr id="16512" name="Text Box 128"/>
            <p:cNvSpPr txBox="1">
              <a:spLocks noChangeArrowheads="1"/>
            </p:cNvSpPr>
            <p:nvPr/>
          </p:nvSpPr>
          <p:spPr bwMode="auto">
            <a:xfrm>
              <a:off x="2698" y="2190"/>
              <a:ext cx="191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sm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ea typeface="黑体" pitchFamily="2" charset="-122"/>
                </a:rPr>
                <a:t>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1447800"/>
            <a:ext cx="8229600" cy="4554538"/>
            <a:chOff x="240" y="912"/>
            <a:chExt cx="5184" cy="2869"/>
          </a:xfrm>
        </p:grpSpPr>
        <p:pic>
          <p:nvPicPr>
            <p:cNvPr id="168964" name="Picture 4" descr="14-36(11-34)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60" y="912"/>
              <a:ext cx="3840" cy="2869"/>
            </a:xfrm>
            <a:prstGeom prst="rect">
              <a:avLst/>
            </a:prstGeom>
            <a:noFill/>
          </p:spPr>
        </p:pic>
        <p:sp>
          <p:nvSpPr>
            <p:cNvPr id="168965" name="Text Box 5"/>
            <p:cNvSpPr txBox="1">
              <a:spLocks noChangeArrowheads="1"/>
            </p:cNvSpPr>
            <p:nvPr/>
          </p:nvSpPr>
          <p:spPr bwMode="auto">
            <a:xfrm>
              <a:off x="240" y="1200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66" name="Text Box 6"/>
            <p:cNvSpPr txBox="1">
              <a:spLocks noChangeArrowheads="1"/>
            </p:cNvSpPr>
            <p:nvPr/>
          </p:nvSpPr>
          <p:spPr bwMode="auto">
            <a:xfrm>
              <a:off x="240" y="2112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67" name="Text Box 7"/>
            <p:cNvSpPr txBox="1">
              <a:spLocks noChangeArrowheads="1"/>
            </p:cNvSpPr>
            <p:nvPr/>
          </p:nvSpPr>
          <p:spPr bwMode="auto">
            <a:xfrm>
              <a:off x="240" y="2976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68" name="Text Box 8"/>
            <p:cNvSpPr txBox="1">
              <a:spLocks noChangeArrowheads="1"/>
            </p:cNvSpPr>
            <p:nvPr/>
          </p:nvSpPr>
          <p:spPr bwMode="auto">
            <a:xfrm>
              <a:off x="4608" y="1248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5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69" name="Text Box 9"/>
            <p:cNvSpPr txBox="1">
              <a:spLocks noChangeArrowheads="1"/>
            </p:cNvSpPr>
            <p:nvPr/>
          </p:nvSpPr>
          <p:spPr bwMode="auto">
            <a:xfrm>
              <a:off x="4608" y="2112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6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  <p:sp>
          <p:nvSpPr>
            <p:cNvPr id="168970" name="Text Box 10"/>
            <p:cNvSpPr txBox="1">
              <a:spLocks noChangeArrowheads="1"/>
            </p:cNvSpPr>
            <p:nvPr/>
          </p:nvSpPr>
          <p:spPr bwMode="auto">
            <a:xfrm>
              <a:off x="4608" y="3024"/>
              <a:ext cx="816" cy="333"/>
            </a:xfrm>
            <a:prstGeom prst="rect">
              <a:avLst/>
            </a:prstGeom>
            <a:gradFill rotWithShape="0">
              <a:gsLst>
                <a:gs pos="0">
                  <a:srgbClr val="E8F6D0"/>
                </a:gs>
                <a:gs pos="50000">
                  <a:schemeClr val="bg1"/>
                </a:gs>
                <a:gs pos="100000">
                  <a:srgbClr val="E8F6D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20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条缝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3352800" y="100078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光栅衍射图样</a:t>
            </a:r>
          </a:p>
        </p:txBody>
      </p:sp>
      <p:sp>
        <p:nvSpPr>
          <p:cNvPr id="11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50825" y="1828800"/>
            <a:ext cx="74898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　　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次极大光强很弱，仅为主极大光强的</a:t>
            </a:r>
            <a:r>
              <a:rPr lang="en-US" altLang="zh-CN" sz="2800" dirty="0">
                <a:latin typeface="Times New Roman" pitchFamily="18" charset="0"/>
                <a:ea typeface="黑体" pitchFamily="2" charset="-122"/>
              </a:rPr>
              <a:t>4%</a:t>
            </a:r>
            <a:r>
              <a:rPr lang="zh-CN" altLang="en-US" sz="2800" dirty="0">
                <a:latin typeface="Times New Roman" pitchFamily="18" charset="0"/>
                <a:ea typeface="黑体" pitchFamily="2" charset="-122"/>
              </a:rPr>
              <a:t>。</a:t>
            </a:r>
          </a:p>
          <a:p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当</a:t>
            </a:r>
            <a:r>
              <a:rPr kumimoji="1" lang="en-US" altLang="zh-CN" sz="2800" dirty="0">
                <a:latin typeface="Times New Roman" pitchFamily="18" charset="0"/>
                <a:ea typeface="黑体" pitchFamily="2" charset="-122"/>
              </a:rPr>
              <a:t>N 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很大时，次极大的个数很多，这时暗纹和次极大连成一片，形成较宽的暗区。 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57200" y="4586288"/>
            <a:ext cx="7924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en-US" altLang="zh-CN" sz="28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     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</a:rPr>
              <a:t>在研究光栅问题时，主要研究主极大明纹。</a:t>
            </a:r>
            <a:endParaRPr kumimoji="1" lang="zh-CN" altLang="en-US" sz="2400" dirty="0">
              <a:solidFill>
                <a:srgbClr val="0070C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250825" y="3187005"/>
            <a:ext cx="75215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        光栅衍射的明条纹分得很开且很</a:t>
            </a:r>
            <a:r>
              <a:rPr kumimoji="1" lang="zh-CN" altLang="en-US" sz="2800" dirty="0">
                <a:solidFill>
                  <a:srgbClr val="CC0000"/>
                </a:solidFill>
                <a:latin typeface="Times New Roman" pitchFamily="18" charset="0"/>
                <a:ea typeface="黑体" pitchFamily="2" charset="-122"/>
              </a:rPr>
              <a:t>细、很亮又亮</a:t>
            </a:r>
            <a:r>
              <a:rPr kumimoji="1" lang="zh-CN" altLang="en-US" sz="2800" dirty="0">
                <a:latin typeface="Times New Roman" pitchFamily="18" charset="0"/>
                <a:ea typeface="黑体" pitchFamily="2" charset="-122"/>
              </a:rPr>
              <a:t>。屏幕上呈现的是：在黑暗背景中一系列细而窄的亮线。</a:t>
            </a:r>
            <a:endParaRPr kumimoji="1" lang="zh-CN" altLang="en-US" sz="2800" dirty="0">
              <a:solidFill>
                <a:schemeClr val="accent2"/>
              </a:solidFill>
              <a:latin typeface="Times New Roman" pitchFamily="18" charset="0"/>
              <a:ea typeface="黑体" pitchFamily="2" charset="-122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812088" y="1911350"/>
            <a:ext cx="1076325" cy="4032250"/>
            <a:chOff x="3637" y="531"/>
            <a:chExt cx="508" cy="3535"/>
          </a:xfrm>
        </p:grpSpPr>
        <p:sp>
          <p:nvSpPr>
            <p:cNvPr id="17416" name="Rectangle 8"/>
            <p:cNvSpPr>
              <a:spLocks noChangeArrowheads="1"/>
            </p:cNvSpPr>
            <p:nvPr/>
          </p:nvSpPr>
          <p:spPr bwMode="auto">
            <a:xfrm>
              <a:off x="3637" y="531"/>
              <a:ext cx="508" cy="3535"/>
            </a:xfrm>
            <a:prstGeom prst="rect">
              <a:avLst/>
            </a:prstGeom>
            <a:gradFill rotWithShape="0">
              <a:gsLst>
                <a:gs pos="0">
                  <a:srgbClr val="801800">
                    <a:gamma/>
                    <a:shade val="0"/>
                    <a:invGamma/>
                  </a:srgbClr>
                </a:gs>
                <a:gs pos="50000">
                  <a:srgbClr val="801800"/>
                </a:gs>
                <a:gs pos="100000">
                  <a:srgbClr val="801800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7" name="Line 9"/>
            <p:cNvSpPr>
              <a:spLocks noChangeShapeType="1"/>
            </p:cNvSpPr>
            <p:nvPr/>
          </p:nvSpPr>
          <p:spPr bwMode="auto">
            <a:xfrm>
              <a:off x="3660" y="690"/>
              <a:ext cx="475" cy="0"/>
            </a:xfrm>
            <a:prstGeom prst="line">
              <a:avLst/>
            </a:prstGeom>
            <a:noFill/>
            <a:ln w="76200">
              <a:solidFill>
                <a:srgbClr val="B222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8" name="Line 10"/>
            <p:cNvSpPr>
              <a:spLocks noChangeShapeType="1"/>
            </p:cNvSpPr>
            <p:nvPr/>
          </p:nvSpPr>
          <p:spPr bwMode="auto">
            <a:xfrm>
              <a:off x="3649" y="1085"/>
              <a:ext cx="475" cy="0"/>
            </a:xfrm>
            <a:prstGeom prst="line">
              <a:avLst/>
            </a:prstGeom>
            <a:noFill/>
            <a:ln w="76200">
              <a:solidFill>
                <a:srgbClr val="C225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>
              <a:off x="3654" y="1486"/>
              <a:ext cx="475" cy="0"/>
            </a:xfrm>
            <a:prstGeom prst="line">
              <a:avLst/>
            </a:prstGeom>
            <a:noFill/>
            <a:ln w="76200">
              <a:solidFill>
                <a:srgbClr val="DC2A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>
              <a:off x="3659" y="1887"/>
              <a:ext cx="475" cy="0"/>
            </a:xfrm>
            <a:prstGeom prst="line">
              <a:avLst/>
            </a:prstGeom>
            <a:noFill/>
            <a:ln w="76200">
              <a:solidFill>
                <a:srgbClr val="FF390B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Line 13"/>
            <p:cNvSpPr>
              <a:spLocks noChangeShapeType="1"/>
            </p:cNvSpPr>
            <p:nvPr/>
          </p:nvSpPr>
          <p:spPr bwMode="auto">
            <a:xfrm>
              <a:off x="3659" y="2259"/>
              <a:ext cx="475" cy="0"/>
            </a:xfrm>
            <a:prstGeom prst="line">
              <a:avLst/>
            </a:prstGeom>
            <a:noFill/>
            <a:ln w="76200">
              <a:solidFill>
                <a:srgbClr val="FF532B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2" name="Line 14"/>
            <p:cNvSpPr>
              <a:spLocks noChangeShapeType="1"/>
            </p:cNvSpPr>
            <p:nvPr/>
          </p:nvSpPr>
          <p:spPr bwMode="auto">
            <a:xfrm>
              <a:off x="3664" y="2615"/>
              <a:ext cx="475" cy="0"/>
            </a:xfrm>
            <a:prstGeom prst="line">
              <a:avLst/>
            </a:prstGeom>
            <a:noFill/>
            <a:ln w="76200">
              <a:solidFill>
                <a:srgbClr val="FF390B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3" name="Line 15"/>
            <p:cNvSpPr>
              <a:spLocks noChangeShapeType="1"/>
            </p:cNvSpPr>
            <p:nvPr/>
          </p:nvSpPr>
          <p:spPr bwMode="auto">
            <a:xfrm>
              <a:off x="3660" y="2993"/>
              <a:ext cx="475" cy="0"/>
            </a:xfrm>
            <a:prstGeom prst="line">
              <a:avLst/>
            </a:prstGeom>
            <a:noFill/>
            <a:ln w="76200">
              <a:solidFill>
                <a:srgbClr val="DC2A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4" name="Line 16"/>
            <p:cNvSpPr>
              <a:spLocks noChangeShapeType="1"/>
            </p:cNvSpPr>
            <p:nvPr/>
          </p:nvSpPr>
          <p:spPr bwMode="auto">
            <a:xfrm>
              <a:off x="3666" y="3372"/>
              <a:ext cx="475" cy="0"/>
            </a:xfrm>
            <a:prstGeom prst="line">
              <a:avLst/>
            </a:prstGeom>
            <a:noFill/>
            <a:ln w="76200">
              <a:solidFill>
                <a:srgbClr val="C225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8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  <p:bldP spid="17411" grpId="0" autoUpdateAnimBg="0"/>
      <p:bldP spid="174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2"/>
          <p:cNvSpPr txBox="1">
            <a:spLocks noChangeArrowheads="1"/>
          </p:cNvSpPr>
          <p:nvPr/>
        </p:nvSpPr>
        <p:spPr bwMode="auto">
          <a:xfrm>
            <a:off x="457200" y="1309687"/>
            <a:ext cx="69342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光栅中狭缝条数越多，明纹越亮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4800" y="1828800"/>
            <a:ext cx="8839200" cy="723900"/>
            <a:chOff x="192" y="3696"/>
            <a:chExt cx="5568" cy="456"/>
          </a:xfrm>
        </p:grpSpPr>
        <p:sp>
          <p:nvSpPr>
            <p:cNvPr id="168972" name="Text Box 12"/>
            <p:cNvSpPr txBox="1">
              <a:spLocks noChangeArrowheads="1"/>
            </p:cNvSpPr>
            <p:nvPr/>
          </p:nvSpPr>
          <p:spPr bwMode="auto">
            <a:xfrm>
              <a:off x="192" y="3744"/>
              <a:ext cx="182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亮纹的光强</a:t>
              </a:r>
              <a:endPara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168973" name="Object 13"/>
            <p:cNvGraphicFramePr>
              <a:graphicFrameLocks noChangeAspect="1"/>
            </p:cNvGraphicFramePr>
            <p:nvPr/>
          </p:nvGraphicFramePr>
          <p:xfrm>
            <a:off x="1440" y="3696"/>
            <a:ext cx="1008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0" name="Equation" r:id="rId3" imgW="583920" imgH="253800" progId="Equation.3">
                    <p:embed/>
                  </p:oleObj>
                </mc:Choice>
                <mc:Fallback>
                  <p:oleObj name="Equation" r:id="rId3" imgW="583920" imgH="2538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3696"/>
                          <a:ext cx="1008" cy="4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8974" name="Text Box 14"/>
            <p:cNvSpPr txBox="1">
              <a:spLocks noChangeArrowheads="1"/>
            </p:cNvSpPr>
            <p:nvPr/>
          </p:nvSpPr>
          <p:spPr bwMode="auto">
            <a:xfrm>
              <a:off x="4223" y="3744"/>
              <a:ext cx="1537" cy="327"/>
            </a:xfrm>
            <a:prstGeom prst="rect">
              <a:avLst/>
            </a:prstGeom>
            <a:noFill/>
            <a:ln w="19050">
              <a:noFill/>
              <a:prstDash val="dash"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：单缝光强）</a:t>
              </a:r>
            </a:p>
          </p:txBody>
        </p:sp>
        <p:sp>
          <p:nvSpPr>
            <p:cNvPr id="168975" name="Text Box 15"/>
            <p:cNvSpPr txBox="1">
              <a:spLocks noChangeArrowheads="1"/>
            </p:cNvSpPr>
            <p:nvPr/>
          </p:nvSpPr>
          <p:spPr bwMode="auto">
            <a:xfrm>
              <a:off x="2400" y="3744"/>
              <a:ext cx="2064" cy="327"/>
            </a:xfrm>
            <a:prstGeom prst="rect">
              <a:avLst/>
            </a:prstGeom>
            <a:noFill/>
            <a:ln w="19050">
              <a:noFill/>
              <a:prstDash val="dash"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latin typeface="Times New Roman" pitchFamily="18" charset="0"/>
                </a:rPr>
                <a:t>（　：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狭缝数</a:t>
              </a:r>
              <a:r>
                <a:rPr lang="zh-CN" altLang="en-US" sz="2800" b="1" dirty="0">
                  <a:latin typeface="Times New Roman" pitchFamily="18" charset="0"/>
                </a:rPr>
                <a:t>，</a:t>
              </a:r>
            </a:p>
          </p:txBody>
        </p:sp>
        <p:graphicFrame>
          <p:nvGraphicFramePr>
            <p:cNvPr id="168976" name="Object 16"/>
            <p:cNvGraphicFramePr>
              <a:graphicFrameLocks noChangeAspect="1"/>
            </p:cNvGraphicFramePr>
            <p:nvPr/>
          </p:nvGraphicFramePr>
          <p:xfrm>
            <a:off x="2640" y="3776"/>
            <a:ext cx="30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1" name="Equation" r:id="rId5" imgW="177480" imgH="177480" progId="Equation.3">
                    <p:embed/>
                  </p:oleObj>
                </mc:Choice>
                <mc:Fallback>
                  <p:oleObj name="Equation" r:id="rId5" imgW="177480" imgH="1774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3776"/>
                          <a:ext cx="304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8977" name="Object 17"/>
            <p:cNvGraphicFramePr>
              <a:graphicFrameLocks noChangeAspect="1"/>
            </p:cNvGraphicFramePr>
            <p:nvPr/>
          </p:nvGraphicFramePr>
          <p:xfrm>
            <a:off x="3984" y="3696"/>
            <a:ext cx="31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2" name="Equation" r:id="rId7" imgW="164880" imgH="228600" progId="Equation.3">
                    <p:embed/>
                  </p:oleObj>
                </mc:Choice>
                <mc:Fallback>
                  <p:oleObj name="Equation" r:id="rId7" imgW="164880" imgH="2286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696"/>
                          <a:ext cx="312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6"/>
          <p:cNvGrpSpPr>
            <a:grpSpLocks/>
          </p:cNvGrpSpPr>
          <p:nvPr/>
        </p:nvGrpSpPr>
        <p:grpSpPr bwMode="auto">
          <a:xfrm>
            <a:off x="381000" y="2743200"/>
            <a:ext cx="8534400" cy="3581400"/>
            <a:chOff x="240" y="864"/>
            <a:chExt cx="5376" cy="2256"/>
          </a:xfrm>
        </p:grpSpPr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240" y="864"/>
              <a:ext cx="5376" cy="2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499" y="1433"/>
              <a:ext cx="4078" cy="731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476" y="454"/>
                </a:cxn>
                <a:cxn ang="0">
                  <a:pos x="906" y="247"/>
                </a:cxn>
                <a:cxn ang="0">
                  <a:pos x="1421" y="93"/>
                </a:cxn>
                <a:cxn ang="0">
                  <a:pos x="2028" y="1"/>
                </a:cxn>
                <a:cxn ang="0">
                  <a:pos x="2665" y="101"/>
                </a:cxn>
                <a:cxn ang="0">
                  <a:pos x="3157" y="247"/>
                </a:cxn>
                <a:cxn ang="0">
                  <a:pos x="3602" y="447"/>
                </a:cxn>
                <a:cxn ang="0">
                  <a:pos x="4078" y="731"/>
                </a:cxn>
              </a:cxnLst>
              <a:rect l="0" t="0" r="r" b="b"/>
              <a:pathLst>
                <a:path w="4078" h="731">
                  <a:moveTo>
                    <a:pt x="0" y="731"/>
                  </a:moveTo>
                  <a:cubicBezTo>
                    <a:pt x="79" y="685"/>
                    <a:pt x="325" y="535"/>
                    <a:pt x="476" y="454"/>
                  </a:cubicBezTo>
                  <a:cubicBezTo>
                    <a:pt x="627" y="373"/>
                    <a:pt x="749" y="307"/>
                    <a:pt x="906" y="247"/>
                  </a:cubicBezTo>
                  <a:cubicBezTo>
                    <a:pt x="1063" y="187"/>
                    <a:pt x="1234" y="134"/>
                    <a:pt x="1421" y="93"/>
                  </a:cubicBezTo>
                  <a:cubicBezTo>
                    <a:pt x="1608" y="52"/>
                    <a:pt x="1821" y="0"/>
                    <a:pt x="2028" y="1"/>
                  </a:cubicBezTo>
                  <a:cubicBezTo>
                    <a:pt x="2235" y="2"/>
                    <a:pt x="2477" y="60"/>
                    <a:pt x="2665" y="101"/>
                  </a:cubicBezTo>
                  <a:cubicBezTo>
                    <a:pt x="2853" y="142"/>
                    <a:pt x="3001" y="189"/>
                    <a:pt x="3157" y="247"/>
                  </a:cubicBezTo>
                  <a:cubicBezTo>
                    <a:pt x="3313" y="305"/>
                    <a:pt x="3449" y="366"/>
                    <a:pt x="3602" y="447"/>
                  </a:cubicBezTo>
                  <a:cubicBezTo>
                    <a:pt x="3755" y="528"/>
                    <a:pt x="3979" y="672"/>
                    <a:pt x="4078" y="731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 flipV="1">
              <a:off x="2520" y="1008"/>
              <a:ext cx="0" cy="17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>
              <a:off x="3066" y="2709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3612" y="2709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4158" y="2709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>
              <a:off x="1974" y="2709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14"/>
            <p:cNvSpPr>
              <a:spLocks noChangeShapeType="1"/>
            </p:cNvSpPr>
            <p:nvPr/>
          </p:nvSpPr>
          <p:spPr bwMode="auto">
            <a:xfrm>
              <a:off x="1428" y="2709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15"/>
            <p:cNvSpPr>
              <a:spLocks noChangeShapeType="1"/>
            </p:cNvSpPr>
            <p:nvPr/>
          </p:nvSpPr>
          <p:spPr bwMode="auto">
            <a:xfrm>
              <a:off x="882" y="2709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2445" y="1418"/>
              <a:ext cx="150" cy="1372"/>
            </a:xfrm>
            <a:custGeom>
              <a:avLst/>
              <a:gdLst/>
              <a:ahLst/>
              <a:cxnLst>
                <a:cxn ang="0">
                  <a:pos x="0" y="1372"/>
                </a:cxn>
                <a:cxn ang="0">
                  <a:pos x="66" y="1"/>
                </a:cxn>
                <a:cxn ang="0">
                  <a:pos x="150" y="1369"/>
                </a:cxn>
              </a:cxnLst>
              <a:rect l="0" t="0" r="r" b="b"/>
              <a:pathLst>
                <a:path w="150" h="1372">
                  <a:moveTo>
                    <a:pt x="0" y="1372"/>
                  </a:moveTo>
                  <a:cubicBezTo>
                    <a:pt x="11" y="1144"/>
                    <a:pt x="41" y="2"/>
                    <a:pt x="66" y="1"/>
                  </a:cubicBezTo>
                  <a:cubicBezTo>
                    <a:pt x="91" y="0"/>
                    <a:pt x="133" y="1084"/>
                    <a:pt x="150" y="136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3003" y="1518"/>
              <a:ext cx="120" cy="1269"/>
            </a:xfrm>
            <a:custGeom>
              <a:avLst/>
              <a:gdLst/>
              <a:ahLst/>
              <a:cxnLst>
                <a:cxn ang="0">
                  <a:pos x="0" y="1269"/>
                </a:cxn>
                <a:cxn ang="0">
                  <a:pos x="61" y="1"/>
                </a:cxn>
                <a:cxn ang="0">
                  <a:pos x="120" y="1263"/>
                </a:cxn>
              </a:cxnLst>
              <a:rect l="0" t="0" r="r" b="b"/>
              <a:pathLst>
                <a:path w="120" h="1269">
                  <a:moveTo>
                    <a:pt x="0" y="1269"/>
                  </a:moveTo>
                  <a:cubicBezTo>
                    <a:pt x="10" y="1058"/>
                    <a:pt x="41" y="2"/>
                    <a:pt x="61" y="1"/>
                  </a:cubicBezTo>
                  <a:cubicBezTo>
                    <a:pt x="81" y="0"/>
                    <a:pt x="108" y="1000"/>
                    <a:pt x="120" y="126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3540" y="1664"/>
              <a:ext cx="132" cy="1120"/>
            </a:xfrm>
            <a:custGeom>
              <a:avLst/>
              <a:gdLst/>
              <a:ahLst/>
              <a:cxnLst>
                <a:cxn ang="0">
                  <a:pos x="0" y="1117"/>
                </a:cxn>
                <a:cxn ang="0">
                  <a:pos x="77" y="1"/>
                </a:cxn>
                <a:cxn ang="0">
                  <a:pos x="132" y="1120"/>
                </a:cxn>
              </a:cxnLst>
              <a:rect l="0" t="0" r="r" b="b"/>
              <a:pathLst>
                <a:path w="132" h="1120">
                  <a:moveTo>
                    <a:pt x="0" y="1117"/>
                  </a:moveTo>
                  <a:cubicBezTo>
                    <a:pt x="13" y="931"/>
                    <a:pt x="55" y="0"/>
                    <a:pt x="77" y="1"/>
                  </a:cubicBezTo>
                  <a:cubicBezTo>
                    <a:pt x="99" y="2"/>
                    <a:pt x="121" y="887"/>
                    <a:pt x="132" y="112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089" y="1902"/>
              <a:ext cx="132" cy="879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1908" y="1518"/>
              <a:ext cx="144" cy="1272"/>
            </a:xfrm>
            <a:custGeom>
              <a:avLst/>
              <a:gdLst/>
              <a:ahLst/>
              <a:cxnLst>
                <a:cxn ang="0">
                  <a:pos x="0" y="1272"/>
                </a:cxn>
                <a:cxn ang="0">
                  <a:pos x="66" y="1"/>
                </a:cxn>
                <a:cxn ang="0">
                  <a:pos x="144" y="1266"/>
                </a:cxn>
              </a:cxnLst>
              <a:rect l="0" t="0" r="r" b="b"/>
              <a:pathLst>
                <a:path w="144" h="1272">
                  <a:moveTo>
                    <a:pt x="0" y="1272"/>
                  </a:moveTo>
                  <a:cubicBezTo>
                    <a:pt x="11" y="1060"/>
                    <a:pt x="42" y="2"/>
                    <a:pt x="66" y="1"/>
                  </a:cubicBezTo>
                  <a:cubicBezTo>
                    <a:pt x="90" y="0"/>
                    <a:pt x="128" y="1003"/>
                    <a:pt x="144" y="1266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1362" y="1656"/>
              <a:ext cx="126" cy="1131"/>
            </a:xfrm>
            <a:custGeom>
              <a:avLst/>
              <a:gdLst/>
              <a:ahLst/>
              <a:cxnLst>
                <a:cxn ang="0">
                  <a:pos x="0" y="1125"/>
                </a:cxn>
                <a:cxn ang="0">
                  <a:pos x="66" y="1"/>
                </a:cxn>
                <a:cxn ang="0">
                  <a:pos x="126" y="1131"/>
                </a:cxn>
              </a:cxnLst>
              <a:rect l="0" t="0" r="r" b="b"/>
              <a:pathLst>
                <a:path w="126" h="1131">
                  <a:moveTo>
                    <a:pt x="0" y="1125"/>
                  </a:moveTo>
                  <a:cubicBezTo>
                    <a:pt x="11" y="938"/>
                    <a:pt x="45" y="0"/>
                    <a:pt x="66" y="1"/>
                  </a:cubicBezTo>
                  <a:cubicBezTo>
                    <a:pt x="87" y="2"/>
                    <a:pt x="114" y="896"/>
                    <a:pt x="126" y="1131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Freeform 22"/>
            <p:cNvSpPr>
              <a:spLocks/>
            </p:cNvSpPr>
            <p:nvPr/>
          </p:nvSpPr>
          <p:spPr bwMode="auto">
            <a:xfrm>
              <a:off x="816" y="1908"/>
              <a:ext cx="144" cy="888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90" y="2"/>
                </a:cxn>
                <a:cxn ang="0">
                  <a:pos x="144" y="888"/>
                </a:cxn>
              </a:cxnLst>
              <a:rect l="0" t="0" r="r" b="b"/>
              <a:pathLst>
                <a:path w="144" h="888">
                  <a:moveTo>
                    <a:pt x="0" y="876"/>
                  </a:moveTo>
                  <a:cubicBezTo>
                    <a:pt x="15" y="730"/>
                    <a:pt x="66" y="0"/>
                    <a:pt x="90" y="2"/>
                  </a:cubicBezTo>
                  <a:cubicBezTo>
                    <a:pt x="114" y="4"/>
                    <a:pt x="133" y="704"/>
                    <a:pt x="144" y="88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8" name="Object 23"/>
            <p:cNvGraphicFramePr>
              <a:graphicFrameLocks noChangeAspect="1"/>
            </p:cNvGraphicFramePr>
            <p:nvPr/>
          </p:nvGraphicFramePr>
          <p:xfrm>
            <a:off x="4272" y="2446"/>
            <a:ext cx="1296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3" name="Equation" r:id="rId9" imgW="774360" imgH="203040" progId="Equation.3">
                    <p:embed/>
                  </p:oleObj>
                </mc:Choice>
                <mc:Fallback>
                  <p:oleObj name="Equation" r:id="rId9" imgW="774360" imgH="2030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446"/>
                          <a:ext cx="1296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24"/>
            <p:cNvGraphicFramePr>
              <a:graphicFrameLocks noChangeAspect="1"/>
            </p:cNvGraphicFramePr>
            <p:nvPr/>
          </p:nvGraphicFramePr>
          <p:xfrm>
            <a:off x="2976" y="2784"/>
            <a:ext cx="19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4" name="Equation" r:id="rId11" imgW="139680" imgH="177480" progId="Equation.3">
                    <p:embed/>
                  </p:oleObj>
                </mc:Choice>
                <mc:Fallback>
                  <p:oleObj name="Equation" r:id="rId11" imgW="139680" imgH="177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2784"/>
                          <a:ext cx="190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25"/>
            <p:cNvGraphicFramePr>
              <a:graphicFrameLocks noChangeAspect="1"/>
            </p:cNvGraphicFramePr>
            <p:nvPr/>
          </p:nvGraphicFramePr>
          <p:xfrm>
            <a:off x="3456" y="2784"/>
            <a:ext cx="274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5" name="Equation" r:id="rId13" imgW="215640" imgH="177480" progId="Equation.3">
                    <p:embed/>
                  </p:oleObj>
                </mc:Choice>
                <mc:Fallback>
                  <p:oleObj name="Equation" r:id="rId13" imgW="215640" imgH="1774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784"/>
                          <a:ext cx="274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26"/>
            <p:cNvGraphicFramePr>
              <a:graphicFrameLocks noChangeAspect="1"/>
            </p:cNvGraphicFramePr>
            <p:nvPr/>
          </p:nvGraphicFramePr>
          <p:xfrm>
            <a:off x="4014" y="2784"/>
            <a:ext cx="256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6" name="Equation" r:id="rId15" imgW="203040" imgH="177480" progId="Equation.3">
                    <p:embed/>
                  </p:oleObj>
                </mc:Choice>
                <mc:Fallback>
                  <p:oleObj name="Equation" r:id="rId15" imgW="203040" imgH="1774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784"/>
                          <a:ext cx="256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27"/>
            <p:cNvGraphicFramePr>
              <a:graphicFrameLocks noChangeAspect="1"/>
            </p:cNvGraphicFramePr>
            <p:nvPr/>
          </p:nvGraphicFramePr>
          <p:xfrm>
            <a:off x="1776" y="2784"/>
            <a:ext cx="384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7" name="Equation" r:id="rId17" imgW="253800" imgH="177480" progId="Equation.3">
                    <p:embed/>
                  </p:oleObj>
                </mc:Choice>
                <mc:Fallback>
                  <p:oleObj name="Equation" r:id="rId17" imgW="253800" imgH="1774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784"/>
                          <a:ext cx="384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28"/>
            <p:cNvGraphicFramePr>
              <a:graphicFrameLocks noChangeAspect="1"/>
            </p:cNvGraphicFramePr>
            <p:nvPr/>
          </p:nvGraphicFramePr>
          <p:xfrm>
            <a:off x="1152" y="2784"/>
            <a:ext cx="471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8" name="Equation" r:id="rId19" imgW="330120" imgH="177480" progId="Equation.3">
                    <p:embed/>
                  </p:oleObj>
                </mc:Choice>
                <mc:Fallback>
                  <p:oleObj name="Equation" r:id="rId19" imgW="330120" imgH="1774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784"/>
                          <a:ext cx="471" cy="2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29"/>
            <p:cNvGraphicFramePr>
              <a:graphicFrameLocks noChangeAspect="1"/>
            </p:cNvGraphicFramePr>
            <p:nvPr/>
          </p:nvGraphicFramePr>
          <p:xfrm>
            <a:off x="528" y="2784"/>
            <a:ext cx="48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9" name="Equation" r:id="rId21" imgW="317160" imgH="177480" progId="Equation.3">
                    <p:embed/>
                  </p:oleObj>
                </mc:Choice>
                <mc:Fallback>
                  <p:oleObj name="Equation" r:id="rId21" imgW="317160" imgH="1774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784"/>
                          <a:ext cx="480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30"/>
            <p:cNvGraphicFramePr>
              <a:graphicFrameLocks noChangeAspect="1"/>
            </p:cNvGraphicFramePr>
            <p:nvPr/>
          </p:nvGraphicFramePr>
          <p:xfrm>
            <a:off x="2448" y="2853"/>
            <a:ext cx="17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40" name="Equation" r:id="rId23" imgW="164880" imgH="241200" progId="Equation.3">
                    <p:embed/>
                  </p:oleObj>
                </mc:Choice>
                <mc:Fallback>
                  <p:oleObj name="Equation" r:id="rId23" imgW="164880" imgH="24120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853"/>
                          <a:ext cx="170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31"/>
            <p:cNvGraphicFramePr>
              <a:graphicFrameLocks noChangeAspect="1"/>
            </p:cNvGraphicFramePr>
            <p:nvPr/>
          </p:nvGraphicFramePr>
          <p:xfrm>
            <a:off x="2256" y="1008"/>
            <a:ext cx="17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41" name="Equation" r:id="rId25" imgW="164880" imgH="228600" progId="Equation.3">
                    <p:embed/>
                  </p:oleObj>
                </mc:Choice>
                <mc:Fallback>
                  <p:oleObj name="Equation" r:id="rId25" imgW="164880" imgH="22860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008"/>
                          <a:ext cx="173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Text Box 32"/>
            <p:cNvSpPr txBox="1">
              <a:spLocks noChangeArrowheads="1"/>
            </p:cNvSpPr>
            <p:nvPr/>
          </p:nvSpPr>
          <p:spPr bwMode="auto">
            <a:xfrm>
              <a:off x="336" y="912"/>
              <a:ext cx="18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）</a:t>
              </a: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光强分布</a:t>
              </a:r>
            </a:p>
          </p:txBody>
        </p:sp>
        <p:sp>
          <p:nvSpPr>
            <p:cNvPr id="48" name="Line 33"/>
            <p:cNvSpPr>
              <a:spLocks noChangeShapeType="1"/>
            </p:cNvSpPr>
            <p:nvPr/>
          </p:nvSpPr>
          <p:spPr bwMode="auto">
            <a:xfrm>
              <a:off x="384" y="2784"/>
              <a:ext cx="48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960" y="2730"/>
              <a:ext cx="402" cy="5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488" y="2735"/>
              <a:ext cx="417" cy="56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78" y="7"/>
                </a:cxn>
                <a:cxn ang="0">
                  <a:pos x="144" y="55"/>
                </a:cxn>
                <a:cxn ang="0">
                  <a:pos x="204" y="1"/>
                </a:cxn>
                <a:cxn ang="0">
                  <a:pos x="276" y="55"/>
                </a:cxn>
                <a:cxn ang="0">
                  <a:pos x="342" y="1"/>
                </a:cxn>
                <a:cxn ang="0">
                  <a:pos x="417" y="49"/>
                </a:cxn>
              </a:cxnLst>
              <a:rect l="0" t="0" r="r" b="b"/>
              <a:pathLst>
                <a:path w="417" h="56">
                  <a:moveTo>
                    <a:pt x="0" y="55"/>
                  </a:moveTo>
                  <a:cubicBezTo>
                    <a:pt x="13" y="47"/>
                    <a:pt x="54" y="7"/>
                    <a:pt x="78" y="7"/>
                  </a:cubicBezTo>
                  <a:cubicBezTo>
                    <a:pt x="102" y="7"/>
                    <a:pt x="123" y="56"/>
                    <a:pt x="144" y="55"/>
                  </a:cubicBezTo>
                  <a:cubicBezTo>
                    <a:pt x="165" y="54"/>
                    <a:pt x="182" y="1"/>
                    <a:pt x="204" y="1"/>
                  </a:cubicBezTo>
                  <a:cubicBezTo>
                    <a:pt x="226" y="1"/>
                    <a:pt x="253" y="55"/>
                    <a:pt x="276" y="55"/>
                  </a:cubicBezTo>
                  <a:cubicBezTo>
                    <a:pt x="299" y="55"/>
                    <a:pt x="319" y="2"/>
                    <a:pt x="342" y="1"/>
                  </a:cubicBezTo>
                  <a:cubicBezTo>
                    <a:pt x="365" y="0"/>
                    <a:pt x="402" y="39"/>
                    <a:pt x="417" y="4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2046" y="2736"/>
              <a:ext cx="402" cy="5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2592" y="2736"/>
              <a:ext cx="408" cy="5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8" y="54"/>
                </a:cxn>
              </a:cxnLst>
              <a:rect l="0" t="0" r="r" b="b"/>
              <a:pathLst>
                <a:path w="408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0" y="0"/>
                    <a:pt x="342" y="0"/>
                  </a:cubicBezTo>
                  <a:cubicBezTo>
                    <a:pt x="364" y="0"/>
                    <a:pt x="394" y="43"/>
                    <a:pt x="408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3120" y="2734"/>
              <a:ext cx="420" cy="57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78" y="8"/>
                </a:cxn>
                <a:cxn ang="0">
                  <a:pos x="144" y="56"/>
                </a:cxn>
                <a:cxn ang="0">
                  <a:pos x="204" y="2"/>
                </a:cxn>
                <a:cxn ang="0">
                  <a:pos x="276" y="56"/>
                </a:cxn>
                <a:cxn ang="0">
                  <a:pos x="342" y="2"/>
                </a:cxn>
                <a:cxn ang="0">
                  <a:pos x="420" y="47"/>
                </a:cxn>
              </a:cxnLst>
              <a:rect l="0" t="0" r="r" b="b"/>
              <a:pathLst>
                <a:path w="420" h="57">
                  <a:moveTo>
                    <a:pt x="0" y="56"/>
                  </a:moveTo>
                  <a:cubicBezTo>
                    <a:pt x="13" y="48"/>
                    <a:pt x="54" y="8"/>
                    <a:pt x="78" y="8"/>
                  </a:cubicBezTo>
                  <a:cubicBezTo>
                    <a:pt x="102" y="8"/>
                    <a:pt x="123" y="57"/>
                    <a:pt x="144" y="56"/>
                  </a:cubicBezTo>
                  <a:cubicBezTo>
                    <a:pt x="165" y="55"/>
                    <a:pt x="182" y="2"/>
                    <a:pt x="204" y="2"/>
                  </a:cubicBezTo>
                  <a:cubicBezTo>
                    <a:pt x="226" y="2"/>
                    <a:pt x="253" y="56"/>
                    <a:pt x="276" y="56"/>
                  </a:cubicBezTo>
                  <a:cubicBezTo>
                    <a:pt x="299" y="56"/>
                    <a:pt x="318" y="4"/>
                    <a:pt x="342" y="2"/>
                  </a:cubicBezTo>
                  <a:cubicBezTo>
                    <a:pt x="366" y="0"/>
                    <a:pt x="404" y="38"/>
                    <a:pt x="420" y="47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3678" y="2729"/>
              <a:ext cx="411" cy="5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11" y="52"/>
                </a:cxn>
              </a:cxnLst>
              <a:rect l="0" t="0" r="r" b="b"/>
              <a:pathLst>
                <a:path w="411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0" y="0"/>
                    <a:pt x="342" y="0"/>
                  </a:cubicBezTo>
                  <a:cubicBezTo>
                    <a:pt x="364" y="0"/>
                    <a:pt x="397" y="41"/>
                    <a:pt x="411" y="5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4224" y="2736"/>
              <a:ext cx="402" cy="5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414" y="2736"/>
              <a:ext cx="402" cy="5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" name="AutoShape 42"/>
          <p:cNvSpPr>
            <a:spLocks noChangeArrowheads="1"/>
          </p:cNvSpPr>
          <p:nvPr/>
        </p:nvSpPr>
        <p:spPr bwMode="auto">
          <a:xfrm>
            <a:off x="4114800" y="2819400"/>
            <a:ext cx="1524000" cy="457200"/>
          </a:xfrm>
          <a:prstGeom prst="wedgeRoundRectCallout">
            <a:avLst>
              <a:gd name="adj1" fmla="val -56042"/>
              <a:gd name="adj2" fmla="val 132986"/>
              <a:gd name="adj3" fmla="val 16667"/>
            </a:avLst>
          </a:prstGeom>
          <a:gradFill rotWithShape="0">
            <a:gsLst>
              <a:gs pos="0">
                <a:srgbClr val="FEEAF9"/>
              </a:gs>
              <a:gs pos="50000">
                <a:srgbClr val="FFFFFF"/>
              </a:gs>
              <a:gs pos="100000">
                <a:srgbClr val="FEEAF9"/>
              </a:gs>
            </a:gsLst>
            <a:lin ang="5400000" scaled="1"/>
          </a:gradFill>
          <a:ln w="9525">
            <a:solidFill>
              <a:srgbClr val="CC00CC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中央明纹</a:t>
            </a:r>
          </a:p>
        </p:txBody>
      </p:sp>
      <p:sp>
        <p:nvSpPr>
          <p:cNvPr id="58" name="AutoShape 43"/>
          <p:cNvSpPr>
            <a:spLocks noChangeArrowheads="1"/>
          </p:cNvSpPr>
          <p:nvPr/>
        </p:nvSpPr>
        <p:spPr bwMode="auto">
          <a:xfrm>
            <a:off x="5715000" y="2971800"/>
            <a:ext cx="1219200" cy="762000"/>
          </a:xfrm>
          <a:prstGeom prst="wedgeRoundRectCallout">
            <a:avLst>
              <a:gd name="adj1" fmla="val -116537"/>
              <a:gd name="adj2" fmla="val 56250"/>
              <a:gd name="adj3" fmla="val 16667"/>
            </a:avLst>
          </a:prstGeom>
          <a:gradFill rotWithShape="0">
            <a:gsLst>
              <a:gs pos="0">
                <a:srgbClr val="EFF8D2"/>
              </a:gs>
              <a:gs pos="50000">
                <a:srgbClr val="FFFFFF"/>
              </a:gs>
              <a:gs pos="100000">
                <a:srgbClr val="EFF8D2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第一级主明纹</a:t>
            </a:r>
          </a:p>
        </p:txBody>
      </p:sp>
      <p:sp>
        <p:nvSpPr>
          <p:cNvPr id="59" name="AutoShape 44"/>
          <p:cNvSpPr>
            <a:spLocks noChangeArrowheads="1"/>
          </p:cNvSpPr>
          <p:nvPr/>
        </p:nvSpPr>
        <p:spPr bwMode="auto">
          <a:xfrm>
            <a:off x="7086600" y="3429000"/>
            <a:ext cx="1219200" cy="762000"/>
          </a:xfrm>
          <a:prstGeom prst="wedgeRoundRectCallout">
            <a:avLst>
              <a:gd name="adj1" fmla="val -161588"/>
              <a:gd name="adj2" fmla="val 29167"/>
              <a:gd name="adj3" fmla="val 16667"/>
            </a:avLst>
          </a:prstGeom>
          <a:gradFill rotWithShape="0">
            <a:gsLst>
              <a:gs pos="0">
                <a:srgbClr val="FEFCDE"/>
              </a:gs>
              <a:gs pos="50000">
                <a:srgbClr val="FFFFFF"/>
              </a:gs>
              <a:gs pos="100000">
                <a:srgbClr val="FEFCDE"/>
              </a:gs>
            </a:gsLst>
            <a:lin ang="5400000" scaled="1"/>
          </a:gradFill>
          <a:ln w="9525">
            <a:solidFill>
              <a:srgbClr val="FFCC66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第二级主明纹</a:t>
            </a:r>
          </a:p>
        </p:txBody>
      </p:sp>
      <p:sp>
        <p:nvSpPr>
          <p:cNvPr id="60" name="矩形 59"/>
          <p:cNvSpPr/>
          <p:nvPr/>
        </p:nvSpPr>
        <p:spPr>
          <a:xfrm>
            <a:off x="609600" y="22860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讨论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 autoUpdateAnimBg="0"/>
      <p:bldP spid="58" grpId="0" animBg="1" autoUpdateAnimBg="0"/>
      <p:bldP spid="59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45"/>
          <p:cNvSpPr txBox="1">
            <a:spLocks noChangeArrowheads="1"/>
          </p:cNvSpPr>
          <p:nvPr/>
        </p:nvSpPr>
        <p:spPr bwMode="auto">
          <a:xfrm>
            <a:off x="228600" y="1143000"/>
            <a:ext cx="8534400" cy="15113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E9FBDB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  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理论计算表明，在两相邻</a:t>
            </a:r>
            <a:r>
              <a: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主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明纹间有 </a:t>
            </a:r>
            <a:r>
              <a:rPr kumimoji="1" lang="en-US" altLang="zh-CN" sz="2800" i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 - </a:t>
            </a:r>
            <a:r>
              <a:rPr kumimoji="1"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条</a:t>
            </a:r>
            <a:r>
              <a: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暗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纹和 </a:t>
            </a:r>
            <a:r>
              <a:rPr kumimoji="1" lang="en-US" altLang="zh-CN" sz="2800" i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 </a:t>
            </a:r>
            <a:r>
              <a:rPr kumimoji="1"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- 2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条</a:t>
            </a:r>
            <a:r>
              <a: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次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明纹，因为次明纹的光强远小于主明纹，所以暗纹和次明纹连成一片形成暗区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</a:p>
        </p:txBody>
      </p:sp>
      <p:graphicFrame>
        <p:nvGraphicFramePr>
          <p:cNvPr id="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526351"/>
              </p:ext>
            </p:extLst>
          </p:nvPr>
        </p:nvGraphicFramePr>
        <p:xfrm>
          <a:off x="1066800" y="3309938"/>
          <a:ext cx="297180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7" name="Equation" r:id="rId3" imgW="977760" imgH="393480" progId="Equation.3">
                  <p:embed/>
                </p:oleObj>
              </mc:Choice>
              <mc:Fallback>
                <p:oleObj name="Equation" r:id="rId3" imgW="977760" imgH="3934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09938"/>
                        <a:ext cx="2971800" cy="1109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960179"/>
              </p:ext>
            </p:extLst>
          </p:nvPr>
        </p:nvGraphicFramePr>
        <p:xfrm>
          <a:off x="4648200" y="3429000"/>
          <a:ext cx="370373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8" name="公式" r:id="rId5" imgW="1739880" imgH="393480" progId="Equation.3">
                  <p:embed/>
                </p:oleObj>
              </mc:Choice>
              <mc:Fallback>
                <p:oleObj name="公式" r:id="rId5" imgW="1739880" imgH="39348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429000"/>
                        <a:ext cx="3703731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381000" y="2819400"/>
            <a:ext cx="38862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）条纹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最高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级数</a:t>
            </a:r>
          </a:p>
        </p:txBody>
      </p:sp>
      <p:graphicFrame>
        <p:nvGraphicFramePr>
          <p:cNvPr id="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944437"/>
              </p:ext>
            </p:extLst>
          </p:nvPr>
        </p:nvGraphicFramePr>
        <p:xfrm>
          <a:off x="1524000" y="5616575"/>
          <a:ext cx="58674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" name="Equation" r:id="rId7" imgW="2006280" imgH="393480" progId="Equation.3">
                  <p:embed/>
                </p:oleObj>
              </mc:Choice>
              <mc:Fallback>
                <p:oleObj name="Equation" r:id="rId7" imgW="2006280" imgH="3934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616575"/>
                        <a:ext cx="5867400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381000" y="4495800"/>
            <a:ext cx="81534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）光栅常数越小，明纹越窄，明纹间相隔越远</a:t>
            </a: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auto">
          <a:xfrm>
            <a:off x="914400" y="5195887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入射光波长越大，明纹间相隔越远</a:t>
            </a:r>
          </a:p>
        </p:txBody>
      </p:sp>
      <p:sp>
        <p:nvSpPr>
          <p:cNvPr id="9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 autoUpdateAnimBg="0"/>
      <p:bldP spid="49" grpId="0" autoUpdateAnimBg="0"/>
      <p:bldP spid="51" grpId="0" autoUpdateAnimBg="0"/>
      <p:bldP spid="52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1853268"/>
            <a:ext cx="2895600" cy="1433513"/>
            <a:chOff x="144" y="873"/>
            <a:chExt cx="1824" cy="903"/>
          </a:xfrm>
        </p:grpSpPr>
        <p:graphicFrame>
          <p:nvGraphicFramePr>
            <p:cNvPr id="172035" name="Object 3"/>
            <p:cNvGraphicFramePr>
              <a:graphicFrameLocks noChangeAspect="1"/>
            </p:cNvGraphicFramePr>
            <p:nvPr/>
          </p:nvGraphicFramePr>
          <p:xfrm>
            <a:off x="144" y="1100"/>
            <a:ext cx="1824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2" name="Equation" r:id="rId3" imgW="952200" imgH="393480" progId="Equation.3">
                    <p:embed/>
                  </p:oleObj>
                </mc:Choice>
                <mc:Fallback>
                  <p:oleObj name="Equation" r:id="rId3" imgW="952200" imgH="3934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100"/>
                          <a:ext cx="1824" cy="6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039" name="Rectangle 7"/>
            <p:cNvSpPr>
              <a:spLocks noChangeArrowheads="1"/>
            </p:cNvSpPr>
            <p:nvPr/>
          </p:nvSpPr>
          <p:spPr bwMode="auto">
            <a:xfrm>
              <a:off x="144" y="873"/>
              <a:ext cx="14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0000FF"/>
                </a:buClr>
                <a:buFont typeface="Wingdings" pitchFamily="2" charset="2"/>
                <a:buChar char="Ø"/>
              </a:pPr>
              <a:r>
                <a:rPr lang="en-US" altLang="zh-CN" sz="2800" dirty="0">
                  <a:latin typeface="宋体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单缝衍射</a:t>
              </a:r>
            </a:p>
          </p:txBody>
        </p:sp>
      </p:grpSp>
      <p:sp>
        <p:nvSpPr>
          <p:cNvPr id="172040" name="Text Box 8"/>
          <p:cNvSpPr txBox="1">
            <a:spLocks noChangeArrowheads="1"/>
          </p:cNvSpPr>
          <p:nvPr/>
        </p:nvSpPr>
        <p:spPr bwMode="auto">
          <a:xfrm>
            <a:off x="304800" y="1091268"/>
            <a:ext cx="7467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 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单缝衍射对光栅衍射的影响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zh-CN" altLang="en-US" sz="28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缺级现象）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28600" y="3286780"/>
            <a:ext cx="3505200" cy="1219200"/>
            <a:chOff x="96" y="3360"/>
            <a:chExt cx="2208" cy="768"/>
          </a:xfrm>
        </p:grpSpPr>
        <p:graphicFrame>
          <p:nvGraphicFramePr>
            <p:cNvPr id="172042" name="Object 10"/>
            <p:cNvGraphicFramePr>
              <a:graphicFrameLocks noChangeAspect="1"/>
            </p:cNvGraphicFramePr>
            <p:nvPr/>
          </p:nvGraphicFramePr>
          <p:xfrm>
            <a:off x="96" y="3777"/>
            <a:ext cx="2208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3" name="公式" r:id="rId5" imgW="1180800" imgH="203040" progId="Equation.3">
                    <p:embed/>
                  </p:oleObj>
                </mc:Choice>
                <mc:Fallback>
                  <p:oleObj name="公式" r:id="rId5" imgW="1180800" imgH="2030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3777"/>
                          <a:ext cx="2208" cy="3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043" name="Text Box 11"/>
            <p:cNvSpPr txBox="1">
              <a:spLocks noChangeArrowheads="1"/>
            </p:cNvSpPr>
            <p:nvPr/>
          </p:nvSpPr>
          <p:spPr bwMode="auto">
            <a:xfrm>
              <a:off x="144" y="3360"/>
              <a:ext cx="19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0000FF"/>
                </a:buClr>
                <a:buFont typeface="Wingdings" pitchFamily="2" charset="2"/>
                <a:buChar char="Ø"/>
              </a:pP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多缝干涉极大</a:t>
              </a:r>
            </a:p>
          </p:txBody>
        </p:sp>
      </p:grpSp>
      <p:grpSp>
        <p:nvGrpSpPr>
          <p:cNvPr id="16" name="Group 64"/>
          <p:cNvGrpSpPr>
            <a:grpSpLocks/>
          </p:cNvGrpSpPr>
          <p:nvPr/>
        </p:nvGrpSpPr>
        <p:grpSpPr bwMode="auto">
          <a:xfrm>
            <a:off x="304800" y="4863167"/>
            <a:ext cx="4953000" cy="1166813"/>
            <a:chOff x="192" y="2586"/>
            <a:chExt cx="3120" cy="735"/>
          </a:xfrm>
        </p:grpSpPr>
        <p:graphicFrame>
          <p:nvGraphicFramePr>
            <p:cNvPr id="17" name="Object 65"/>
            <p:cNvGraphicFramePr>
              <a:graphicFrameLocks noChangeAspect="1"/>
            </p:cNvGraphicFramePr>
            <p:nvPr/>
          </p:nvGraphicFramePr>
          <p:xfrm>
            <a:off x="1008" y="2586"/>
            <a:ext cx="1872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4" name="Equation" r:id="rId7" imgW="1663560" imgH="291960" progId="Equation.3">
                    <p:embed/>
                  </p:oleObj>
                </mc:Choice>
                <mc:Fallback>
                  <p:oleObj name="Equation" r:id="rId7" imgW="1663560" imgH="29196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586"/>
                          <a:ext cx="1872" cy="3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66"/>
            <p:cNvGraphicFramePr>
              <a:graphicFrameLocks noChangeAspect="1"/>
            </p:cNvGraphicFramePr>
            <p:nvPr/>
          </p:nvGraphicFramePr>
          <p:xfrm>
            <a:off x="960" y="2984"/>
            <a:ext cx="2352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5" name="Equation" r:id="rId9" imgW="2286000" imgH="355320" progId="Equation.3">
                    <p:embed/>
                  </p:oleObj>
                </mc:Choice>
                <mc:Fallback>
                  <p:oleObj name="Equation" r:id="rId9" imgW="2286000" imgH="35532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984"/>
                          <a:ext cx="2352" cy="3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AutoShape 67"/>
            <p:cNvSpPr>
              <a:spLocks/>
            </p:cNvSpPr>
            <p:nvPr/>
          </p:nvSpPr>
          <p:spPr bwMode="auto">
            <a:xfrm>
              <a:off x="816" y="2688"/>
              <a:ext cx="144" cy="52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68"/>
            <p:cNvSpPr txBox="1">
              <a:spLocks noChangeArrowheads="1"/>
            </p:cNvSpPr>
            <p:nvPr/>
          </p:nvSpPr>
          <p:spPr bwMode="auto">
            <a:xfrm>
              <a:off x="192" y="2592"/>
              <a:ext cx="576" cy="602"/>
            </a:xfrm>
            <a:prstGeom prst="rect">
              <a:avLst/>
            </a:prstGeom>
            <a:gradFill rotWithShape="0">
              <a:gsLst>
                <a:gs pos="0">
                  <a:srgbClr val="F2DFFD"/>
                </a:gs>
                <a:gs pos="50000">
                  <a:srgbClr val="FFFFFF"/>
                </a:gs>
                <a:gs pos="100000">
                  <a:srgbClr val="F2DFFD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同时满足</a:t>
              </a:r>
            </a:p>
          </p:txBody>
        </p:sp>
      </p:grp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432175" y="2448581"/>
            <a:ext cx="30448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干涉相消（</a:t>
            </a:r>
            <a:r>
              <a:rPr lang="zh-CN" alt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暗纹</a:t>
            </a:r>
            <a:r>
              <a:rPr lang="zh-CN" altLang="en-US" sz="28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4724400" y="4837767"/>
            <a:ext cx="3962400" cy="1116013"/>
            <a:chOff x="4724400" y="4522787"/>
            <a:chExt cx="3962400" cy="1116013"/>
          </a:xfrm>
        </p:grpSpPr>
        <p:grpSp>
          <p:nvGrpSpPr>
            <p:cNvPr id="13" name="Group 58"/>
            <p:cNvGrpSpPr>
              <a:grpSpLocks/>
            </p:cNvGrpSpPr>
            <p:nvPr/>
          </p:nvGrpSpPr>
          <p:grpSpPr bwMode="auto">
            <a:xfrm>
              <a:off x="5791200" y="4522787"/>
              <a:ext cx="2895600" cy="1116013"/>
              <a:chOff x="3648" y="2544"/>
              <a:chExt cx="1824" cy="703"/>
            </a:xfrm>
          </p:grpSpPr>
          <p:graphicFrame>
            <p:nvGraphicFramePr>
              <p:cNvPr id="14" name="Object 59"/>
              <p:cNvGraphicFramePr>
                <a:graphicFrameLocks noChangeAspect="1"/>
              </p:cNvGraphicFramePr>
              <p:nvPr/>
            </p:nvGraphicFramePr>
            <p:xfrm>
              <a:off x="4368" y="2544"/>
              <a:ext cx="1104" cy="7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16" name="Equation" r:id="rId11" imgW="1257120" imgH="723600" progId="Equation.3">
                      <p:embed/>
                    </p:oleObj>
                  </mc:Choice>
                  <mc:Fallback>
                    <p:oleObj name="Equation" r:id="rId11" imgW="1257120" imgH="723600" progId="Equation.3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2544"/>
                            <a:ext cx="1104" cy="7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Rectangle 60"/>
              <p:cNvSpPr>
                <a:spLocks noChangeArrowheads="1"/>
              </p:cNvSpPr>
              <p:nvPr/>
            </p:nvSpPr>
            <p:spPr bwMode="auto">
              <a:xfrm>
                <a:off x="3648" y="2592"/>
                <a:ext cx="624" cy="602"/>
              </a:xfrm>
              <a:prstGeom prst="rect">
                <a:avLst/>
              </a:prstGeom>
              <a:gradFill rotWithShape="0">
                <a:gsLst>
                  <a:gs pos="0">
                    <a:srgbClr val="F2DFFD"/>
                  </a:gs>
                  <a:gs pos="50000">
                    <a:srgbClr val="FFFFFF"/>
                  </a:gs>
                  <a:gs pos="100000">
                    <a:srgbClr val="F2DFFD"/>
                  </a:gs>
                </a:gsLst>
                <a:lin ang="5400000" scaled="1"/>
              </a:gradFill>
              <a:ln w="9525">
                <a:solidFill>
                  <a:srgbClr val="CC00CC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出现缺级</a:t>
                </a:r>
              </a:p>
            </p:txBody>
          </p:sp>
        </p:grpSp>
        <p:sp>
          <p:nvSpPr>
            <p:cNvPr id="22" name="右箭头 21"/>
            <p:cNvSpPr/>
            <p:nvPr/>
          </p:nvSpPr>
          <p:spPr>
            <a:xfrm>
              <a:off x="4724400" y="4800600"/>
              <a:ext cx="914400" cy="381000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863362" y="6182380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缺</a:t>
            </a:r>
            <a:r>
              <a:rPr lang="en-US" altLang="zh-CN" sz="2800" i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整数倍级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5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" y="1143000"/>
            <a:ext cx="8728075" cy="5562600"/>
            <a:chOff x="144" y="528"/>
            <a:chExt cx="5498" cy="3504"/>
          </a:xfrm>
        </p:grpSpPr>
        <p:sp>
          <p:nvSpPr>
            <p:cNvPr id="173059" name="Rectangle 3"/>
            <p:cNvSpPr>
              <a:spLocks noChangeArrowheads="1"/>
            </p:cNvSpPr>
            <p:nvPr/>
          </p:nvSpPr>
          <p:spPr bwMode="auto">
            <a:xfrm>
              <a:off x="144" y="528"/>
              <a:ext cx="5472" cy="35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44" y="624"/>
              <a:ext cx="5498" cy="960"/>
              <a:chOff x="166" y="480"/>
              <a:chExt cx="5498" cy="960"/>
            </a:xfrm>
          </p:grpSpPr>
          <p:graphicFrame>
            <p:nvGraphicFramePr>
              <p:cNvPr id="173061" name="Object 5"/>
              <p:cNvGraphicFramePr>
                <a:graphicFrameLocks noChangeAspect="1"/>
              </p:cNvGraphicFramePr>
              <p:nvPr/>
            </p:nvGraphicFramePr>
            <p:xfrm>
              <a:off x="2566" y="1248"/>
              <a:ext cx="16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87" name="Equation" r:id="rId3" imgW="164880" imgH="190440" progId="Equation.3">
                      <p:embed/>
                    </p:oleObj>
                  </mc:Choice>
                  <mc:Fallback>
                    <p:oleObj name="Equation" r:id="rId3" imgW="164880" imgH="190440" progId="Equation.3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66" y="1248"/>
                            <a:ext cx="166" cy="1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3062" name="Object 6"/>
              <p:cNvGraphicFramePr>
                <a:graphicFrameLocks noChangeAspect="1"/>
              </p:cNvGraphicFramePr>
              <p:nvPr/>
            </p:nvGraphicFramePr>
            <p:xfrm>
              <a:off x="5136" y="985"/>
              <a:ext cx="410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88" name="Equation" r:id="rId5" imgW="330120" imgH="177480" progId="Equation.3">
                      <p:embed/>
                    </p:oleObj>
                  </mc:Choice>
                  <mc:Fallback>
                    <p:oleObj name="Equation" r:id="rId5" imgW="330120" imgH="177480" progId="Equation.3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6" y="985"/>
                            <a:ext cx="410" cy="2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576" y="1152"/>
                <a:ext cx="4224" cy="96"/>
                <a:chOff x="576" y="1200"/>
                <a:chExt cx="4224" cy="96"/>
              </a:xfrm>
            </p:grpSpPr>
            <p:sp>
              <p:nvSpPr>
                <p:cNvPr id="173064" name="Line 8"/>
                <p:cNvSpPr>
                  <a:spLocks noChangeShapeType="1"/>
                </p:cNvSpPr>
                <p:nvPr/>
              </p:nvSpPr>
              <p:spPr bwMode="auto">
                <a:xfrm>
                  <a:off x="3744" y="120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065" name="Line 9"/>
                <p:cNvSpPr>
                  <a:spLocks noChangeShapeType="1"/>
                </p:cNvSpPr>
                <p:nvPr/>
              </p:nvSpPr>
              <p:spPr bwMode="auto">
                <a:xfrm>
                  <a:off x="4800" y="120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066" name="Line 10"/>
                <p:cNvSpPr>
                  <a:spLocks noChangeShapeType="1"/>
                </p:cNvSpPr>
                <p:nvPr/>
              </p:nvSpPr>
              <p:spPr bwMode="auto">
                <a:xfrm>
                  <a:off x="1632" y="120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067" name="Line 11"/>
                <p:cNvSpPr>
                  <a:spLocks noChangeShapeType="1"/>
                </p:cNvSpPr>
                <p:nvPr/>
              </p:nvSpPr>
              <p:spPr bwMode="auto">
                <a:xfrm>
                  <a:off x="576" y="120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73068" name="Object 12"/>
              <p:cNvGraphicFramePr>
                <a:graphicFrameLocks noChangeAspect="1"/>
              </p:cNvGraphicFramePr>
              <p:nvPr/>
            </p:nvGraphicFramePr>
            <p:xfrm>
              <a:off x="2736" y="480"/>
              <a:ext cx="2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89" name="公式" r:id="rId7" imgW="164880" imgH="228600" progId="Equation.3">
                      <p:embed/>
                    </p:oleObj>
                  </mc:Choice>
                  <mc:Fallback>
                    <p:oleObj name="公式" r:id="rId7" imgW="164880" imgH="228600" progId="Equation.3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6" y="480"/>
                            <a:ext cx="237" cy="1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3069" name="Line 13"/>
              <p:cNvSpPr>
                <a:spLocks noChangeShapeType="1"/>
              </p:cNvSpPr>
              <p:nvPr/>
            </p:nvSpPr>
            <p:spPr bwMode="auto">
              <a:xfrm>
                <a:off x="166" y="1248"/>
                <a:ext cx="53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070" name="Text Box 14"/>
              <p:cNvSpPr txBox="1">
                <a:spLocks noChangeArrowheads="1"/>
              </p:cNvSpPr>
              <p:nvPr/>
            </p:nvSpPr>
            <p:spPr bwMode="auto">
              <a:xfrm>
                <a:off x="4608" y="528"/>
                <a:ext cx="105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单</a:t>
                </a:r>
                <a:r>
                  <a:rPr lang="zh-CN" altLang="en-US" sz="2800" dirty="0">
                    <a:latin typeface="黑体" pitchFamily="49" charset="-122"/>
                    <a:ea typeface="黑体" pitchFamily="49" charset="-122"/>
                  </a:rPr>
                  <a:t>缝衍射</a:t>
                </a:r>
              </a:p>
            </p:txBody>
          </p:sp>
          <p:sp>
            <p:nvSpPr>
              <p:cNvPr id="173071" name="Line 15"/>
              <p:cNvSpPr>
                <a:spLocks noChangeShapeType="1"/>
              </p:cNvSpPr>
              <p:nvPr/>
            </p:nvSpPr>
            <p:spPr bwMode="auto">
              <a:xfrm flipV="1">
                <a:off x="2688" y="528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" name="Group 16"/>
              <p:cNvGrpSpPr>
                <a:grpSpLocks/>
              </p:cNvGrpSpPr>
              <p:nvPr/>
            </p:nvGrpSpPr>
            <p:grpSpPr bwMode="auto">
              <a:xfrm>
                <a:off x="240" y="672"/>
                <a:ext cx="4896" cy="598"/>
                <a:chOff x="240" y="598"/>
                <a:chExt cx="4896" cy="720"/>
              </a:xfrm>
            </p:grpSpPr>
            <p:sp>
              <p:nvSpPr>
                <p:cNvPr id="173073" name="Freeform 17"/>
                <p:cNvSpPr>
                  <a:spLocks/>
                </p:cNvSpPr>
                <p:nvPr/>
              </p:nvSpPr>
              <p:spPr bwMode="auto">
                <a:xfrm>
                  <a:off x="1632" y="598"/>
                  <a:ext cx="2112" cy="706"/>
                </a:xfrm>
                <a:custGeom>
                  <a:avLst/>
                  <a:gdLst/>
                  <a:ahLst/>
                  <a:cxnLst>
                    <a:cxn ang="0">
                      <a:pos x="0" y="706"/>
                    </a:cxn>
                    <a:cxn ang="0">
                      <a:pos x="354" y="471"/>
                    </a:cxn>
                    <a:cxn ang="0">
                      <a:pos x="1059" y="1"/>
                    </a:cxn>
                    <a:cxn ang="0">
                      <a:pos x="1756" y="478"/>
                    </a:cxn>
                    <a:cxn ang="0">
                      <a:pos x="2112" y="693"/>
                    </a:cxn>
                  </a:cxnLst>
                  <a:rect l="0" t="0" r="r" b="b"/>
                  <a:pathLst>
                    <a:path w="2112" h="706">
                      <a:moveTo>
                        <a:pt x="0" y="706"/>
                      </a:moveTo>
                      <a:cubicBezTo>
                        <a:pt x="59" y="667"/>
                        <a:pt x="178" y="588"/>
                        <a:pt x="354" y="471"/>
                      </a:cubicBezTo>
                      <a:cubicBezTo>
                        <a:pt x="530" y="354"/>
                        <a:pt x="825" y="0"/>
                        <a:pt x="1059" y="1"/>
                      </a:cubicBezTo>
                      <a:cubicBezTo>
                        <a:pt x="1293" y="2"/>
                        <a:pt x="1581" y="363"/>
                        <a:pt x="1756" y="478"/>
                      </a:cubicBezTo>
                      <a:cubicBezTo>
                        <a:pt x="1931" y="593"/>
                        <a:pt x="2038" y="648"/>
                        <a:pt x="2112" y="693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074" name="Freeform 18"/>
                <p:cNvSpPr>
                  <a:spLocks/>
                </p:cNvSpPr>
                <p:nvPr/>
              </p:nvSpPr>
              <p:spPr bwMode="auto">
                <a:xfrm>
                  <a:off x="3744" y="1114"/>
                  <a:ext cx="1392" cy="204"/>
                </a:xfrm>
                <a:custGeom>
                  <a:avLst/>
                  <a:gdLst/>
                  <a:ahLst/>
                  <a:cxnLst>
                    <a:cxn ang="0">
                      <a:pos x="0" y="182"/>
                    </a:cxn>
                    <a:cxn ang="0">
                      <a:pos x="493" y="0"/>
                    </a:cxn>
                    <a:cxn ang="0">
                      <a:pos x="1056" y="182"/>
                    </a:cxn>
                    <a:cxn ang="0">
                      <a:pos x="1392" y="134"/>
                    </a:cxn>
                  </a:cxnLst>
                  <a:rect l="0" t="0" r="r" b="b"/>
                  <a:pathLst>
                    <a:path w="1392" h="204">
                      <a:moveTo>
                        <a:pt x="0" y="182"/>
                      </a:moveTo>
                      <a:cubicBezTo>
                        <a:pt x="82" y="152"/>
                        <a:pt x="317" y="0"/>
                        <a:pt x="493" y="0"/>
                      </a:cubicBezTo>
                      <a:cubicBezTo>
                        <a:pt x="669" y="0"/>
                        <a:pt x="906" y="160"/>
                        <a:pt x="1056" y="182"/>
                      </a:cubicBezTo>
                      <a:cubicBezTo>
                        <a:pt x="1206" y="204"/>
                        <a:pt x="1300" y="170"/>
                        <a:pt x="1392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075" name="Freeform 19"/>
                <p:cNvSpPr>
                  <a:spLocks/>
                </p:cNvSpPr>
                <p:nvPr/>
              </p:nvSpPr>
              <p:spPr bwMode="auto">
                <a:xfrm flipH="1">
                  <a:off x="240" y="1104"/>
                  <a:ext cx="1392" cy="204"/>
                </a:xfrm>
                <a:custGeom>
                  <a:avLst/>
                  <a:gdLst/>
                  <a:ahLst/>
                  <a:cxnLst>
                    <a:cxn ang="0">
                      <a:pos x="0" y="182"/>
                    </a:cxn>
                    <a:cxn ang="0">
                      <a:pos x="493" y="0"/>
                    </a:cxn>
                    <a:cxn ang="0">
                      <a:pos x="1056" y="182"/>
                    </a:cxn>
                    <a:cxn ang="0">
                      <a:pos x="1392" y="134"/>
                    </a:cxn>
                  </a:cxnLst>
                  <a:rect l="0" t="0" r="r" b="b"/>
                  <a:pathLst>
                    <a:path w="1392" h="204">
                      <a:moveTo>
                        <a:pt x="0" y="182"/>
                      </a:moveTo>
                      <a:cubicBezTo>
                        <a:pt x="82" y="152"/>
                        <a:pt x="317" y="0"/>
                        <a:pt x="493" y="0"/>
                      </a:cubicBezTo>
                      <a:cubicBezTo>
                        <a:pt x="669" y="0"/>
                        <a:pt x="906" y="160"/>
                        <a:pt x="1056" y="182"/>
                      </a:cubicBezTo>
                      <a:cubicBezTo>
                        <a:pt x="1206" y="204"/>
                        <a:pt x="1300" y="170"/>
                        <a:pt x="1392" y="134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28600" y="2819400"/>
            <a:ext cx="8804275" cy="1524000"/>
            <a:chOff x="166" y="1392"/>
            <a:chExt cx="5546" cy="960"/>
          </a:xfrm>
        </p:grpSpPr>
        <p:graphicFrame>
          <p:nvGraphicFramePr>
            <p:cNvPr id="173077" name="Object 21"/>
            <p:cNvGraphicFramePr>
              <a:graphicFrameLocks noChangeAspect="1"/>
            </p:cNvGraphicFramePr>
            <p:nvPr/>
          </p:nvGraphicFramePr>
          <p:xfrm>
            <a:off x="5136" y="1897"/>
            <a:ext cx="410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0" name="Equation" r:id="rId9" imgW="330120" imgH="177480" progId="Equation.3">
                    <p:embed/>
                  </p:oleObj>
                </mc:Choice>
                <mc:Fallback>
                  <p:oleObj name="Equation" r:id="rId9" imgW="330120" imgH="177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1897"/>
                          <a:ext cx="410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3078" name="Object 22"/>
            <p:cNvGraphicFramePr>
              <a:graphicFrameLocks noChangeAspect="1"/>
            </p:cNvGraphicFramePr>
            <p:nvPr/>
          </p:nvGraphicFramePr>
          <p:xfrm>
            <a:off x="2736" y="1584"/>
            <a:ext cx="19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1" name="公式" r:id="rId10" imgW="164880" imgH="228600" progId="Equation.3">
                    <p:embed/>
                  </p:oleObj>
                </mc:Choice>
                <mc:Fallback>
                  <p:oleObj name="公式" r:id="rId10" imgW="164880" imgH="22860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584"/>
                          <a:ext cx="190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3079" name="Line 23"/>
            <p:cNvSpPr>
              <a:spLocks noChangeShapeType="1"/>
            </p:cNvSpPr>
            <p:nvPr/>
          </p:nvSpPr>
          <p:spPr bwMode="auto">
            <a:xfrm>
              <a:off x="166" y="2160"/>
              <a:ext cx="5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3080" name="Object 24"/>
            <p:cNvGraphicFramePr>
              <a:graphicFrameLocks noChangeAspect="1"/>
            </p:cNvGraphicFramePr>
            <p:nvPr/>
          </p:nvGraphicFramePr>
          <p:xfrm>
            <a:off x="2566" y="2160"/>
            <a:ext cx="16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2" name="Equation" r:id="rId11" imgW="164880" imgH="190440" progId="Equation.3">
                    <p:embed/>
                  </p:oleObj>
                </mc:Choice>
                <mc:Fallback>
                  <p:oleObj name="Equation" r:id="rId11" imgW="164880" imgH="19044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6" y="2160"/>
                          <a:ext cx="166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3081" name="Text Box 25"/>
            <p:cNvSpPr txBox="1">
              <a:spLocks noChangeArrowheads="1"/>
            </p:cNvSpPr>
            <p:nvPr/>
          </p:nvSpPr>
          <p:spPr bwMode="auto">
            <a:xfrm>
              <a:off x="4608" y="1392"/>
              <a:ext cx="11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多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缝干涉</a:t>
              </a:r>
            </a:p>
          </p:txBody>
        </p:sp>
        <p:sp>
          <p:nvSpPr>
            <p:cNvPr id="173082" name="Line 26"/>
            <p:cNvSpPr>
              <a:spLocks noChangeShapeType="1"/>
            </p:cNvSpPr>
            <p:nvPr/>
          </p:nvSpPr>
          <p:spPr bwMode="auto">
            <a:xfrm flipV="1">
              <a:off x="2688" y="158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288" y="1728"/>
              <a:ext cx="4848" cy="462"/>
              <a:chOff x="288" y="1617"/>
              <a:chExt cx="4848" cy="573"/>
            </a:xfrm>
          </p:grpSpPr>
          <p:sp>
            <p:nvSpPr>
              <p:cNvPr id="173084" name="Freeform 28"/>
              <p:cNvSpPr>
                <a:spLocks/>
              </p:cNvSpPr>
              <p:nvPr/>
            </p:nvSpPr>
            <p:spPr bwMode="auto">
              <a:xfrm>
                <a:off x="2640" y="1632"/>
                <a:ext cx="96" cy="543"/>
              </a:xfrm>
              <a:custGeom>
                <a:avLst/>
                <a:gdLst/>
                <a:ahLst/>
                <a:cxnLst>
                  <a:cxn ang="0">
                    <a:pos x="0" y="876"/>
                  </a:cxn>
                  <a:cxn ang="0">
                    <a:pos x="66" y="1"/>
                  </a:cxn>
                  <a:cxn ang="0">
                    <a:pos x="132" y="879"/>
                  </a:cxn>
                </a:cxnLst>
                <a:rect l="0" t="0" r="r" b="b"/>
                <a:pathLst>
                  <a:path w="132" h="879">
                    <a:moveTo>
                      <a:pt x="0" y="876"/>
                    </a:moveTo>
                    <a:cubicBezTo>
                      <a:pt x="11" y="730"/>
                      <a:pt x="44" y="0"/>
                      <a:pt x="66" y="1"/>
                    </a:cubicBezTo>
                    <a:cubicBezTo>
                      <a:pt x="88" y="2"/>
                      <a:pt x="118" y="696"/>
                      <a:pt x="132" y="87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085" name="Freeform 29"/>
              <p:cNvSpPr>
                <a:spLocks/>
              </p:cNvSpPr>
              <p:nvPr/>
            </p:nvSpPr>
            <p:spPr bwMode="auto">
              <a:xfrm>
                <a:off x="2736" y="2112"/>
                <a:ext cx="240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" name="Group 30"/>
              <p:cNvGrpSpPr>
                <a:grpSpLocks/>
              </p:cNvGrpSpPr>
              <p:nvPr/>
            </p:nvGrpSpPr>
            <p:grpSpPr bwMode="auto">
              <a:xfrm>
                <a:off x="576" y="2064"/>
                <a:ext cx="4224" cy="96"/>
                <a:chOff x="576" y="1200"/>
                <a:chExt cx="4224" cy="96"/>
              </a:xfrm>
            </p:grpSpPr>
            <p:sp>
              <p:nvSpPr>
                <p:cNvPr id="173087" name="Line 31"/>
                <p:cNvSpPr>
                  <a:spLocks noChangeShapeType="1"/>
                </p:cNvSpPr>
                <p:nvPr/>
              </p:nvSpPr>
              <p:spPr bwMode="auto">
                <a:xfrm>
                  <a:off x="3744" y="120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088" name="Line 32"/>
                <p:cNvSpPr>
                  <a:spLocks noChangeShapeType="1"/>
                </p:cNvSpPr>
                <p:nvPr/>
              </p:nvSpPr>
              <p:spPr bwMode="auto">
                <a:xfrm>
                  <a:off x="4800" y="120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089" name="Line 33"/>
                <p:cNvSpPr>
                  <a:spLocks noChangeShapeType="1"/>
                </p:cNvSpPr>
                <p:nvPr/>
              </p:nvSpPr>
              <p:spPr bwMode="auto">
                <a:xfrm>
                  <a:off x="1632" y="120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090" name="Line 34"/>
                <p:cNvSpPr>
                  <a:spLocks noChangeShapeType="1"/>
                </p:cNvSpPr>
                <p:nvPr/>
              </p:nvSpPr>
              <p:spPr bwMode="auto">
                <a:xfrm>
                  <a:off x="576" y="120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3091" name="Freeform 35"/>
              <p:cNvSpPr>
                <a:spLocks/>
              </p:cNvSpPr>
              <p:nvPr/>
            </p:nvSpPr>
            <p:spPr bwMode="auto">
              <a:xfrm>
                <a:off x="3696" y="1617"/>
                <a:ext cx="96" cy="543"/>
              </a:xfrm>
              <a:custGeom>
                <a:avLst/>
                <a:gdLst/>
                <a:ahLst/>
                <a:cxnLst>
                  <a:cxn ang="0">
                    <a:pos x="0" y="876"/>
                  </a:cxn>
                  <a:cxn ang="0">
                    <a:pos x="66" y="1"/>
                  </a:cxn>
                  <a:cxn ang="0">
                    <a:pos x="132" y="879"/>
                  </a:cxn>
                </a:cxnLst>
                <a:rect l="0" t="0" r="r" b="b"/>
                <a:pathLst>
                  <a:path w="132" h="879">
                    <a:moveTo>
                      <a:pt x="0" y="876"/>
                    </a:moveTo>
                    <a:cubicBezTo>
                      <a:pt x="11" y="730"/>
                      <a:pt x="44" y="0"/>
                      <a:pt x="66" y="1"/>
                    </a:cubicBezTo>
                    <a:cubicBezTo>
                      <a:pt x="88" y="2"/>
                      <a:pt x="118" y="696"/>
                      <a:pt x="132" y="87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092" name="Freeform 36"/>
              <p:cNvSpPr>
                <a:spLocks/>
              </p:cNvSpPr>
              <p:nvPr/>
            </p:nvSpPr>
            <p:spPr bwMode="auto">
              <a:xfrm>
                <a:off x="2976" y="1617"/>
                <a:ext cx="96" cy="543"/>
              </a:xfrm>
              <a:custGeom>
                <a:avLst/>
                <a:gdLst/>
                <a:ahLst/>
                <a:cxnLst>
                  <a:cxn ang="0">
                    <a:pos x="0" y="876"/>
                  </a:cxn>
                  <a:cxn ang="0">
                    <a:pos x="66" y="1"/>
                  </a:cxn>
                  <a:cxn ang="0">
                    <a:pos x="132" y="879"/>
                  </a:cxn>
                </a:cxnLst>
                <a:rect l="0" t="0" r="r" b="b"/>
                <a:pathLst>
                  <a:path w="132" h="879">
                    <a:moveTo>
                      <a:pt x="0" y="876"/>
                    </a:moveTo>
                    <a:cubicBezTo>
                      <a:pt x="11" y="730"/>
                      <a:pt x="44" y="0"/>
                      <a:pt x="66" y="1"/>
                    </a:cubicBezTo>
                    <a:cubicBezTo>
                      <a:pt x="88" y="2"/>
                      <a:pt x="118" y="696"/>
                      <a:pt x="132" y="87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093" name="Freeform 37"/>
              <p:cNvSpPr>
                <a:spLocks/>
              </p:cNvSpPr>
              <p:nvPr/>
            </p:nvSpPr>
            <p:spPr bwMode="auto">
              <a:xfrm>
                <a:off x="3312" y="1617"/>
                <a:ext cx="96" cy="543"/>
              </a:xfrm>
              <a:custGeom>
                <a:avLst/>
                <a:gdLst/>
                <a:ahLst/>
                <a:cxnLst>
                  <a:cxn ang="0">
                    <a:pos x="0" y="876"/>
                  </a:cxn>
                  <a:cxn ang="0">
                    <a:pos x="66" y="1"/>
                  </a:cxn>
                  <a:cxn ang="0">
                    <a:pos x="132" y="879"/>
                  </a:cxn>
                </a:cxnLst>
                <a:rect l="0" t="0" r="r" b="b"/>
                <a:pathLst>
                  <a:path w="132" h="879">
                    <a:moveTo>
                      <a:pt x="0" y="876"/>
                    </a:moveTo>
                    <a:cubicBezTo>
                      <a:pt x="11" y="730"/>
                      <a:pt x="44" y="0"/>
                      <a:pt x="66" y="1"/>
                    </a:cubicBezTo>
                    <a:cubicBezTo>
                      <a:pt x="88" y="2"/>
                      <a:pt x="118" y="696"/>
                      <a:pt x="132" y="87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094" name="Freeform 38"/>
              <p:cNvSpPr>
                <a:spLocks/>
              </p:cNvSpPr>
              <p:nvPr/>
            </p:nvSpPr>
            <p:spPr bwMode="auto">
              <a:xfrm>
                <a:off x="3072" y="2112"/>
                <a:ext cx="240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095" name="Freeform 39"/>
              <p:cNvSpPr>
                <a:spLocks/>
              </p:cNvSpPr>
              <p:nvPr/>
            </p:nvSpPr>
            <p:spPr bwMode="auto">
              <a:xfrm>
                <a:off x="3408" y="2112"/>
                <a:ext cx="288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096" name="Freeform 40"/>
              <p:cNvSpPr>
                <a:spLocks/>
              </p:cNvSpPr>
              <p:nvPr/>
            </p:nvSpPr>
            <p:spPr bwMode="auto">
              <a:xfrm>
                <a:off x="1584" y="1632"/>
                <a:ext cx="96" cy="543"/>
              </a:xfrm>
              <a:custGeom>
                <a:avLst/>
                <a:gdLst/>
                <a:ahLst/>
                <a:cxnLst>
                  <a:cxn ang="0">
                    <a:pos x="0" y="876"/>
                  </a:cxn>
                  <a:cxn ang="0">
                    <a:pos x="66" y="1"/>
                  </a:cxn>
                  <a:cxn ang="0">
                    <a:pos x="132" y="879"/>
                  </a:cxn>
                </a:cxnLst>
                <a:rect l="0" t="0" r="r" b="b"/>
                <a:pathLst>
                  <a:path w="132" h="879">
                    <a:moveTo>
                      <a:pt x="0" y="876"/>
                    </a:moveTo>
                    <a:cubicBezTo>
                      <a:pt x="11" y="730"/>
                      <a:pt x="44" y="0"/>
                      <a:pt x="66" y="1"/>
                    </a:cubicBezTo>
                    <a:cubicBezTo>
                      <a:pt x="88" y="2"/>
                      <a:pt x="118" y="696"/>
                      <a:pt x="132" y="87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097" name="Freeform 41"/>
              <p:cNvSpPr>
                <a:spLocks/>
              </p:cNvSpPr>
              <p:nvPr/>
            </p:nvSpPr>
            <p:spPr bwMode="auto">
              <a:xfrm>
                <a:off x="528" y="1632"/>
                <a:ext cx="96" cy="543"/>
              </a:xfrm>
              <a:custGeom>
                <a:avLst/>
                <a:gdLst/>
                <a:ahLst/>
                <a:cxnLst>
                  <a:cxn ang="0">
                    <a:pos x="0" y="876"/>
                  </a:cxn>
                  <a:cxn ang="0">
                    <a:pos x="66" y="1"/>
                  </a:cxn>
                  <a:cxn ang="0">
                    <a:pos x="132" y="879"/>
                  </a:cxn>
                </a:cxnLst>
                <a:rect l="0" t="0" r="r" b="b"/>
                <a:pathLst>
                  <a:path w="132" h="879">
                    <a:moveTo>
                      <a:pt x="0" y="876"/>
                    </a:moveTo>
                    <a:cubicBezTo>
                      <a:pt x="11" y="730"/>
                      <a:pt x="44" y="0"/>
                      <a:pt x="66" y="1"/>
                    </a:cubicBezTo>
                    <a:cubicBezTo>
                      <a:pt x="88" y="2"/>
                      <a:pt x="118" y="696"/>
                      <a:pt x="132" y="87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" name="Group 42"/>
              <p:cNvGrpSpPr>
                <a:grpSpLocks/>
              </p:cNvGrpSpPr>
              <p:nvPr/>
            </p:nvGrpSpPr>
            <p:grpSpPr bwMode="auto">
              <a:xfrm>
                <a:off x="1968" y="1632"/>
                <a:ext cx="672" cy="558"/>
                <a:chOff x="1274" y="1632"/>
                <a:chExt cx="672" cy="558"/>
              </a:xfrm>
            </p:grpSpPr>
            <p:sp>
              <p:nvSpPr>
                <p:cNvPr id="173099" name="Freeform 43"/>
                <p:cNvSpPr>
                  <a:spLocks/>
                </p:cNvSpPr>
                <p:nvPr/>
              </p:nvSpPr>
              <p:spPr bwMode="auto">
                <a:xfrm>
                  <a:off x="1274" y="1647"/>
                  <a:ext cx="96" cy="543"/>
                </a:xfrm>
                <a:custGeom>
                  <a:avLst/>
                  <a:gdLst/>
                  <a:ahLst/>
                  <a:cxnLst>
                    <a:cxn ang="0">
                      <a:pos x="0" y="876"/>
                    </a:cxn>
                    <a:cxn ang="0">
                      <a:pos x="66" y="1"/>
                    </a:cxn>
                    <a:cxn ang="0">
                      <a:pos x="132" y="879"/>
                    </a:cxn>
                  </a:cxnLst>
                  <a:rect l="0" t="0" r="r" b="b"/>
                  <a:pathLst>
                    <a:path w="132" h="879">
                      <a:moveTo>
                        <a:pt x="0" y="876"/>
                      </a:moveTo>
                      <a:cubicBezTo>
                        <a:pt x="11" y="730"/>
                        <a:pt x="44" y="0"/>
                        <a:pt x="66" y="1"/>
                      </a:cubicBezTo>
                      <a:cubicBezTo>
                        <a:pt x="88" y="2"/>
                        <a:pt x="118" y="696"/>
                        <a:pt x="132" y="879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100" name="Freeform 44"/>
                <p:cNvSpPr>
                  <a:spLocks/>
                </p:cNvSpPr>
                <p:nvPr/>
              </p:nvSpPr>
              <p:spPr bwMode="auto">
                <a:xfrm>
                  <a:off x="1370" y="2127"/>
                  <a:ext cx="240" cy="48"/>
                </a:xfrm>
                <a:custGeom>
                  <a:avLst/>
                  <a:gdLst/>
                  <a:ahLst/>
                  <a:cxnLst>
                    <a:cxn ang="0">
                      <a:pos x="0" y="54"/>
                    </a:cxn>
                    <a:cxn ang="0">
                      <a:pos x="78" y="6"/>
                    </a:cxn>
                    <a:cxn ang="0">
                      <a:pos x="144" y="54"/>
                    </a:cxn>
                    <a:cxn ang="0">
                      <a:pos x="204" y="0"/>
                    </a:cxn>
                    <a:cxn ang="0">
                      <a:pos x="276" y="54"/>
                    </a:cxn>
                    <a:cxn ang="0">
                      <a:pos x="342" y="0"/>
                    </a:cxn>
                    <a:cxn ang="0">
                      <a:pos x="402" y="54"/>
                    </a:cxn>
                  </a:cxnLst>
                  <a:rect l="0" t="0" r="r" b="b"/>
                  <a:pathLst>
                    <a:path w="402" h="55">
                      <a:moveTo>
                        <a:pt x="0" y="54"/>
                      </a:moveTo>
                      <a:cubicBezTo>
                        <a:pt x="13" y="46"/>
                        <a:pt x="54" y="6"/>
                        <a:pt x="78" y="6"/>
                      </a:cubicBezTo>
                      <a:cubicBezTo>
                        <a:pt x="102" y="6"/>
                        <a:pt x="123" y="55"/>
                        <a:pt x="144" y="54"/>
                      </a:cubicBezTo>
                      <a:cubicBezTo>
                        <a:pt x="165" y="53"/>
                        <a:pt x="182" y="0"/>
                        <a:pt x="204" y="0"/>
                      </a:cubicBezTo>
                      <a:cubicBezTo>
                        <a:pt x="226" y="0"/>
                        <a:pt x="253" y="54"/>
                        <a:pt x="276" y="54"/>
                      </a:cubicBezTo>
                      <a:cubicBezTo>
                        <a:pt x="299" y="54"/>
                        <a:pt x="321" y="0"/>
                        <a:pt x="342" y="0"/>
                      </a:cubicBezTo>
                      <a:cubicBezTo>
                        <a:pt x="363" y="0"/>
                        <a:pt x="390" y="43"/>
                        <a:pt x="402" y="54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101" name="Freeform 45"/>
                <p:cNvSpPr>
                  <a:spLocks/>
                </p:cNvSpPr>
                <p:nvPr/>
              </p:nvSpPr>
              <p:spPr bwMode="auto">
                <a:xfrm>
                  <a:off x="1610" y="1632"/>
                  <a:ext cx="96" cy="543"/>
                </a:xfrm>
                <a:custGeom>
                  <a:avLst/>
                  <a:gdLst/>
                  <a:ahLst/>
                  <a:cxnLst>
                    <a:cxn ang="0">
                      <a:pos x="0" y="876"/>
                    </a:cxn>
                    <a:cxn ang="0">
                      <a:pos x="66" y="1"/>
                    </a:cxn>
                    <a:cxn ang="0">
                      <a:pos x="132" y="879"/>
                    </a:cxn>
                  </a:cxnLst>
                  <a:rect l="0" t="0" r="r" b="b"/>
                  <a:pathLst>
                    <a:path w="132" h="879">
                      <a:moveTo>
                        <a:pt x="0" y="876"/>
                      </a:moveTo>
                      <a:cubicBezTo>
                        <a:pt x="11" y="730"/>
                        <a:pt x="44" y="0"/>
                        <a:pt x="66" y="1"/>
                      </a:cubicBezTo>
                      <a:cubicBezTo>
                        <a:pt x="88" y="2"/>
                        <a:pt x="118" y="696"/>
                        <a:pt x="132" y="879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102" name="Freeform 46"/>
                <p:cNvSpPr>
                  <a:spLocks/>
                </p:cNvSpPr>
                <p:nvPr/>
              </p:nvSpPr>
              <p:spPr bwMode="auto">
                <a:xfrm>
                  <a:off x="1706" y="2127"/>
                  <a:ext cx="240" cy="48"/>
                </a:xfrm>
                <a:custGeom>
                  <a:avLst/>
                  <a:gdLst/>
                  <a:ahLst/>
                  <a:cxnLst>
                    <a:cxn ang="0">
                      <a:pos x="0" y="54"/>
                    </a:cxn>
                    <a:cxn ang="0">
                      <a:pos x="78" y="6"/>
                    </a:cxn>
                    <a:cxn ang="0">
                      <a:pos x="144" y="54"/>
                    </a:cxn>
                    <a:cxn ang="0">
                      <a:pos x="204" y="0"/>
                    </a:cxn>
                    <a:cxn ang="0">
                      <a:pos x="276" y="54"/>
                    </a:cxn>
                    <a:cxn ang="0">
                      <a:pos x="342" y="0"/>
                    </a:cxn>
                    <a:cxn ang="0">
                      <a:pos x="402" y="54"/>
                    </a:cxn>
                  </a:cxnLst>
                  <a:rect l="0" t="0" r="r" b="b"/>
                  <a:pathLst>
                    <a:path w="402" h="55">
                      <a:moveTo>
                        <a:pt x="0" y="54"/>
                      </a:moveTo>
                      <a:cubicBezTo>
                        <a:pt x="13" y="46"/>
                        <a:pt x="54" y="6"/>
                        <a:pt x="78" y="6"/>
                      </a:cubicBezTo>
                      <a:cubicBezTo>
                        <a:pt x="102" y="6"/>
                        <a:pt x="123" y="55"/>
                        <a:pt x="144" y="54"/>
                      </a:cubicBezTo>
                      <a:cubicBezTo>
                        <a:pt x="165" y="53"/>
                        <a:pt x="182" y="0"/>
                        <a:pt x="204" y="0"/>
                      </a:cubicBezTo>
                      <a:cubicBezTo>
                        <a:pt x="226" y="0"/>
                        <a:pt x="253" y="54"/>
                        <a:pt x="276" y="54"/>
                      </a:cubicBezTo>
                      <a:cubicBezTo>
                        <a:pt x="299" y="54"/>
                        <a:pt x="321" y="0"/>
                        <a:pt x="342" y="0"/>
                      </a:cubicBezTo>
                      <a:cubicBezTo>
                        <a:pt x="363" y="0"/>
                        <a:pt x="390" y="43"/>
                        <a:pt x="402" y="54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3103" name="Freeform 47"/>
              <p:cNvSpPr>
                <a:spLocks/>
              </p:cNvSpPr>
              <p:nvPr/>
            </p:nvSpPr>
            <p:spPr bwMode="auto">
              <a:xfrm>
                <a:off x="1680" y="2112"/>
                <a:ext cx="288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04" name="Freeform 48"/>
              <p:cNvSpPr>
                <a:spLocks/>
              </p:cNvSpPr>
              <p:nvPr/>
            </p:nvSpPr>
            <p:spPr bwMode="auto">
              <a:xfrm>
                <a:off x="4080" y="1617"/>
                <a:ext cx="96" cy="543"/>
              </a:xfrm>
              <a:custGeom>
                <a:avLst/>
                <a:gdLst/>
                <a:ahLst/>
                <a:cxnLst>
                  <a:cxn ang="0">
                    <a:pos x="0" y="876"/>
                  </a:cxn>
                  <a:cxn ang="0">
                    <a:pos x="66" y="1"/>
                  </a:cxn>
                  <a:cxn ang="0">
                    <a:pos x="132" y="879"/>
                  </a:cxn>
                </a:cxnLst>
                <a:rect l="0" t="0" r="r" b="b"/>
                <a:pathLst>
                  <a:path w="132" h="879">
                    <a:moveTo>
                      <a:pt x="0" y="876"/>
                    </a:moveTo>
                    <a:cubicBezTo>
                      <a:pt x="11" y="730"/>
                      <a:pt x="44" y="0"/>
                      <a:pt x="66" y="1"/>
                    </a:cubicBezTo>
                    <a:cubicBezTo>
                      <a:pt x="88" y="2"/>
                      <a:pt x="118" y="696"/>
                      <a:pt x="132" y="87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05" name="Freeform 49"/>
              <p:cNvSpPr>
                <a:spLocks/>
              </p:cNvSpPr>
              <p:nvPr/>
            </p:nvSpPr>
            <p:spPr bwMode="auto">
              <a:xfrm>
                <a:off x="4176" y="2112"/>
                <a:ext cx="240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06" name="Freeform 50"/>
              <p:cNvSpPr>
                <a:spLocks/>
              </p:cNvSpPr>
              <p:nvPr/>
            </p:nvSpPr>
            <p:spPr bwMode="auto">
              <a:xfrm>
                <a:off x="4416" y="1617"/>
                <a:ext cx="96" cy="543"/>
              </a:xfrm>
              <a:custGeom>
                <a:avLst/>
                <a:gdLst/>
                <a:ahLst/>
                <a:cxnLst>
                  <a:cxn ang="0">
                    <a:pos x="0" y="876"/>
                  </a:cxn>
                  <a:cxn ang="0">
                    <a:pos x="66" y="1"/>
                  </a:cxn>
                  <a:cxn ang="0">
                    <a:pos x="132" y="879"/>
                  </a:cxn>
                </a:cxnLst>
                <a:rect l="0" t="0" r="r" b="b"/>
                <a:pathLst>
                  <a:path w="132" h="879">
                    <a:moveTo>
                      <a:pt x="0" y="876"/>
                    </a:moveTo>
                    <a:cubicBezTo>
                      <a:pt x="11" y="730"/>
                      <a:pt x="44" y="0"/>
                      <a:pt x="66" y="1"/>
                    </a:cubicBezTo>
                    <a:cubicBezTo>
                      <a:pt x="88" y="2"/>
                      <a:pt x="118" y="696"/>
                      <a:pt x="132" y="87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07" name="Freeform 51"/>
              <p:cNvSpPr>
                <a:spLocks/>
              </p:cNvSpPr>
              <p:nvPr/>
            </p:nvSpPr>
            <p:spPr bwMode="auto">
              <a:xfrm>
                <a:off x="4752" y="1617"/>
                <a:ext cx="96" cy="543"/>
              </a:xfrm>
              <a:custGeom>
                <a:avLst/>
                <a:gdLst/>
                <a:ahLst/>
                <a:cxnLst>
                  <a:cxn ang="0">
                    <a:pos x="0" y="876"/>
                  </a:cxn>
                  <a:cxn ang="0">
                    <a:pos x="66" y="1"/>
                  </a:cxn>
                  <a:cxn ang="0">
                    <a:pos x="132" y="879"/>
                  </a:cxn>
                </a:cxnLst>
                <a:rect l="0" t="0" r="r" b="b"/>
                <a:pathLst>
                  <a:path w="132" h="879">
                    <a:moveTo>
                      <a:pt x="0" y="876"/>
                    </a:moveTo>
                    <a:cubicBezTo>
                      <a:pt x="11" y="730"/>
                      <a:pt x="44" y="0"/>
                      <a:pt x="66" y="1"/>
                    </a:cubicBezTo>
                    <a:cubicBezTo>
                      <a:pt x="88" y="2"/>
                      <a:pt x="118" y="696"/>
                      <a:pt x="132" y="87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08" name="Freeform 52"/>
              <p:cNvSpPr>
                <a:spLocks/>
              </p:cNvSpPr>
              <p:nvPr/>
            </p:nvSpPr>
            <p:spPr bwMode="auto">
              <a:xfrm>
                <a:off x="4512" y="2112"/>
                <a:ext cx="240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09" name="Freeform 53"/>
              <p:cNvSpPr>
                <a:spLocks/>
              </p:cNvSpPr>
              <p:nvPr/>
            </p:nvSpPr>
            <p:spPr bwMode="auto">
              <a:xfrm>
                <a:off x="4848" y="2112"/>
                <a:ext cx="288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10" name="Freeform 54"/>
              <p:cNvSpPr>
                <a:spLocks/>
              </p:cNvSpPr>
              <p:nvPr/>
            </p:nvSpPr>
            <p:spPr bwMode="auto">
              <a:xfrm>
                <a:off x="3792" y="2112"/>
                <a:ext cx="288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" name="Group 55"/>
              <p:cNvGrpSpPr>
                <a:grpSpLocks/>
              </p:cNvGrpSpPr>
              <p:nvPr/>
            </p:nvGrpSpPr>
            <p:grpSpPr bwMode="auto">
              <a:xfrm>
                <a:off x="912" y="1632"/>
                <a:ext cx="672" cy="558"/>
                <a:chOff x="1274" y="1632"/>
                <a:chExt cx="672" cy="558"/>
              </a:xfrm>
            </p:grpSpPr>
            <p:sp>
              <p:nvSpPr>
                <p:cNvPr id="173112" name="Freeform 56"/>
                <p:cNvSpPr>
                  <a:spLocks/>
                </p:cNvSpPr>
                <p:nvPr/>
              </p:nvSpPr>
              <p:spPr bwMode="auto">
                <a:xfrm>
                  <a:off x="1274" y="1647"/>
                  <a:ext cx="96" cy="543"/>
                </a:xfrm>
                <a:custGeom>
                  <a:avLst/>
                  <a:gdLst/>
                  <a:ahLst/>
                  <a:cxnLst>
                    <a:cxn ang="0">
                      <a:pos x="0" y="876"/>
                    </a:cxn>
                    <a:cxn ang="0">
                      <a:pos x="66" y="1"/>
                    </a:cxn>
                    <a:cxn ang="0">
                      <a:pos x="132" y="879"/>
                    </a:cxn>
                  </a:cxnLst>
                  <a:rect l="0" t="0" r="r" b="b"/>
                  <a:pathLst>
                    <a:path w="132" h="879">
                      <a:moveTo>
                        <a:pt x="0" y="876"/>
                      </a:moveTo>
                      <a:cubicBezTo>
                        <a:pt x="11" y="730"/>
                        <a:pt x="44" y="0"/>
                        <a:pt x="66" y="1"/>
                      </a:cubicBezTo>
                      <a:cubicBezTo>
                        <a:pt x="88" y="2"/>
                        <a:pt x="118" y="696"/>
                        <a:pt x="132" y="879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113" name="Freeform 57"/>
                <p:cNvSpPr>
                  <a:spLocks/>
                </p:cNvSpPr>
                <p:nvPr/>
              </p:nvSpPr>
              <p:spPr bwMode="auto">
                <a:xfrm>
                  <a:off x="1370" y="2127"/>
                  <a:ext cx="240" cy="48"/>
                </a:xfrm>
                <a:custGeom>
                  <a:avLst/>
                  <a:gdLst/>
                  <a:ahLst/>
                  <a:cxnLst>
                    <a:cxn ang="0">
                      <a:pos x="0" y="54"/>
                    </a:cxn>
                    <a:cxn ang="0">
                      <a:pos x="78" y="6"/>
                    </a:cxn>
                    <a:cxn ang="0">
                      <a:pos x="144" y="54"/>
                    </a:cxn>
                    <a:cxn ang="0">
                      <a:pos x="204" y="0"/>
                    </a:cxn>
                    <a:cxn ang="0">
                      <a:pos x="276" y="54"/>
                    </a:cxn>
                    <a:cxn ang="0">
                      <a:pos x="342" y="0"/>
                    </a:cxn>
                    <a:cxn ang="0">
                      <a:pos x="402" y="54"/>
                    </a:cxn>
                  </a:cxnLst>
                  <a:rect l="0" t="0" r="r" b="b"/>
                  <a:pathLst>
                    <a:path w="402" h="55">
                      <a:moveTo>
                        <a:pt x="0" y="54"/>
                      </a:moveTo>
                      <a:cubicBezTo>
                        <a:pt x="13" y="46"/>
                        <a:pt x="54" y="6"/>
                        <a:pt x="78" y="6"/>
                      </a:cubicBezTo>
                      <a:cubicBezTo>
                        <a:pt x="102" y="6"/>
                        <a:pt x="123" y="55"/>
                        <a:pt x="144" y="54"/>
                      </a:cubicBezTo>
                      <a:cubicBezTo>
                        <a:pt x="165" y="53"/>
                        <a:pt x="182" y="0"/>
                        <a:pt x="204" y="0"/>
                      </a:cubicBezTo>
                      <a:cubicBezTo>
                        <a:pt x="226" y="0"/>
                        <a:pt x="253" y="54"/>
                        <a:pt x="276" y="54"/>
                      </a:cubicBezTo>
                      <a:cubicBezTo>
                        <a:pt x="299" y="54"/>
                        <a:pt x="321" y="0"/>
                        <a:pt x="342" y="0"/>
                      </a:cubicBezTo>
                      <a:cubicBezTo>
                        <a:pt x="363" y="0"/>
                        <a:pt x="390" y="43"/>
                        <a:pt x="402" y="54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114" name="Freeform 58"/>
                <p:cNvSpPr>
                  <a:spLocks/>
                </p:cNvSpPr>
                <p:nvPr/>
              </p:nvSpPr>
              <p:spPr bwMode="auto">
                <a:xfrm>
                  <a:off x="1610" y="1632"/>
                  <a:ext cx="96" cy="543"/>
                </a:xfrm>
                <a:custGeom>
                  <a:avLst/>
                  <a:gdLst/>
                  <a:ahLst/>
                  <a:cxnLst>
                    <a:cxn ang="0">
                      <a:pos x="0" y="876"/>
                    </a:cxn>
                    <a:cxn ang="0">
                      <a:pos x="66" y="1"/>
                    </a:cxn>
                    <a:cxn ang="0">
                      <a:pos x="132" y="879"/>
                    </a:cxn>
                  </a:cxnLst>
                  <a:rect l="0" t="0" r="r" b="b"/>
                  <a:pathLst>
                    <a:path w="132" h="879">
                      <a:moveTo>
                        <a:pt x="0" y="876"/>
                      </a:moveTo>
                      <a:cubicBezTo>
                        <a:pt x="11" y="730"/>
                        <a:pt x="44" y="0"/>
                        <a:pt x="66" y="1"/>
                      </a:cubicBezTo>
                      <a:cubicBezTo>
                        <a:pt x="88" y="2"/>
                        <a:pt x="118" y="696"/>
                        <a:pt x="132" y="879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3115" name="Freeform 59"/>
                <p:cNvSpPr>
                  <a:spLocks/>
                </p:cNvSpPr>
                <p:nvPr/>
              </p:nvSpPr>
              <p:spPr bwMode="auto">
                <a:xfrm>
                  <a:off x="1706" y="2127"/>
                  <a:ext cx="240" cy="48"/>
                </a:xfrm>
                <a:custGeom>
                  <a:avLst/>
                  <a:gdLst/>
                  <a:ahLst/>
                  <a:cxnLst>
                    <a:cxn ang="0">
                      <a:pos x="0" y="54"/>
                    </a:cxn>
                    <a:cxn ang="0">
                      <a:pos x="78" y="6"/>
                    </a:cxn>
                    <a:cxn ang="0">
                      <a:pos x="144" y="54"/>
                    </a:cxn>
                    <a:cxn ang="0">
                      <a:pos x="204" y="0"/>
                    </a:cxn>
                    <a:cxn ang="0">
                      <a:pos x="276" y="54"/>
                    </a:cxn>
                    <a:cxn ang="0">
                      <a:pos x="342" y="0"/>
                    </a:cxn>
                    <a:cxn ang="0">
                      <a:pos x="402" y="54"/>
                    </a:cxn>
                  </a:cxnLst>
                  <a:rect l="0" t="0" r="r" b="b"/>
                  <a:pathLst>
                    <a:path w="402" h="55">
                      <a:moveTo>
                        <a:pt x="0" y="54"/>
                      </a:moveTo>
                      <a:cubicBezTo>
                        <a:pt x="13" y="46"/>
                        <a:pt x="54" y="6"/>
                        <a:pt x="78" y="6"/>
                      </a:cubicBezTo>
                      <a:cubicBezTo>
                        <a:pt x="102" y="6"/>
                        <a:pt x="123" y="55"/>
                        <a:pt x="144" y="54"/>
                      </a:cubicBezTo>
                      <a:cubicBezTo>
                        <a:pt x="165" y="53"/>
                        <a:pt x="182" y="0"/>
                        <a:pt x="204" y="0"/>
                      </a:cubicBezTo>
                      <a:cubicBezTo>
                        <a:pt x="226" y="0"/>
                        <a:pt x="253" y="54"/>
                        <a:pt x="276" y="54"/>
                      </a:cubicBezTo>
                      <a:cubicBezTo>
                        <a:pt x="299" y="54"/>
                        <a:pt x="321" y="0"/>
                        <a:pt x="342" y="0"/>
                      </a:cubicBezTo>
                      <a:cubicBezTo>
                        <a:pt x="363" y="0"/>
                        <a:pt x="390" y="43"/>
                        <a:pt x="402" y="54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3116" name="Freeform 60"/>
              <p:cNvSpPr>
                <a:spLocks/>
              </p:cNvSpPr>
              <p:nvPr/>
            </p:nvSpPr>
            <p:spPr bwMode="auto">
              <a:xfrm>
                <a:off x="624" y="2112"/>
                <a:ext cx="288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17" name="Freeform 61"/>
              <p:cNvSpPr>
                <a:spLocks/>
              </p:cNvSpPr>
              <p:nvPr/>
            </p:nvSpPr>
            <p:spPr bwMode="auto">
              <a:xfrm>
                <a:off x="288" y="2112"/>
                <a:ext cx="240" cy="48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8" y="6"/>
                  </a:cxn>
                  <a:cxn ang="0">
                    <a:pos x="144" y="54"/>
                  </a:cxn>
                  <a:cxn ang="0">
                    <a:pos x="204" y="0"/>
                  </a:cxn>
                  <a:cxn ang="0">
                    <a:pos x="276" y="54"/>
                  </a:cxn>
                  <a:cxn ang="0">
                    <a:pos x="342" y="0"/>
                  </a:cxn>
                  <a:cxn ang="0">
                    <a:pos x="402" y="54"/>
                  </a:cxn>
                </a:cxnLst>
                <a:rect l="0" t="0" r="r" b="b"/>
                <a:pathLst>
                  <a:path w="402" h="55">
                    <a:moveTo>
                      <a:pt x="0" y="54"/>
                    </a:moveTo>
                    <a:cubicBezTo>
                      <a:pt x="13" y="46"/>
                      <a:pt x="54" y="6"/>
                      <a:pt x="78" y="6"/>
                    </a:cubicBezTo>
                    <a:cubicBezTo>
                      <a:pt x="102" y="6"/>
                      <a:pt x="123" y="55"/>
                      <a:pt x="144" y="54"/>
                    </a:cubicBezTo>
                    <a:cubicBezTo>
                      <a:pt x="165" y="53"/>
                      <a:pt x="182" y="0"/>
                      <a:pt x="204" y="0"/>
                    </a:cubicBezTo>
                    <a:cubicBezTo>
                      <a:pt x="226" y="0"/>
                      <a:pt x="253" y="54"/>
                      <a:pt x="276" y="54"/>
                    </a:cubicBezTo>
                    <a:cubicBezTo>
                      <a:pt x="299" y="54"/>
                      <a:pt x="321" y="0"/>
                      <a:pt x="342" y="0"/>
                    </a:cubicBezTo>
                    <a:cubicBezTo>
                      <a:pt x="363" y="0"/>
                      <a:pt x="390" y="43"/>
                      <a:pt x="402" y="54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Group 62"/>
          <p:cNvGrpSpPr>
            <a:grpSpLocks/>
          </p:cNvGrpSpPr>
          <p:nvPr/>
        </p:nvGrpSpPr>
        <p:grpSpPr bwMode="auto">
          <a:xfrm>
            <a:off x="228600" y="4419600"/>
            <a:ext cx="8880475" cy="2209800"/>
            <a:chOff x="166" y="2208"/>
            <a:chExt cx="5594" cy="1392"/>
          </a:xfrm>
        </p:grpSpPr>
        <p:graphicFrame>
          <p:nvGraphicFramePr>
            <p:cNvPr id="173119" name="Object 63"/>
            <p:cNvGraphicFramePr>
              <a:graphicFrameLocks noChangeAspect="1"/>
            </p:cNvGraphicFramePr>
            <p:nvPr/>
          </p:nvGraphicFramePr>
          <p:xfrm>
            <a:off x="5184" y="3145"/>
            <a:ext cx="410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3" name="Equation" r:id="rId12" imgW="330120" imgH="177480" progId="Equation.3">
                    <p:embed/>
                  </p:oleObj>
                </mc:Choice>
                <mc:Fallback>
                  <p:oleObj name="Equation" r:id="rId12" imgW="330120" imgH="1774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3145"/>
                          <a:ext cx="410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3120" name="Object 64"/>
            <p:cNvGraphicFramePr>
              <a:graphicFrameLocks noChangeAspect="1"/>
            </p:cNvGraphicFramePr>
            <p:nvPr/>
          </p:nvGraphicFramePr>
          <p:xfrm>
            <a:off x="2736" y="2208"/>
            <a:ext cx="19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4" name="公式" r:id="rId13" imgW="164880" imgH="228600" progId="Equation.3">
                    <p:embed/>
                  </p:oleObj>
                </mc:Choice>
                <mc:Fallback>
                  <p:oleObj name="公式" r:id="rId13" imgW="164880" imgH="2286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208"/>
                          <a:ext cx="190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3121" name="Line 65"/>
            <p:cNvSpPr>
              <a:spLocks noChangeShapeType="1"/>
            </p:cNvSpPr>
            <p:nvPr/>
          </p:nvSpPr>
          <p:spPr bwMode="auto">
            <a:xfrm>
              <a:off x="166" y="3408"/>
              <a:ext cx="5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3122" name="Object 66"/>
            <p:cNvGraphicFramePr>
              <a:graphicFrameLocks noChangeAspect="1"/>
            </p:cNvGraphicFramePr>
            <p:nvPr/>
          </p:nvGraphicFramePr>
          <p:xfrm>
            <a:off x="2566" y="3408"/>
            <a:ext cx="16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5" name="Equation" r:id="rId14" imgW="164880" imgH="190440" progId="Equation.3">
                    <p:embed/>
                  </p:oleObj>
                </mc:Choice>
                <mc:Fallback>
                  <p:oleObj name="Equation" r:id="rId14" imgW="164880" imgH="1904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6" y="3408"/>
                          <a:ext cx="166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3123" name="Text Box 67"/>
            <p:cNvSpPr txBox="1">
              <a:spLocks noChangeArrowheads="1"/>
            </p:cNvSpPr>
            <p:nvPr/>
          </p:nvSpPr>
          <p:spPr bwMode="auto">
            <a:xfrm>
              <a:off x="4656" y="2400"/>
              <a:ext cx="11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光栅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衍射</a:t>
              </a:r>
            </a:p>
          </p:txBody>
        </p:sp>
        <p:sp>
          <p:nvSpPr>
            <p:cNvPr id="173124" name="Line 68"/>
            <p:cNvSpPr>
              <a:spLocks noChangeShapeType="1"/>
            </p:cNvSpPr>
            <p:nvPr/>
          </p:nvSpPr>
          <p:spPr bwMode="auto">
            <a:xfrm flipV="1">
              <a:off x="2688" y="225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" name="Group 69"/>
            <p:cNvGrpSpPr>
              <a:grpSpLocks/>
            </p:cNvGrpSpPr>
            <p:nvPr/>
          </p:nvGrpSpPr>
          <p:grpSpPr bwMode="auto">
            <a:xfrm>
              <a:off x="576" y="3335"/>
              <a:ext cx="4224" cy="96"/>
              <a:chOff x="576" y="1200"/>
              <a:chExt cx="4224" cy="96"/>
            </a:xfrm>
          </p:grpSpPr>
          <p:sp>
            <p:nvSpPr>
              <p:cNvPr id="173126" name="Line 70"/>
              <p:cNvSpPr>
                <a:spLocks noChangeShapeType="1"/>
              </p:cNvSpPr>
              <p:nvPr/>
            </p:nvSpPr>
            <p:spPr bwMode="auto">
              <a:xfrm>
                <a:off x="3744" y="1200"/>
                <a:ext cx="0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27" name="Line 71"/>
              <p:cNvSpPr>
                <a:spLocks noChangeShapeType="1"/>
              </p:cNvSpPr>
              <p:nvPr/>
            </p:nvSpPr>
            <p:spPr bwMode="auto">
              <a:xfrm>
                <a:off x="4800" y="1200"/>
                <a:ext cx="0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28" name="Line 72"/>
              <p:cNvSpPr>
                <a:spLocks noChangeShapeType="1"/>
              </p:cNvSpPr>
              <p:nvPr/>
            </p:nvSpPr>
            <p:spPr bwMode="auto">
              <a:xfrm>
                <a:off x="1632" y="1200"/>
                <a:ext cx="0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29" name="Line 73"/>
              <p:cNvSpPr>
                <a:spLocks noChangeShapeType="1"/>
              </p:cNvSpPr>
              <p:nvPr/>
            </p:nvSpPr>
            <p:spPr bwMode="auto">
              <a:xfrm>
                <a:off x="576" y="1200"/>
                <a:ext cx="0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Group 74"/>
            <p:cNvGrpSpPr>
              <a:grpSpLocks/>
            </p:cNvGrpSpPr>
            <p:nvPr/>
          </p:nvGrpSpPr>
          <p:grpSpPr bwMode="auto">
            <a:xfrm>
              <a:off x="240" y="2400"/>
              <a:ext cx="4896" cy="1032"/>
              <a:chOff x="240" y="2545"/>
              <a:chExt cx="4896" cy="887"/>
            </a:xfrm>
          </p:grpSpPr>
          <p:sp>
            <p:nvSpPr>
              <p:cNvPr id="173131" name="Freeform 75"/>
              <p:cNvSpPr>
                <a:spLocks/>
              </p:cNvSpPr>
              <p:nvPr/>
            </p:nvSpPr>
            <p:spPr bwMode="auto">
              <a:xfrm>
                <a:off x="1632" y="2545"/>
                <a:ext cx="2112" cy="869"/>
              </a:xfrm>
              <a:custGeom>
                <a:avLst/>
                <a:gdLst/>
                <a:ahLst/>
                <a:cxnLst>
                  <a:cxn ang="0">
                    <a:pos x="0" y="869"/>
                  </a:cxn>
                  <a:cxn ang="0">
                    <a:pos x="369" y="585"/>
                  </a:cxn>
                  <a:cxn ang="0">
                    <a:pos x="1059" y="0"/>
                  </a:cxn>
                  <a:cxn ang="0">
                    <a:pos x="1756" y="588"/>
                  </a:cxn>
                  <a:cxn ang="0">
                    <a:pos x="2112" y="853"/>
                  </a:cxn>
                </a:cxnLst>
                <a:rect l="0" t="0" r="r" b="b"/>
                <a:pathLst>
                  <a:path w="2112" h="869">
                    <a:moveTo>
                      <a:pt x="0" y="869"/>
                    </a:moveTo>
                    <a:cubicBezTo>
                      <a:pt x="61" y="822"/>
                      <a:pt x="192" y="730"/>
                      <a:pt x="369" y="585"/>
                    </a:cubicBezTo>
                    <a:cubicBezTo>
                      <a:pt x="546" y="440"/>
                      <a:pt x="828" y="0"/>
                      <a:pt x="1059" y="0"/>
                    </a:cubicBezTo>
                    <a:cubicBezTo>
                      <a:pt x="1290" y="0"/>
                      <a:pt x="1581" y="446"/>
                      <a:pt x="1756" y="588"/>
                    </a:cubicBezTo>
                    <a:cubicBezTo>
                      <a:pt x="1931" y="730"/>
                      <a:pt x="2038" y="798"/>
                      <a:pt x="2112" y="853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32" name="Freeform 76"/>
              <p:cNvSpPr>
                <a:spLocks/>
              </p:cNvSpPr>
              <p:nvPr/>
            </p:nvSpPr>
            <p:spPr bwMode="auto">
              <a:xfrm>
                <a:off x="3744" y="3176"/>
                <a:ext cx="1392" cy="256"/>
              </a:xfrm>
              <a:custGeom>
                <a:avLst/>
                <a:gdLst/>
                <a:ahLst/>
                <a:cxnLst>
                  <a:cxn ang="0">
                    <a:pos x="0" y="228"/>
                  </a:cxn>
                  <a:cxn ang="0">
                    <a:pos x="531" y="0"/>
                  </a:cxn>
                  <a:cxn ang="0">
                    <a:pos x="1056" y="228"/>
                  </a:cxn>
                  <a:cxn ang="0">
                    <a:pos x="1392" y="169"/>
                  </a:cxn>
                </a:cxnLst>
                <a:rect l="0" t="0" r="r" b="b"/>
                <a:pathLst>
                  <a:path w="1392" h="256">
                    <a:moveTo>
                      <a:pt x="0" y="228"/>
                    </a:moveTo>
                    <a:cubicBezTo>
                      <a:pt x="88" y="190"/>
                      <a:pt x="355" y="0"/>
                      <a:pt x="531" y="0"/>
                    </a:cubicBezTo>
                    <a:cubicBezTo>
                      <a:pt x="707" y="0"/>
                      <a:pt x="913" y="200"/>
                      <a:pt x="1056" y="228"/>
                    </a:cubicBezTo>
                    <a:cubicBezTo>
                      <a:pt x="1199" y="256"/>
                      <a:pt x="1300" y="213"/>
                      <a:pt x="1392" y="169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33" name="Freeform 77"/>
              <p:cNvSpPr>
                <a:spLocks/>
              </p:cNvSpPr>
              <p:nvPr/>
            </p:nvSpPr>
            <p:spPr bwMode="auto">
              <a:xfrm flipH="1">
                <a:off x="240" y="3167"/>
                <a:ext cx="1392" cy="252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493" y="0"/>
                  </a:cxn>
                  <a:cxn ang="0">
                    <a:pos x="1056" y="182"/>
                  </a:cxn>
                  <a:cxn ang="0">
                    <a:pos x="1392" y="134"/>
                  </a:cxn>
                </a:cxnLst>
                <a:rect l="0" t="0" r="r" b="b"/>
                <a:pathLst>
                  <a:path w="1392" h="204">
                    <a:moveTo>
                      <a:pt x="0" y="182"/>
                    </a:moveTo>
                    <a:cubicBezTo>
                      <a:pt x="82" y="152"/>
                      <a:pt x="317" y="0"/>
                      <a:pt x="493" y="0"/>
                    </a:cubicBezTo>
                    <a:cubicBezTo>
                      <a:pt x="669" y="0"/>
                      <a:pt x="906" y="160"/>
                      <a:pt x="1056" y="182"/>
                    </a:cubicBezTo>
                    <a:cubicBezTo>
                      <a:pt x="1206" y="204"/>
                      <a:pt x="1300" y="170"/>
                      <a:pt x="1392" y="134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3134" name="Freeform 78"/>
            <p:cNvSpPr>
              <a:spLocks/>
            </p:cNvSpPr>
            <p:nvPr/>
          </p:nvSpPr>
          <p:spPr bwMode="auto">
            <a:xfrm>
              <a:off x="2640" y="2400"/>
              <a:ext cx="96" cy="1041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35" name="Freeform 79"/>
            <p:cNvSpPr>
              <a:spLocks/>
            </p:cNvSpPr>
            <p:nvPr/>
          </p:nvSpPr>
          <p:spPr bwMode="auto">
            <a:xfrm>
              <a:off x="2736" y="3378"/>
              <a:ext cx="240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" name="Group 80"/>
            <p:cNvGrpSpPr>
              <a:grpSpLocks/>
            </p:cNvGrpSpPr>
            <p:nvPr/>
          </p:nvGrpSpPr>
          <p:grpSpPr bwMode="auto">
            <a:xfrm>
              <a:off x="576" y="3330"/>
              <a:ext cx="4224" cy="96"/>
              <a:chOff x="576" y="1200"/>
              <a:chExt cx="4224" cy="96"/>
            </a:xfrm>
          </p:grpSpPr>
          <p:sp>
            <p:nvSpPr>
              <p:cNvPr id="173137" name="Line 81"/>
              <p:cNvSpPr>
                <a:spLocks noChangeShapeType="1"/>
              </p:cNvSpPr>
              <p:nvPr/>
            </p:nvSpPr>
            <p:spPr bwMode="auto">
              <a:xfrm>
                <a:off x="3744" y="1200"/>
                <a:ext cx="0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38" name="Line 82"/>
              <p:cNvSpPr>
                <a:spLocks noChangeShapeType="1"/>
              </p:cNvSpPr>
              <p:nvPr/>
            </p:nvSpPr>
            <p:spPr bwMode="auto">
              <a:xfrm>
                <a:off x="4800" y="1200"/>
                <a:ext cx="0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39" name="Line 83"/>
              <p:cNvSpPr>
                <a:spLocks noChangeShapeType="1"/>
              </p:cNvSpPr>
              <p:nvPr/>
            </p:nvSpPr>
            <p:spPr bwMode="auto">
              <a:xfrm>
                <a:off x="1632" y="1200"/>
                <a:ext cx="0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40" name="Line 84"/>
              <p:cNvSpPr>
                <a:spLocks noChangeShapeType="1"/>
              </p:cNvSpPr>
              <p:nvPr/>
            </p:nvSpPr>
            <p:spPr bwMode="auto">
              <a:xfrm>
                <a:off x="576" y="1200"/>
                <a:ext cx="0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3141" name="Freeform 85"/>
            <p:cNvSpPr>
              <a:spLocks/>
            </p:cNvSpPr>
            <p:nvPr/>
          </p:nvSpPr>
          <p:spPr bwMode="auto">
            <a:xfrm>
              <a:off x="2976" y="2640"/>
              <a:ext cx="96" cy="786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42" name="Freeform 86"/>
            <p:cNvSpPr>
              <a:spLocks/>
            </p:cNvSpPr>
            <p:nvPr/>
          </p:nvSpPr>
          <p:spPr bwMode="auto">
            <a:xfrm>
              <a:off x="3312" y="3072"/>
              <a:ext cx="96" cy="354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43" name="Freeform 87"/>
            <p:cNvSpPr>
              <a:spLocks/>
            </p:cNvSpPr>
            <p:nvPr/>
          </p:nvSpPr>
          <p:spPr bwMode="auto">
            <a:xfrm>
              <a:off x="3072" y="3378"/>
              <a:ext cx="240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44" name="Freeform 88"/>
            <p:cNvSpPr>
              <a:spLocks/>
            </p:cNvSpPr>
            <p:nvPr/>
          </p:nvSpPr>
          <p:spPr bwMode="auto">
            <a:xfrm>
              <a:off x="3408" y="3378"/>
              <a:ext cx="288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45" name="Freeform 89"/>
            <p:cNvSpPr>
              <a:spLocks/>
            </p:cNvSpPr>
            <p:nvPr/>
          </p:nvSpPr>
          <p:spPr bwMode="auto">
            <a:xfrm>
              <a:off x="1968" y="3072"/>
              <a:ext cx="96" cy="384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46" name="Freeform 90"/>
            <p:cNvSpPr>
              <a:spLocks/>
            </p:cNvSpPr>
            <p:nvPr/>
          </p:nvSpPr>
          <p:spPr bwMode="auto">
            <a:xfrm>
              <a:off x="2064" y="3360"/>
              <a:ext cx="240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47" name="Freeform 91"/>
            <p:cNvSpPr>
              <a:spLocks/>
            </p:cNvSpPr>
            <p:nvPr/>
          </p:nvSpPr>
          <p:spPr bwMode="auto">
            <a:xfrm>
              <a:off x="2304" y="2640"/>
              <a:ext cx="96" cy="801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48" name="Freeform 92"/>
            <p:cNvSpPr>
              <a:spLocks/>
            </p:cNvSpPr>
            <p:nvPr/>
          </p:nvSpPr>
          <p:spPr bwMode="auto">
            <a:xfrm>
              <a:off x="2400" y="3360"/>
              <a:ext cx="240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49" name="Freeform 93"/>
            <p:cNvSpPr>
              <a:spLocks/>
            </p:cNvSpPr>
            <p:nvPr/>
          </p:nvSpPr>
          <p:spPr bwMode="auto">
            <a:xfrm>
              <a:off x="1680" y="3378"/>
              <a:ext cx="288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50" name="Freeform 94"/>
            <p:cNvSpPr>
              <a:spLocks/>
            </p:cNvSpPr>
            <p:nvPr/>
          </p:nvSpPr>
          <p:spPr bwMode="auto">
            <a:xfrm>
              <a:off x="4080" y="3168"/>
              <a:ext cx="96" cy="258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51" name="Freeform 95"/>
            <p:cNvSpPr>
              <a:spLocks/>
            </p:cNvSpPr>
            <p:nvPr/>
          </p:nvSpPr>
          <p:spPr bwMode="auto">
            <a:xfrm>
              <a:off x="4176" y="3378"/>
              <a:ext cx="240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52" name="Freeform 96"/>
            <p:cNvSpPr>
              <a:spLocks/>
            </p:cNvSpPr>
            <p:nvPr/>
          </p:nvSpPr>
          <p:spPr bwMode="auto">
            <a:xfrm>
              <a:off x="4416" y="3216"/>
              <a:ext cx="96" cy="210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53" name="Freeform 97"/>
            <p:cNvSpPr>
              <a:spLocks/>
            </p:cNvSpPr>
            <p:nvPr/>
          </p:nvSpPr>
          <p:spPr bwMode="auto">
            <a:xfrm>
              <a:off x="4752" y="3388"/>
              <a:ext cx="96" cy="20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54" name="Freeform 98"/>
            <p:cNvSpPr>
              <a:spLocks/>
            </p:cNvSpPr>
            <p:nvPr/>
          </p:nvSpPr>
          <p:spPr bwMode="auto">
            <a:xfrm>
              <a:off x="4512" y="3378"/>
              <a:ext cx="240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55" name="Freeform 99"/>
            <p:cNvSpPr>
              <a:spLocks/>
            </p:cNvSpPr>
            <p:nvPr/>
          </p:nvSpPr>
          <p:spPr bwMode="auto">
            <a:xfrm>
              <a:off x="4848" y="3378"/>
              <a:ext cx="288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56" name="Freeform 100"/>
            <p:cNvSpPr>
              <a:spLocks/>
            </p:cNvSpPr>
            <p:nvPr/>
          </p:nvSpPr>
          <p:spPr bwMode="auto">
            <a:xfrm>
              <a:off x="3792" y="3378"/>
              <a:ext cx="288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57" name="Freeform 101"/>
            <p:cNvSpPr>
              <a:spLocks/>
            </p:cNvSpPr>
            <p:nvPr/>
          </p:nvSpPr>
          <p:spPr bwMode="auto">
            <a:xfrm>
              <a:off x="912" y="3168"/>
              <a:ext cx="96" cy="240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58" name="Freeform 102"/>
            <p:cNvSpPr>
              <a:spLocks/>
            </p:cNvSpPr>
            <p:nvPr/>
          </p:nvSpPr>
          <p:spPr bwMode="auto">
            <a:xfrm>
              <a:off x="1008" y="3360"/>
              <a:ext cx="240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59" name="Freeform 103"/>
            <p:cNvSpPr>
              <a:spLocks/>
            </p:cNvSpPr>
            <p:nvPr/>
          </p:nvSpPr>
          <p:spPr bwMode="auto">
            <a:xfrm>
              <a:off x="1248" y="3168"/>
              <a:ext cx="96" cy="240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60" name="Freeform 104"/>
            <p:cNvSpPr>
              <a:spLocks/>
            </p:cNvSpPr>
            <p:nvPr/>
          </p:nvSpPr>
          <p:spPr bwMode="auto">
            <a:xfrm>
              <a:off x="1344" y="3360"/>
              <a:ext cx="240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61" name="Freeform 105"/>
            <p:cNvSpPr>
              <a:spLocks/>
            </p:cNvSpPr>
            <p:nvPr/>
          </p:nvSpPr>
          <p:spPr bwMode="auto">
            <a:xfrm>
              <a:off x="624" y="3378"/>
              <a:ext cx="288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62" name="Freeform 106"/>
            <p:cNvSpPr>
              <a:spLocks/>
            </p:cNvSpPr>
            <p:nvPr/>
          </p:nvSpPr>
          <p:spPr bwMode="auto">
            <a:xfrm>
              <a:off x="288" y="3378"/>
              <a:ext cx="240" cy="48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78" y="6"/>
                </a:cxn>
                <a:cxn ang="0">
                  <a:pos x="144" y="54"/>
                </a:cxn>
                <a:cxn ang="0">
                  <a:pos x="204" y="0"/>
                </a:cxn>
                <a:cxn ang="0">
                  <a:pos x="276" y="54"/>
                </a:cxn>
                <a:cxn ang="0">
                  <a:pos x="342" y="0"/>
                </a:cxn>
                <a:cxn ang="0">
                  <a:pos x="402" y="54"/>
                </a:cxn>
              </a:cxnLst>
              <a:rect l="0" t="0" r="r" b="b"/>
              <a:pathLst>
                <a:path w="402" h="55">
                  <a:moveTo>
                    <a:pt x="0" y="54"/>
                  </a:moveTo>
                  <a:cubicBezTo>
                    <a:pt x="13" y="46"/>
                    <a:pt x="54" y="6"/>
                    <a:pt x="78" y="6"/>
                  </a:cubicBezTo>
                  <a:cubicBezTo>
                    <a:pt x="102" y="6"/>
                    <a:pt x="123" y="55"/>
                    <a:pt x="144" y="54"/>
                  </a:cubicBezTo>
                  <a:cubicBezTo>
                    <a:pt x="165" y="53"/>
                    <a:pt x="182" y="0"/>
                    <a:pt x="204" y="0"/>
                  </a:cubicBezTo>
                  <a:cubicBezTo>
                    <a:pt x="226" y="0"/>
                    <a:pt x="253" y="54"/>
                    <a:pt x="276" y="54"/>
                  </a:cubicBezTo>
                  <a:cubicBezTo>
                    <a:pt x="299" y="54"/>
                    <a:pt x="321" y="0"/>
                    <a:pt x="342" y="0"/>
                  </a:cubicBezTo>
                  <a:cubicBezTo>
                    <a:pt x="363" y="0"/>
                    <a:pt x="390" y="43"/>
                    <a:pt x="402" y="54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63" name="Freeform 107"/>
            <p:cNvSpPr>
              <a:spLocks/>
            </p:cNvSpPr>
            <p:nvPr/>
          </p:nvSpPr>
          <p:spPr bwMode="auto">
            <a:xfrm>
              <a:off x="3696" y="3408"/>
              <a:ext cx="96" cy="20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64" name="Freeform 108"/>
            <p:cNvSpPr>
              <a:spLocks/>
            </p:cNvSpPr>
            <p:nvPr/>
          </p:nvSpPr>
          <p:spPr bwMode="auto">
            <a:xfrm>
              <a:off x="1584" y="3408"/>
              <a:ext cx="96" cy="20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165" name="Freeform 109"/>
            <p:cNvSpPr>
              <a:spLocks/>
            </p:cNvSpPr>
            <p:nvPr/>
          </p:nvSpPr>
          <p:spPr bwMode="auto">
            <a:xfrm>
              <a:off x="528" y="3408"/>
              <a:ext cx="96" cy="20"/>
            </a:xfrm>
            <a:custGeom>
              <a:avLst/>
              <a:gdLst/>
              <a:ahLst/>
              <a:cxnLst>
                <a:cxn ang="0">
                  <a:pos x="0" y="876"/>
                </a:cxn>
                <a:cxn ang="0">
                  <a:pos x="66" y="1"/>
                </a:cxn>
                <a:cxn ang="0">
                  <a:pos x="132" y="879"/>
                </a:cxn>
              </a:cxnLst>
              <a:rect l="0" t="0" r="r" b="b"/>
              <a:pathLst>
                <a:path w="132" h="879">
                  <a:moveTo>
                    <a:pt x="0" y="876"/>
                  </a:moveTo>
                  <a:cubicBezTo>
                    <a:pt x="11" y="730"/>
                    <a:pt x="44" y="0"/>
                    <a:pt x="66" y="1"/>
                  </a:cubicBezTo>
                  <a:cubicBezTo>
                    <a:pt x="88" y="2"/>
                    <a:pt x="118" y="696"/>
                    <a:pt x="132" y="87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0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0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237992"/>
              </p:ext>
            </p:extLst>
          </p:nvPr>
        </p:nvGraphicFramePr>
        <p:xfrm>
          <a:off x="5257800" y="5181600"/>
          <a:ext cx="32004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6" name="Equation" r:id="rId3" imgW="2057400" imgH="723600" progId="Equation.3">
                  <p:embed/>
                </p:oleObj>
              </mc:Choice>
              <mc:Fallback>
                <p:oleObj name="Equation" r:id="rId3" imgW="2057400" imgH="723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181600"/>
                        <a:ext cx="3200400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49300" y="5797550"/>
            <a:ext cx="4051300" cy="527050"/>
            <a:chOff x="2784" y="3600"/>
            <a:chExt cx="2552" cy="332"/>
          </a:xfrm>
        </p:grpSpPr>
        <p:graphicFrame>
          <p:nvGraphicFramePr>
            <p:cNvPr id="174084" name="Object 4"/>
            <p:cNvGraphicFramePr>
              <a:graphicFrameLocks noChangeAspect="1"/>
            </p:cNvGraphicFramePr>
            <p:nvPr/>
          </p:nvGraphicFramePr>
          <p:xfrm>
            <a:off x="2784" y="3600"/>
            <a:ext cx="1680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67" name="公式" r:id="rId5" imgW="1218960" imgH="291960" progId="Equation.3">
                    <p:embed/>
                  </p:oleObj>
                </mc:Choice>
                <mc:Fallback>
                  <p:oleObj name="公式" r:id="rId5" imgW="1218960" imgH="291960" progId="Equation.3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3600"/>
                          <a:ext cx="1680" cy="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085" name="Text Box 5"/>
            <p:cNvSpPr txBox="1">
              <a:spLocks noChangeArrowheads="1"/>
            </p:cNvSpPr>
            <p:nvPr/>
          </p:nvSpPr>
          <p:spPr bwMode="auto">
            <a:xfrm>
              <a:off x="4320" y="3600"/>
              <a:ext cx="101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latin typeface="Times New Roman" pitchFamily="18" charset="0"/>
                </a:rPr>
                <a:t>（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缺级</a:t>
              </a:r>
              <a:r>
                <a:rPr lang="zh-CN" altLang="en-US" sz="2800" b="1" dirty="0">
                  <a:latin typeface="Times New Roman" pitchFamily="18" charset="0"/>
                </a:rPr>
                <a:t>）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04800" y="1600200"/>
            <a:ext cx="8534400" cy="3200400"/>
            <a:chOff x="192" y="432"/>
            <a:chExt cx="5376" cy="2016"/>
          </a:xfrm>
        </p:grpSpPr>
        <p:sp>
          <p:nvSpPr>
            <p:cNvPr id="174087" name="Rectangle 7"/>
            <p:cNvSpPr>
              <a:spLocks noChangeArrowheads="1"/>
            </p:cNvSpPr>
            <p:nvPr/>
          </p:nvSpPr>
          <p:spPr bwMode="auto">
            <a:xfrm>
              <a:off x="192" y="432"/>
              <a:ext cx="5376" cy="20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288" y="474"/>
              <a:ext cx="5232" cy="1878"/>
              <a:chOff x="288" y="474"/>
              <a:chExt cx="5232" cy="1878"/>
            </a:xfrm>
          </p:grpSpPr>
          <p:sp>
            <p:nvSpPr>
              <p:cNvPr id="174089" name="Line 9"/>
              <p:cNvSpPr>
                <a:spLocks noChangeShapeType="1"/>
              </p:cNvSpPr>
              <p:nvPr/>
            </p:nvSpPr>
            <p:spPr bwMode="auto">
              <a:xfrm>
                <a:off x="288" y="1920"/>
                <a:ext cx="49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090" name="Freeform 10"/>
              <p:cNvSpPr>
                <a:spLocks/>
              </p:cNvSpPr>
              <p:nvPr/>
            </p:nvSpPr>
            <p:spPr bwMode="auto">
              <a:xfrm>
                <a:off x="2742" y="474"/>
                <a:ext cx="1" cy="1446"/>
              </a:xfrm>
              <a:custGeom>
                <a:avLst/>
                <a:gdLst/>
                <a:ahLst/>
                <a:cxnLst>
                  <a:cxn ang="0">
                    <a:pos x="0" y="1446"/>
                  </a:cxn>
                  <a:cxn ang="0">
                    <a:pos x="0" y="0"/>
                  </a:cxn>
                </a:cxnLst>
                <a:rect l="0" t="0" r="r" b="b"/>
                <a:pathLst>
                  <a:path w="1" h="1446">
                    <a:moveTo>
                      <a:pt x="0" y="1446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091" name="Text Box 11"/>
              <p:cNvSpPr txBox="1">
                <a:spLocks noChangeArrowheads="1"/>
              </p:cNvSpPr>
              <p:nvPr/>
            </p:nvSpPr>
            <p:spPr bwMode="auto">
              <a:xfrm>
                <a:off x="2632" y="187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Times New Roman" pitchFamily="18" charset="0"/>
                  </a:rPr>
                  <a:t>0</a:t>
                </a:r>
              </a:p>
            </p:txBody>
          </p:sp>
          <p:graphicFrame>
            <p:nvGraphicFramePr>
              <p:cNvPr id="174092" name="Object 12"/>
              <p:cNvGraphicFramePr>
                <a:graphicFrameLocks noChangeAspect="1"/>
              </p:cNvGraphicFramePr>
              <p:nvPr/>
            </p:nvGraphicFramePr>
            <p:xfrm>
              <a:off x="5030" y="2016"/>
              <a:ext cx="490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68" name="公式" r:id="rId7" imgW="507960" imgH="253800" progId="Equation.3">
                      <p:embed/>
                    </p:oleObj>
                  </mc:Choice>
                  <mc:Fallback>
                    <p:oleObj name="公式" r:id="rId7" imgW="507960" imgH="253800" progId="Equation.3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30" y="2016"/>
                            <a:ext cx="490" cy="2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093" name="Line 13"/>
              <p:cNvSpPr>
                <a:spLocks noChangeShapeType="1"/>
              </p:cNvSpPr>
              <p:nvPr/>
            </p:nvSpPr>
            <p:spPr bwMode="auto">
              <a:xfrm>
                <a:off x="3722" y="1824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094" name="Line 14"/>
              <p:cNvSpPr>
                <a:spLocks noChangeShapeType="1"/>
              </p:cNvSpPr>
              <p:nvPr/>
            </p:nvSpPr>
            <p:spPr bwMode="auto">
              <a:xfrm>
                <a:off x="4703" y="1824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095" name="Line 15"/>
              <p:cNvSpPr>
                <a:spLocks noChangeShapeType="1"/>
              </p:cNvSpPr>
              <p:nvPr/>
            </p:nvSpPr>
            <p:spPr bwMode="auto">
              <a:xfrm>
                <a:off x="1760" y="1824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096" name="Line 16"/>
              <p:cNvSpPr>
                <a:spLocks noChangeShapeType="1"/>
              </p:cNvSpPr>
              <p:nvPr/>
            </p:nvSpPr>
            <p:spPr bwMode="auto">
              <a:xfrm>
                <a:off x="833" y="1824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097" name="Freeform 17"/>
              <p:cNvSpPr>
                <a:spLocks/>
              </p:cNvSpPr>
              <p:nvPr/>
            </p:nvSpPr>
            <p:spPr bwMode="auto">
              <a:xfrm>
                <a:off x="1760" y="672"/>
                <a:ext cx="1962" cy="1248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432" y="0"/>
                  </a:cxn>
                  <a:cxn ang="0">
                    <a:pos x="864" y="1008"/>
                  </a:cxn>
                </a:cxnLst>
                <a:rect l="0" t="0" r="r" b="b"/>
                <a:pathLst>
                  <a:path w="864" h="1008">
                    <a:moveTo>
                      <a:pt x="0" y="1008"/>
                    </a:moveTo>
                    <a:cubicBezTo>
                      <a:pt x="144" y="504"/>
                      <a:pt x="288" y="0"/>
                      <a:pt x="432" y="0"/>
                    </a:cubicBezTo>
                    <a:cubicBezTo>
                      <a:pt x="576" y="0"/>
                      <a:pt x="792" y="840"/>
                      <a:pt x="864" y="100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098" name="Object 18"/>
              <p:cNvGraphicFramePr>
                <a:graphicFrameLocks noChangeAspect="1"/>
              </p:cNvGraphicFramePr>
              <p:nvPr/>
            </p:nvGraphicFramePr>
            <p:xfrm>
              <a:off x="3613" y="1920"/>
              <a:ext cx="227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69" name="公式" r:id="rId9" imgW="215640" imgH="609480" progId="Equation.3">
                      <p:embed/>
                    </p:oleObj>
                  </mc:Choice>
                  <mc:Fallback>
                    <p:oleObj name="公式" r:id="rId9" imgW="215640" imgH="609480" progId="Equation.3">
                      <p:embed/>
                      <p:pic>
                        <p:nvPicPr>
                          <p:cNvPr id="0" name="Picture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13" y="1920"/>
                            <a:ext cx="227" cy="4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099" name="Object 19"/>
              <p:cNvGraphicFramePr>
                <a:graphicFrameLocks noChangeAspect="1"/>
              </p:cNvGraphicFramePr>
              <p:nvPr/>
            </p:nvGraphicFramePr>
            <p:xfrm>
              <a:off x="4485" y="1920"/>
              <a:ext cx="403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70" name="公式" r:id="rId11" imgW="380880" imgH="609480" progId="Equation.3">
                      <p:embed/>
                    </p:oleObj>
                  </mc:Choice>
                  <mc:Fallback>
                    <p:oleObj name="公式" r:id="rId11" imgW="380880" imgH="609480" progId="Equation.3">
                      <p:embed/>
                      <p:pic>
                        <p:nvPicPr>
                          <p:cNvPr id="0" name="Picture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85" y="1920"/>
                            <a:ext cx="403" cy="4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100" name="Object 20"/>
              <p:cNvGraphicFramePr>
                <a:graphicFrameLocks noChangeAspect="1"/>
              </p:cNvGraphicFramePr>
              <p:nvPr/>
            </p:nvGraphicFramePr>
            <p:xfrm>
              <a:off x="1596" y="1920"/>
              <a:ext cx="327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71" name="公式" r:id="rId13" imgW="406080" imgH="609480" progId="Equation.3">
                      <p:embed/>
                    </p:oleObj>
                  </mc:Choice>
                  <mc:Fallback>
                    <p:oleObj name="公式" r:id="rId13" imgW="406080" imgH="609480" progId="Equation.3">
                      <p:embed/>
                      <p:pic>
                        <p:nvPicPr>
                          <p:cNvPr id="0" name="Picture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96" y="1920"/>
                            <a:ext cx="327" cy="4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101" name="Object 21"/>
              <p:cNvGraphicFramePr>
                <a:graphicFrameLocks noChangeAspect="1"/>
              </p:cNvGraphicFramePr>
              <p:nvPr/>
            </p:nvGraphicFramePr>
            <p:xfrm>
              <a:off x="615" y="1920"/>
              <a:ext cx="382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72" name="公式" r:id="rId15" imgW="558720" imgH="609480" progId="Equation.3">
                      <p:embed/>
                    </p:oleObj>
                  </mc:Choice>
                  <mc:Fallback>
                    <p:oleObj name="公式" r:id="rId15" imgW="558720" imgH="609480" progId="Equation.3">
                      <p:embed/>
                      <p:pic>
                        <p:nvPicPr>
                          <p:cNvPr id="0" name="Picture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5" y="1920"/>
                            <a:ext cx="382" cy="4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102" name="Object 22"/>
              <p:cNvGraphicFramePr>
                <a:graphicFrameLocks noChangeAspect="1"/>
              </p:cNvGraphicFramePr>
              <p:nvPr/>
            </p:nvGraphicFramePr>
            <p:xfrm>
              <a:off x="2880" y="480"/>
              <a:ext cx="288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73" name="公式" r:id="rId17" imgW="164880" imgH="228600" progId="Equation.3">
                      <p:embed/>
                    </p:oleObj>
                  </mc:Choice>
                  <mc:Fallback>
                    <p:oleObj name="公式" r:id="rId17" imgW="164880" imgH="228600" progId="Equation.3">
                      <p:embed/>
                      <p:pic>
                        <p:nvPicPr>
                          <p:cNvPr id="0" name="Picture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480"/>
                            <a:ext cx="288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103" name="Freeform 23"/>
              <p:cNvSpPr>
                <a:spLocks/>
              </p:cNvSpPr>
              <p:nvPr/>
            </p:nvSpPr>
            <p:spPr bwMode="auto">
              <a:xfrm>
                <a:off x="3722" y="1728"/>
                <a:ext cx="1417" cy="200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432" y="0"/>
                  </a:cxn>
                  <a:cxn ang="0">
                    <a:pos x="864" y="96"/>
                  </a:cxn>
                  <a:cxn ang="0">
                    <a:pos x="1248" y="48"/>
                  </a:cxn>
                </a:cxnLst>
                <a:rect l="0" t="0" r="r" b="b"/>
                <a:pathLst>
                  <a:path w="1248" h="104">
                    <a:moveTo>
                      <a:pt x="0" y="96"/>
                    </a:moveTo>
                    <a:cubicBezTo>
                      <a:pt x="144" y="48"/>
                      <a:pt x="288" y="0"/>
                      <a:pt x="432" y="0"/>
                    </a:cubicBezTo>
                    <a:cubicBezTo>
                      <a:pt x="576" y="0"/>
                      <a:pt x="728" y="88"/>
                      <a:pt x="864" y="96"/>
                    </a:cubicBezTo>
                    <a:cubicBezTo>
                      <a:pt x="1000" y="104"/>
                      <a:pt x="1184" y="56"/>
                      <a:pt x="1248" y="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04" name="Freeform 24"/>
              <p:cNvSpPr>
                <a:spLocks/>
              </p:cNvSpPr>
              <p:nvPr/>
            </p:nvSpPr>
            <p:spPr bwMode="auto">
              <a:xfrm>
                <a:off x="452" y="1728"/>
                <a:ext cx="1308" cy="200"/>
              </a:xfrm>
              <a:custGeom>
                <a:avLst/>
                <a:gdLst/>
                <a:ahLst/>
                <a:cxnLst>
                  <a:cxn ang="0">
                    <a:pos x="1152" y="96"/>
                  </a:cxn>
                  <a:cxn ang="0">
                    <a:pos x="720" y="0"/>
                  </a:cxn>
                  <a:cxn ang="0">
                    <a:pos x="336" y="96"/>
                  </a:cxn>
                  <a:cxn ang="0">
                    <a:pos x="0" y="48"/>
                  </a:cxn>
                </a:cxnLst>
                <a:rect l="0" t="0" r="r" b="b"/>
                <a:pathLst>
                  <a:path w="1152" h="104">
                    <a:moveTo>
                      <a:pt x="1152" y="96"/>
                    </a:moveTo>
                    <a:cubicBezTo>
                      <a:pt x="1004" y="48"/>
                      <a:pt x="856" y="0"/>
                      <a:pt x="720" y="0"/>
                    </a:cubicBezTo>
                    <a:cubicBezTo>
                      <a:pt x="584" y="0"/>
                      <a:pt x="456" y="88"/>
                      <a:pt x="336" y="96"/>
                    </a:cubicBezTo>
                    <a:cubicBezTo>
                      <a:pt x="216" y="104"/>
                      <a:pt x="56" y="56"/>
                      <a:pt x="0" y="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528" y="669"/>
              <a:ext cx="4512" cy="1251"/>
              <a:chOff x="528" y="669"/>
              <a:chExt cx="4512" cy="1251"/>
            </a:xfrm>
          </p:grpSpPr>
          <p:sp>
            <p:nvSpPr>
              <p:cNvPr id="174106" name="Freeform 26"/>
              <p:cNvSpPr>
                <a:spLocks/>
              </p:cNvSpPr>
              <p:nvPr/>
            </p:nvSpPr>
            <p:spPr bwMode="auto">
              <a:xfrm>
                <a:off x="2688" y="669"/>
                <a:ext cx="96" cy="1251"/>
              </a:xfrm>
              <a:custGeom>
                <a:avLst/>
                <a:gdLst/>
                <a:ahLst/>
                <a:cxnLst>
                  <a:cxn ang="0">
                    <a:pos x="0" y="1251"/>
                  </a:cxn>
                  <a:cxn ang="0">
                    <a:pos x="51" y="0"/>
                  </a:cxn>
                  <a:cxn ang="0">
                    <a:pos x="96" y="1251"/>
                  </a:cxn>
                </a:cxnLst>
                <a:rect l="0" t="0" r="r" b="b"/>
                <a:pathLst>
                  <a:path w="96" h="1251">
                    <a:moveTo>
                      <a:pt x="0" y="1251"/>
                    </a:moveTo>
                    <a:cubicBezTo>
                      <a:pt x="8" y="1043"/>
                      <a:pt x="35" y="0"/>
                      <a:pt x="51" y="0"/>
                    </a:cubicBezTo>
                    <a:cubicBezTo>
                      <a:pt x="67" y="0"/>
                      <a:pt x="87" y="991"/>
                      <a:pt x="96" y="125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07" name="Freeform 27"/>
              <p:cNvSpPr>
                <a:spLocks/>
              </p:cNvSpPr>
              <p:nvPr/>
            </p:nvSpPr>
            <p:spPr bwMode="auto">
              <a:xfrm>
                <a:off x="3024" y="878"/>
                <a:ext cx="57" cy="1042"/>
              </a:xfrm>
              <a:custGeom>
                <a:avLst/>
                <a:gdLst/>
                <a:ahLst/>
                <a:cxnLst>
                  <a:cxn ang="0">
                    <a:pos x="0" y="1042"/>
                  </a:cxn>
                  <a:cxn ang="0">
                    <a:pos x="30" y="1"/>
                  </a:cxn>
                  <a:cxn ang="0">
                    <a:pos x="57" y="1033"/>
                  </a:cxn>
                </a:cxnLst>
                <a:rect l="0" t="0" r="r" b="b"/>
                <a:pathLst>
                  <a:path w="57" h="1042">
                    <a:moveTo>
                      <a:pt x="0" y="1042"/>
                    </a:moveTo>
                    <a:cubicBezTo>
                      <a:pt x="5" y="869"/>
                      <a:pt x="21" y="2"/>
                      <a:pt x="30" y="1"/>
                    </a:cubicBezTo>
                    <a:cubicBezTo>
                      <a:pt x="39" y="0"/>
                      <a:pt x="52" y="818"/>
                      <a:pt x="57" y="1033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08" name="Freeform 28"/>
              <p:cNvSpPr>
                <a:spLocks/>
              </p:cNvSpPr>
              <p:nvPr/>
            </p:nvSpPr>
            <p:spPr bwMode="auto">
              <a:xfrm>
                <a:off x="3312" y="1281"/>
                <a:ext cx="48" cy="639"/>
              </a:xfrm>
              <a:custGeom>
                <a:avLst/>
                <a:gdLst/>
                <a:ahLst/>
                <a:cxnLst>
                  <a:cxn ang="0">
                    <a:pos x="0" y="639"/>
                  </a:cxn>
                  <a:cxn ang="0">
                    <a:pos x="24" y="0"/>
                  </a:cxn>
                  <a:cxn ang="0">
                    <a:pos x="48" y="639"/>
                  </a:cxn>
                </a:cxnLst>
                <a:rect l="0" t="0" r="r" b="b"/>
                <a:pathLst>
                  <a:path w="48" h="639">
                    <a:moveTo>
                      <a:pt x="0" y="639"/>
                    </a:moveTo>
                    <a:cubicBezTo>
                      <a:pt x="4" y="533"/>
                      <a:pt x="16" y="0"/>
                      <a:pt x="24" y="0"/>
                    </a:cubicBezTo>
                    <a:cubicBezTo>
                      <a:pt x="32" y="0"/>
                      <a:pt x="43" y="506"/>
                      <a:pt x="48" y="639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09" name="Freeform 29"/>
              <p:cNvSpPr>
                <a:spLocks/>
              </p:cNvSpPr>
              <p:nvPr/>
            </p:nvSpPr>
            <p:spPr bwMode="auto">
              <a:xfrm>
                <a:off x="4032" y="1776"/>
                <a:ext cx="48" cy="14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96" y="0"/>
                  </a:cxn>
                  <a:cxn ang="0">
                    <a:pos x="192" y="1008"/>
                  </a:cxn>
                </a:cxnLst>
                <a:rect l="0" t="0" r="r" b="b"/>
                <a:pathLst>
                  <a:path w="192" h="1008">
                    <a:moveTo>
                      <a:pt x="0" y="1008"/>
                    </a:moveTo>
                    <a:cubicBezTo>
                      <a:pt x="32" y="504"/>
                      <a:pt x="64" y="0"/>
                      <a:pt x="96" y="0"/>
                    </a:cubicBezTo>
                    <a:cubicBezTo>
                      <a:pt x="128" y="0"/>
                      <a:pt x="176" y="840"/>
                      <a:pt x="192" y="1008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10" name="Freeform 30"/>
              <p:cNvSpPr>
                <a:spLocks/>
              </p:cNvSpPr>
              <p:nvPr/>
            </p:nvSpPr>
            <p:spPr bwMode="auto">
              <a:xfrm>
                <a:off x="4368" y="1776"/>
                <a:ext cx="48" cy="14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96" y="0"/>
                  </a:cxn>
                  <a:cxn ang="0">
                    <a:pos x="192" y="1008"/>
                  </a:cxn>
                </a:cxnLst>
                <a:rect l="0" t="0" r="r" b="b"/>
                <a:pathLst>
                  <a:path w="192" h="1008">
                    <a:moveTo>
                      <a:pt x="0" y="1008"/>
                    </a:moveTo>
                    <a:cubicBezTo>
                      <a:pt x="32" y="504"/>
                      <a:pt x="64" y="0"/>
                      <a:pt x="96" y="0"/>
                    </a:cubicBezTo>
                    <a:cubicBezTo>
                      <a:pt x="128" y="0"/>
                      <a:pt x="176" y="840"/>
                      <a:pt x="192" y="1008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11" name="Freeform 31"/>
              <p:cNvSpPr>
                <a:spLocks/>
              </p:cNvSpPr>
              <p:nvPr/>
            </p:nvSpPr>
            <p:spPr bwMode="auto">
              <a:xfrm>
                <a:off x="2352" y="894"/>
                <a:ext cx="54" cy="1026"/>
              </a:xfrm>
              <a:custGeom>
                <a:avLst/>
                <a:gdLst/>
                <a:ahLst/>
                <a:cxnLst>
                  <a:cxn ang="0">
                    <a:pos x="0" y="1026"/>
                  </a:cxn>
                  <a:cxn ang="0">
                    <a:pos x="21" y="0"/>
                  </a:cxn>
                  <a:cxn ang="0">
                    <a:pos x="54" y="1023"/>
                  </a:cxn>
                </a:cxnLst>
                <a:rect l="0" t="0" r="r" b="b"/>
                <a:pathLst>
                  <a:path w="54" h="1026">
                    <a:moveTo>
                      <a:pt x="0" y="1026"/>
                    </a:moveTo>
                    <a:cubicBezTo>
                      <a:pt x="4" y="855"/>
                      <a:pt x="12" y="0"/>
                      <a:pt x="21" y="0"/>
                    </a:cubicBezTo>
                    <a:cubicBezTo>
                      <a:pt x="30" y="0"/>
                      <a:pt x="47" y="810"/>
                      <a:pt x="54" y="1023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12" name="Freeform 32"/>
              <p:cNvSpPr>
                <a:spLocks/>
              </p:cNvSpPr>
              <p:nvPr/>
            </p:nvSpPr>
            <p:spPr bwMode="auto">
              <a:xfrm>
                <a:off x="2058" y="1314"/>
                <a:ext cx="54" cy="606"/>
              </a:xfrm>
              <a:custGeom>
                <a:avLst/>
                <a:gdLst/>
                <a:ahLst/>
                <a:cxnLst>
                  <a:cxn ang="0">
                    <a:pos x="0" y="603"/>
                  </a:cxn>
                  <a:cxn ang="0">
                    <a:pos x="30" y="0"/>
                  </a:cxn>
                  <a:cxn ang="0">
                    <a:pos x="54" y="606"/>
                  </a:cxn>
                </a:cxnLst>
                <a:rect l="0" t="0" r="r" b="b"/>
                <a:pathLst>
                  <a:path w="54" h="606">
                    <a:moveTo>
                      <a:pt x="0" y="603"/>
                    </a:moveTo>
                    <a:cubicBezTo>
                      <a:pt x="5" y="502"/>
                      <a:pt x="21" y="0"/>
                      <a:pt x="30" y="0"/>
                    </a:cubicBezTo>
                    <a:cubicBezTo>
                      <a:pt x="39" y="0"/>
                      <a:pt x="49" y="480"/>
                      <a:pt x="54" y="60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13" name="Freeform 33"/>
              <p:cNvSpPr>
                <a:spLocks/>
              </p:cNvSpPr>
              <p:nvPr/>
            </p:nvSpPr>
            <p:spPr bwMode="auto">
              <a:xfrm>
                <a:off x="1104" y="1776"/>
                <a:ext cx="48" cy="14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96" y="0"/>
                  </a:cxn>
                  <a:cxn ang="0">
                    <a:pos x="192" y="1008"/>
                  </a:cxn>
                </a:cxnLst>
                <a:rect l="0" t="0" r="r" b="b"/>
                <a:pathLst>
                  <a:path w="192" h="1008">
                    <a:moveTo>
                      <a:pt x="0" y="1008"/>
                    </a:moveTo>
                    <a:cubicBezTo>
                      <a:pt x="32" y="504"/>
                      <a:pt x="64" y="0"/>
                      <a:pt x="96" y="0"/>
                    </a:cubicBezTo>
                    <a:cubicBezTo>
                      <a:pt x="128" y="0"/>
                      <a:pt x="176" y="840"/>
                      <a:pt x="192" y="1008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14" name="Freeform 34"/>
              <p:cNvSpPr>
                <a:spLocks/>
              </p:cNvSpPr>
              <p:nvPr/>
            </p:nvSpPr>
            <p:spPr bwMode="auto">
              <a:xfrm>
                <a:off x="1440" y="1776"/>
                <a:ext cx="48" cy="14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96" y="0"/>
                  </a:cxn>
                  <a:cxn ang="0">
                    <a:pos x="192" y="1008"/>
                  </a:cxn>
                </a:cxnLst>
                <a:rect l="0" t="0" r="r" b="b"/>
                <a:pathLst>
                  <a:path w="192" h="1008">
                    <a:moveTo>
                      <a:pt x="0" y="1008"/>
                    </a:moveTo>
                    <a:cubicBezTo>
                      <a:pt x="32" y="504"/>
                      <a:pt x="64" y="0"/>
                      <a:pt x="96" y="0"/>
                    </a:cubicBezTo>
                    <a:cubicBezTo>
                      <a:pt x="128" y="0"/>
                      <a:pt x="176" y="840"/>
                      <a:pt x="192" y="1008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15" name="Freeform 35"/>
              <p:cNvSpPr>
                <a:spLocks/>
              </p:cNvSpPr>
              <p:nvPr/>
            </p:nvSpPr>
            <p:spPr bwMode="auto">
              <a:xfrm>
                <a:off x="528" y="1859"/>
                <a:ext cx="48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17" y="0"/>
                  </a:cxn>
                  <a:cxn ang="0">
                    <a:pos x="48" y="61"/>
                  </a:cxn>
                </a:cxnLst>
                <a:rect l="0" t="0" r="r" b="b"/>
                <a:pathLst>
                  <a:path w="48" h="61">
                    <a:moveTo>
                      <a:pt x="0" y="61"/>
                    </a:moveTo>
                    <a:cubicBezTo>
                      <a:pt x="3" y="51"/>
                      <a:pt x="9" y="0"/>
                      <a:pt x="17" y="0"/>
                    </a:cubicBezTo>
                    <a:cubicBezTo>
                      <a:pt x="25" y="0"/>
                      <a:pt x="42" y="48"/>
                      <a:pt x="48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16" name="Freeform 36"/>
              <p:cNvSpPr>
                <a:spLocks/>
              </p:cNvSpPr>
              <p:nvPr/>
            </p:nvSpPr>
            <p:spPr bwMode="auto">
              <a:xfrm>
                <a:off x="4992" y="1859"/>
                <a:ext cx="48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15" y="0"/>
                  </a:cxn>
                  <a:cxn ang="0">
                    <a:pos x="48" y="61"/>
                  </a:cxn>
                </a:cxnLst>
                <a:rect l="0" t="0" r="r" b="b"/>
                <a:pathLst>
                  <a:path w="48" h="61">
                    <a:moveTo>
                      <a:pt x="0" y="61"/>
                    </a:moveTo>
                    <a:cubicBezTo>
                      <a:pt x="2" y="51"/>
                      <a:pt x="7" y="0"/>
                      <a:pt x="15" y="0"/>
                    </a:cubicBezTo>
                    <a:cubicBezTo>
                      <a:pt x="23" y="0"/>
                      <a:pt x="41" y="48"/>
                      <a:pt x="48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2064" y="1920"/>
              <a:ext cx="1184" cy="480"/>
              <a:chOff x="2160" y="2064"/>
              <a:chExt cx="1184" cy="480"/>
            </a:xfrm>
          </p:grpSpPr>
          <p:graphicFrame>
            <p:nvGraphicFramePr>
              <p:cNvPr id="174118" name="Object 38"/>
              <p:cNvGraphicFramePr>
                <a:graphicFrameLocks noChangeAspect="1"/>
              </p:cNvGraphicFramePr>
              <p:nvPr/>
            </p:nvGraphicFramePr>
            <p:xfrm>
              <a:off x="2976" y="2064"/>
              <a:ext cx="368" cy="4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74" name="Equation" r:id="rId19" imgW="698400" imgH="723600" progId="Equation.3">
                      <p:embed/>
                    </p:oleObj>
                  </mc:Choice>
                  <mc:Fallback>
                    <p:oleObj name="Equation" r:id="rId19" imgW="698400" imgH="723600" progId="Equation.3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2064"/>
                            <a:ext cx="368" cy="4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119" name="Object 39"/>
              <p:cNvGraphicFramePr>
                <a:graphicFrameLocks noChangeAspect="1"/>
              </p:cNvGraphicFramePr>
              <p:nvPr/>
            </p:nvGraphicFramePr>
            <p:xfrm>
              <a:off x="2160" y="2064"/>
              <a:ext cx="472" cy="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75" name="Equation" r:id="rId21" imgW="914400" imgH="723600" progId="Equation.3">
                      <p:embed/>
                    </p:oleObj>
                  </mc:Choice>
                  <mc:Fallback>
                    <p:oleObj name="Equation" r:id="rId21" imgW="914400" imgH="723600" progId="Equation.3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60" y="2064"/>
                            <a:ext cx="472" cy="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Group 40"/>
            <p:cNvGrpSpPr>
              <a:grpSpLocks/>
            </p:cNvGrpSpPr>
            <p:nvPr/>
          </p:nvGrpSpPr>
          <p:grpSpPr bwMode="auto">
            <a:xfrm>
              <a:off x="4407" y="480"/>
              <a:ext cx="1017" cy="584"/>
              <a:chOff x="4176" y="480"/>
              <a:chExt cx="1017" cy="584"/>
            </a:xfrm>
          </p:grpSpPr>
          <p:sp>
            <p:nvSpPr>
              <p:cNvPr id="174121" name="Line 41"/>
              <p:cNvSpPr>
                <a:spLocks noChangeShapeType="1"/>
              </p:cNvSpPr>
              <p:nvPr/>
            </p:nvSpPr>
            <p:spPr bwMode="auto">
              <a:xfrm>
                <a:off x="4176" y="768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22" name="Line 42"/>
              <p:cNvSpPr>
                <a:spLocks noChangeShapeType="1"/>
              </p:cNvSpPr>
              <p:nvPr/>
            </p:nvSpPr>
            <p:spPr bwMode="auto">
              <a:xfrm>
                <a:off x="4176" y="864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23" name="Line 43"/>
              <p:cNvSpPr>
                <a:spLocks noChangeShapeType="1"/>
              </p:cNvSpPr>
              <p:nvPr/>
            </p:nvSpPr>
            <p:spPr bwMode="auto">
              <a:xfrm>
                <a:off x="4176" y="1056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24" name="Line 44"/>
              <p:cNvSpPr>
                <a:spLocks noChangeShapeType="1"/>
              </p:cNvSpPr>
              <p:nvPr/>
            </p:nvSpPr>
            <p:spPr bwMode="auto">
              <a:xfrm>
                <a:off x="4320" y="576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25" name="Line 45"/>
              <p:cNvSpPr>
                <a:spLocks noChangeShapeType="1"/>
              </p:cNvSpPr>
              <p:nvPr/>
            </p:nvSpPr>
            <p:spPr bwMode="auto">
              <a:xfrm>
                <a:off x="4320" y="86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26" name="Line 46"/>
              <p:cNvSpPr>
                <a:spLocks noChangeShapeType="1"/>
              </p:cNvSpPr>
              <p:nvPr/>
            </p:nvSpPr>
            <p:spPr bwMode="auto">
              <a:xfrm flipV="1">
                <a:off x="4560" y="768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 type="triangl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127" name="Object 47"/>
              <p:cNvGraphicFramePr>
                <a:graphicFrameLocks noChangeAspect="1"/>
              </p:cNvGraphicFramePr>
              <p:nvPr/>
            </p:nvGraphicFramePr>
            <p:xfrm>
              <a:off x="4320" y="480"/>
              <a:ext cx="196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76" name="公式" r:id="rId23" imgW="164880" imgH="253800" progId="Equation.3">
                      <p:embed/>
                    </p:oleObj>
                  </mc:Choice>
                  <mc:Fallback>
                    <p:oleObj name="公式" r:id="rId23" imgW="164880" imgH="253800" progId="Equation.3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480"/>
                            <a:ext cx="196" cy="3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128" name="Object 48"/>
              <p:cNvGraphicFramePr>
                <a:graphicFrameLocks noChangeAspect="1"/>
              </p:cNvGraphicFramePr>
              <p:nvPr/>
            </p:nvGraphicFramePr>
            <p:xfrm>
              <a:off x="4656" y="746"/>
              <a:ext cx="537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77" name="Equation" r:id="rId25" imgW="672840" imgH="291960" progId="Equation.3">
                      <p:embed/>
                    </p:oleObj>
                  </mc:Choice>
                  <mc:Fallback>
                    <p:oleObj name="Equation" r:id="rId25" imgW="672840" imgH="291960" progId="Equation.3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56" y="746"/>
                            <a:ext cx="537" cy="31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49"/>
            <p:cNvGrpSpPr>
              <a:grpSpLocks/>
            </p:cNvGrpSpPr>
            <p:nvPr/>
          </p:nvGrpSpPr>
          <p:grpSpPr bwMode="auto">
            <a:xfrm>
              <a:off x="3975" y="576"/>
              <a:ext cx="432" cy="1056"/>
              <a:chOff x="3744" y="576"/>
              <a:chExt cx="432" cy="1056"/>
            </a:xfrm>
          </p:grpSpPr>
          <p:grpSp>
            <p:nvGrpSpPr>
              <p:cNvPr id="9" name="Group 50"/>
              <p:cNvGrpSpPr>
                <a:grpSpLocks/>
              </p:cNvGrpSpPr>
              <p:nvPr/>
            </p:nvGrpSpPr>
            <p:grpSpPr bwMode="auto">
              <a:xfrm>
                <a:off x="4128" y="576"/>
                <a:ext cx="48" cy="1056"/>
                <a:chOff x="4128" y="336"/>
                <a:chExt cx="48" cy="1056"/>
              </a:xfrm>
            </p:grpSpPr>
            <p:sp>
              <p:nvSpPr>
                <p:cNvPr id="174131" name="Rectangle 51"/>
                <p:cNvSpPr>
                  <a:spLocks noChangeArrowheads="1"/>
                </p:cNvSpPr>
                <p:nvPr/>
              </p:nvSpPr>
              <p:spPr bwMode="auto">
                <a:xfrm>
                  <a:off x="4128" y="336"/>
                  <a:ext cx="48" cy="192"/>
                </a:xfrm>
                <a:prstGeom prst="rect">
                  <a:avLst/>
                </a:prstGeom>
                <a:solidFill>
                  <a:srgbClr val="AAA6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4132" name="Rectangle 52"/>
                <p:cNvSpPr>
                  <a:spLocks noChangeArrowheads="1"/>
                </p:cNvSpPr>
                <p:nvPr/>
              </p:nvSpPr>
              <p:spPr bwMode="auto">
                <a:xfrm>
                  <a:off x="4128" y="624"/>
                  <a:ext cx="48" cy="192"/>
                </a:xfrm>
                <a:prstGeom prst="rect">
                  <a:avLst/>
                </a:prstGeom>
                <a:solidFill>
                  <a:srgbClr val="AAA6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4133" name="Rectangle 53"/>
                <p:cNvSpPr>
                  <a:spLocks noChangeArrowheads="1"/>
                </p:cNvSpPr>
                <p:nvPr/>
              </p:nvSpPr>
              <p:spPr bwMode="auto">
                <a:xfrm>
                  <a:off x="4128" y="912"/>
                  <a:ext cx="48" cy="192"/>
                </a:xfrm>
                <a:prstGeom prst="rect">
                  <a:avLst/>
                </a:prstGeom>
                <a:solidFill>
                  <a:srgbClr val="AAA6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4134" name="Rectangle 54"/>
                <p:cNvSpPr>
                  <a:spLocks noChangeArrowheads="1"/>
                </p:cNvSpPr>
                <p:nvPr/>
              </p:nvSpPr>
              <p:spPr bwMode="auto">
                <a:xfrm>
                  <a:off x="4128" y="1200"/>
                  <a:ext cx="48" cy="192"/>
                </a:xfrm>
                <a:prstGeom prst="rect">
                  <a:avLst/>
                </a:prstGeom>
                <a:solidFill>
                  <a:srgbClr val="AAA6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4135" name="Line 55"/>
              <p:cNvSpPr>
                <a:spLocks noChangeShapeType="1"/>
              </p:cNvSpPr>
              <p:nvPr/>
            </p:nvSpPr>
            <p:spPr bwMode="auto">
              <a:xfrm>
                <a:off x="3744" y="816"/>
                <a:ext cx="43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36" name="Line 56"/>
              <p:cNvSpPr>
                <a:spLocks noChangeShapeType="1"/>
              </p:cNvSpPr>
              <p:nvPr/>
            </p:nvSpPr>
            <p:spPr bwMode="auto">
              <a:xfrm>
                <a:off x="3744" y="1104"/>
                <a:ext cx="43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137" name="Line 57"/>
              <p:cNvSpPr>
                <a:spLocks noChangeShapeType="1"/>
              </p:cNvSpPr>
              <p:nvPr/>
            </p:nvSpPr>
            <p:spPr bwMode="auto">
              <a:xfrm>
                <a:off x="3744" y="1392"/>
                <a:ext cx="43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Group 61"/>
          <p:cNvGrpSpPr>
            <a:grpSpLocks/>
          </p:cNvGrpSpPr>
          <p:nvPr/>
        </p:nvGrpSpPr>
        <p:grpSpPr bwMode="auto">
          <a:xfrm>
            <a:off x="762000" y="5119693"/>
            <a:ext cx="3686175" cy="523875"/>
            <a:chOff x="288" y="3369"/>
            <a:chExt cx="2322" cy="330"/>
          </a:xfrm>
        </p:grpSpPr>
        <p:graphicFrame>
          <p:nvGraphicFramePr>
            <p:cNvPr id="174142" name="Object 62"/>
            <p:cNvGraphicFramePr>
              <a:graphicFrameLocks noChangeAspect="1"/>
            </p:cNvGraphicFramePr>
            <p:nvPr/>
          </p:nvGraphicFramePr>
          <p:xfrm>
            <a:off x="1392" y="3408"/>
            <a:ext cx="1218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78" name="Equation" r:id="rId27" imgW="1257120" imgH="291960" progId="Equation.3">
                    <p:embed/>
                  </p:oleObj>
                </mc:Choice>
                <mc:Fallback>
                  <p:oleObj name="Equation" r:id="rId27" imgW="1257120" imgH="29196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408"/>
                          <a:ext cx="1218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43" name="Text Box 63"/>
            <p:cNvSpPr txBox="1">
              <a:spLocks noChangeArrowheads="1"/>
            </p:cNvSpPr>
            <p:nvPr/>
          </p:nvSpPr>
          <p:spPr bwMode="auto">
            <a:xfrm>
              <a:off x="288" y="3369"/>
              <a:ext cx="115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例：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若</a:t>
              </a:r>
            </a:p>
          </p:txBody>
        </p:sp>
      </p:grpSp>
      <p:sp>
        <p:nvSpPr>
          <p:cNvPr id="174149" name="AutoShape 69"/>
          <p:cNvSpPr>
            <a:spLocks noChangeArrowheads="1"/>
          </p:cNvSpPr>
          <p:nvPr/>
        </p:nvSpPr>
        <p:spPr bwMode="auto">
          <a:xfrm>
            <a:off x="457200" y="1828800"/>
            <a:ext cx="2286000" cy="1066800"/>
          </a:xfrm>
          <a:prstGeom prst="wedgeRoundRectCallout">
            <a:avLst>
              <a:gd name="adj1" fmla="val 87083"/>
              <a:gd name="adj2" fmla="val 15773"/>
              <a:gd name="adj3" fmla="val 16667"/>
            </a:avLst>
          </a:prstGeom>
          <a:gradFill rotWithShape="0">
            <a:gsLst>
              <a:gs pos="0">
                <a:srgbClr val="EDFAD2"/>
              </a:gs>
              <a:gs pos="50000">
                <a:srgbClr val="FFFFFF"/>
              </a:gs>
              <a:gs pos="100000">
                <a:srgbClr val="EDFAD2"/>
              </a:gs>
            </a:gsLst>
            <a:lin ang="5400000" scaled="1"/>
          </a:gradFill>
          <a:ln w="9525">
            <a:solidFill>
              <a:srgbClr val="006666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单缝衍射对光强的调制</a:t>
            </a:r>
          </a:p>
        </p:txBody>
      </p:sp>
      <p:sp>
        <p:nvSpPr>
          <p:cNvPr id="62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4495800"/>
            <a:ext cx="9144000" cy="838200"/>
            <a:chOff x="0" y="2592"/>
            <a:chExt cx="5760" cy="528"/>
          </a:xfrm>
        </p:grpSpPr>
        <p:sp>
          <p:nvSpPr>
            <p:cNvPr id="175107" name="Rectangle 3"/>
            <p:cNvSpPr>
              <a:spLocks noChangeArrowheads="1"/>
            </p:cNvSpPr>
            <p:nvPr/>
          </p:nvSpPr>
          <p:spPr bwMode="auto">
            <a:xfrm>
              <a:off x="1872" y="2736"/>
              <a:ext cx="1968" cy="288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rgbClr val="FF0000"/>
                </a:gs>
                <a:gs pos="100000">
                  <a:schemeClr val="tx1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08" name="Rectangle 4"/>
            <p:cNvSpPr>
              <a:spLocks noChangeArrowheads="1"/>
            </p:cNvSpPr>
            <p:nvPr/>
          </p:nvSpPr>
          <p:spPr bwMode="auto">
            <a:xfrm>
              <a:off x="3840" y="2736"/>
              <a:ext cx="912" cy="288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rgbClr val="CC0000"/>
                </a:gs>
                <a:gs pos="100000">
                  <a:schemeClr val="tx1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09" name="Rectangle 5"/>
            <p:cNvSpPr>
              <a:spLocks noChangeArrowheads="1"/>
            </p:cNvSpPr>
            <p:nvPr/>
          </p:nvSpPr>
          <p:spPr bwMode="auto">
            <a:xfrm>
              <a:off x="912" y="2736"/>
              <a:ext cx="960" cy="288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rgbClr val="CC0000"/>
                </a:gs>
                <a:gs pos="100000">
                  <a:schemeClr val="tx1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10" name="Rectangle 6"/>
            <p:cNvSpPr>
              <a:spLocks noChangeArrowheads="1"/>
            </p:cNvSpPr>
            <p:nvPr/>
          </p:nvSpPr>
          <p:spPr bwMode="auto">
            <a:xfrm>
              <a:off x="4704" y="2736"/>
              <a:ext cx="912" cy="288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rgbClr val="AE0000"/>
                </a:gs>
                <a:gs pos="100000">
                  <a:schemeClr val="tx1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11" name="Rectangle 7"/>
            <p:cNvSpPr>
              <a:spLocks noChangeArrowheads="1"/>
            </p:cNvSpPr>
            <p:nvPr/>
          </p:nvSpPr>
          <p:spPr bwMode="auto">
            <a:xfrm>
              <a:off x="48" y="2736"/>
              <a:ext cx="864" cy="288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rgbClr val="AE0000"/>
                </a:gs>
                <a:gs pos="100000">
                  <a:schemeClr val="tx1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12" name="Rectangle 8"/>
            <p:cNvSpPr>
              <a:spLocks noChangeArrowheads="1"/>
            </p:cNvSpPr>
            <p:nvPr/>
          </p:nvSpPr>
          <p:spPr bwMode="auto">
            <a:xfrm>
              <a:off x="5328" y="2640"/>
              <a:ext cx="432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13" name="Rectangle 9"/>
            <p:cNvSpPr>
              <a:spLocks noChangeArrowheads="1"/>
            </p:cNvSpPr>
            <p:nvPr/>
          </p:nvSpPr>
          <p:spPr bwMode="auto">
            <a:xfrm>
              <a:off x="0" y="2592"/>
              <a:ext cx="432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0" y="5181600"/>
            <a:ext cx="9144000" cy="838200"/>
            <a:chOff x="0" y="3024"/>
            <a:chExt cx="5760" cy="528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0" y="3024"/>
              <a:ext cx="5760" cy="528"/>
              <a:chOff x="0" y="2592"/>
              <a:chExt cx="5760" cy="528"/>
            </a:xfrm>
          </p:grpSpPr>
          <p:sp>
            <p:nvSpPr>
              <p:cNvPr id="175116" name="Rectangle 12"/>
              <p:cNvSpPr>
                <a:spLocks noChangeArrowheads="1"/>
              </p:cNvSpPr>
              <p:nvPr/>
            </p:nvSpPr>
            <p:spPr bwMode="auto">
              <a:xfrm>
                <a:off x="1872" y="2736"/>
                <a:ext cx="1920" cy="288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FF0000"/>
                  </a:gs>
                  <a:gs pos="100000">
                    <a:schemeClr val="tx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117" name="Rectangle 13"/>
              <p:cNvSpPr>
                <a:spLocks noChangeArrowheads="1"/>
              </p:cNvSpPr>
              <p:nvPr/>
            </p:nvSpPr>
            <p:spPr bwMode="auto">
              <a:xfrm>
                <a:off x="3792" y="2736"/>
                <a:ext cx="1008" cy="288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CC0000"/>
                  </a:gs>
                  <a:gs pos="100000">
                    <a:schemeClr val="tx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118" name="Rectangle 14"/>
              <p:cNvSpPr>
                <a:spLocks noChangeArrowheads="1"/>
              </p:cNvSpPr>
              <p:nvPr/>
            </p:nvSpPr>
            <p:spPr bwMode="auto">
              <a:xfrm>
                <a:off x="912" y="2736"/>
                <a:ext cx="960" cy="288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CC0000"/>
                  </a:gs>
                  <a:gs pos="100000">
                    <a:schemeClr val="tx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119" name="Rectangle 15"/>
              <p:cNvSpPr>
                <a:spLocks noChangeArrowheads="1"/>
              </p:cNvSpPr>
              <p:nvPr/>
            </p:nvSpPr>
            <p:spPr bwMode="auto">
              <a:xfrm>
                <a:off x="4800" y="2736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AE0000"/>
                  </a:gs>
                  <a:gs pos="100000">
                    <a:schemeClr val="tx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120" name="Rectangle 16"/>
              <p:cNvSpPr>
                <a:spLocks noChangeArrowheads="1"/>
              </p:cNvSpPr>
              <p:nvPr/>
            </p:nvSpPr>
            <p:spPr bwMode="auto">
              <a:xfrm>
                <a:off x="48" y="2736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AE0000"/>
                  </a:gs>
                  <a:gs pos="100000">
                    <a:schemeClr val="tx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121" name="Rectangle 17"/>
              <p:cNvSpPr>
                <a:spLocks noChangeArrowheads="1"/>
              </p:cNvSpPr>
              <p:nvPr/>
            </p:nvSpPr>
            <p:spPr bwMode="auto">
              <a:xfrm>
                <a:off x="5328" y="2640"/>
                <a:ext cx="432" cy="48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122" name="Rectangle 18"/>
              <p:cNvSpPr>
                <a:spLocks noChangeArrowheads="1"/>
              </p:cNvSpPr>
              <p:nvPr/>
            </p:nvSpPr>
            <p:spPr bwMode="auto">
              <a:xfrm>
                <a:off x="0" y="2592"/>
                <a:ext cx="432" cy="48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5123" name="Rectangle 19"/>
            <p:cNvSpPr>
              <a:spLocks noChangeArrowheads="1"/>
            </p:cNvSpPr>
            <p:nvPr/>
          </p:nvSpPr>
          <p:spPr bwMode="auto">
            <a:xfrm>
              <a:off x="2544" y="3168"/>
              <a:ext cx="240" cy="288"/>
            </a:xfrm>
            <a:prstGeom prst="rect">
              <a:avLst/>
            </a:prstGeom>
            <a:gradFill rotWithShape="0">
              <a:gsLst>
                <a:gs pos="0">
                  <a:srgbClr val="580000"/>
                </a:gs>
                <a:gs pos="50000">
                  <a:schemeClr val="tx1"/>
                </a:gs>
                <a:gs pos="100000">
                  <a:srgbClr val="580000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24" name="Rectangle 20"/>
            <p:cNvSpPr>
              <a:spLocks noChangeArrowheads="1"/>
            </p:cNvSpPr>
            <p:nvPr/>
          </p:nvSpPr>
          <p:spPr bwMode="auto">
            <a:xfrm>
              <a:off x="2880" y="3168"/>
              <a:ext cx="240" cy="288"/>
            </a:xfrm>
            <a:prstGeom prst="rect">
              <a:avLst/>
            </a:prstGeom>
            <a:gradFill rotWithShape="0">
              <a:gsLst>
                <a:gs pos="0">
                  <a:srgbClr val="5C0000"/>
                </a:gs>
                <a:gs pos="50000">
                  <a:schemeClr val="tx1"/>
                </a:gs>
                <a:gs pos="100000">
                  <a:srgbClr val="5C0000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25" name="Rectangle 21"/>
            <p:cNvSpPr>
              <a:spLocks noChangeArrowheads="1"/>
            </p:cNvSpPr>
            <p:nvPr/>
          </p:nvSpPr>
          <p:spPr bwMode="auto">
            <a:xfrm>
              <a:off x="3216" y="3168"/>
              <a:ext cx="266" cy="288"/>
            </a:xfrm>
            <a:prstGeom prst="rect">
              <a:avLst/>
            </a:prstGeom>
            <a:gradFill rotWithShape="0">
              <a:gsLst>
                <a:gs pos="0">
                  <a:srgbClr val="4A0000"/>
                </a:gs>
                <a:gs pos="50000">
                  <a:schemeClr val="tx1"/>
                </a:gs>
                <a:gs pos="100000">
                  <a:srgbClr val="4A0000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26" name="Rectangle 22"/>
            <p:cNvSpPr>
              <a:spLocks noChangeArrowheads="1"/>
            </p:cNvSpPr>
            <p:nvPr/>
          </p:nvSpPr>
          <p:spPr bwMode="auto">
            <a:xfrm>
              <a:off x="3552" y="3168"/>
              <a:ext cx="1776" cy="28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27" name="Rectangle 23"/>
            <p:cNvSpPr>
              <a:spLocks noChangeArrowheads="1"/>
            </p:cNvSpPr>
            <p:nvPr/>
          </p:nvSpPr>
          <p:spPr bwMode="auto">
            <a:xfrm>
              <a:off x="432" y="3168"/>
              <a:ext cx="1680" cy="28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28" name="Rectangle 24"/>
            <p:cNvSpPr>
              <a:spLocks noChangeArrowheads="1"/>
            </p:cNvSpPr>
            <p:nvPr/>
          </p:nvSpPr>
          <p:spPr bwMode="auto">
            <a:xfrm>
              <a:off x="3504" y="3168"/>
              <a:ext cx="48" cy="288"/>
            </a:xfrm>
            <a:prstGeom prst="rect">
              <a:avLst/>
            </a:prstGeom>
            <a:gradFill rotWithShape="0">
              <a:gsLst>
                <a:gs pos="0">
                  <a:srgbClr val="CC0000"/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29" name="Rectangle 25"/>
            <p:cNvSpPr>
              <a:spLocks noChangeArrowheads="1"/>
            </p:cNvSpPr>
            <p:nvPr/>
          </p:nvSpPr>
          <p:spPr bwMode="auto">
            <a:xfrm>
              <a:off x="2208" y="3168"/>
              <a:ext cx="48" cy="288"/>
            </a:xfrm>
            <a:prstGeom prst="rect">
              <a:avLst/>
            </a:prstGeom>
            <a:gradFill rotWithShape="0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100000">
                  <a:srgbClr val="CC0000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0" name="Rectangle 26"/>
            <p:cNvSpPr>
              <a:spLocks noChangeArrowheads="1"/>
            </p:cNvSpPr>
            <p:nvPr/>
          </p:nvSpPr>
          <p:spPr bwMode="auto">
            <a:xfrm>
              <a:off x="2182" y="3168"/>
              <a:ext cx="266" cy="288"/>
            </a:xfrm>
            <a:prstGeom prst="rect">
              <a:avLst/>
            </a:prstGeom>
            <a:gradFill rotWithShape="0">
              <a:gsLst>
                <a:gs pos="0">
                  <a:srgbClr val="4A0000"/>
                </a:gs>
                <a:gs pos="50000">
                  <a:schemeClr val="tx1"/>
                </a:gs>
                <a:gs pos="100000">
                  <a:srgbClr val="4A0000"/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1" name="Rectangle 27"/>
            <p:cNvSpPr>
              <a:spLocks noChangeArrowheads="1"/>
            </p:cNvSpPr>
            <p:nvPr/>
          </p:nvSpPr>
          <p:spPr bwMode="auto">
            <a:xfrm>
              <a:off x="3456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F80000">
                    <a:gamma/>
                    <a:shade val="46275"/>
                    <a:invGamma/>
                  </a:srgbClr>
                </a:gs>
                <a:gs pos="50000">
                  <a:srgbClr val="F80000"/>
                </a:gs>
                <a:gs pos="100000">
                  <a:srgbClr val="F8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2" name="Rectangle 28"/>
            <p:cNvSpPr>
              <a:spLocks noChangeArrowheads="1"/>
            </p:cNvSpPr>
            <p:nvPr/>
          </p:nvSpPr>
          <p:spPr bwMode="auto">
            <a:xfrm>
              <a:off x="2112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F80000">
                    <a:gamma/>
                    <a:shade val="46275"/>
                    <a:invGamma/>
                  </a:srgbClr>
                </a:gs>
                <a:gs pos="50000">
                  <a:srgbClr val="F80000"/>
                </a:gs>
                <a:gs pos="100000">
                  <a:srgbClr val="F8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3" name="Rectangle 29"/>
            <p:cNvSpPr>
              <a:spLocks noChangeArrowheads="1"/>
            </p:cNvSpPr>
            <p:nvPr/>
          </p:nvSpPr>
          <p:spPr bwMode="auto">
            <a:xfrm>
              <a:off x="4032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50000">
                  <a:srgbClr val="CC0000"/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4" name="Rectangle 30"/>
            <p:cNvSpPr>
              <a:spLocks noChangeArrowheads="1"/>
            </p:cNvSpPr>
            <p:nvPr/>
          </p:nvSpPr>
          <p:spPr bwMode="auto">
            <a:xfrm>
              <a:off x="1536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50000">
                  <a:srgbClr val="CC0000"/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5" name="Rectangle 31"/>
            <p:cNvSpPr>
              <a:spLocks noChangeArrowheads="1"/>
            </p:cNvSpPr>
            <p:nvPr/>
          </p:nvSpPr>
          <p:spPr bwMode="auto">
            <a:xfrm>
              <a:off x="4368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50000">
                  <a:srgbClr val="CC0000"/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6" name="Rectangle 32"/>
            <p:cNvSpPr>
              <a:spLocks noChangeArrowheads="1"/>
            </p:cNvSpPr>
            <p:nvPr/>
          </p:nvSpPr>
          <p:spPr bwMode="auto">
            <a:xfrm>
              <a:off x="1200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50000">
                  <a:srgbClr val="CC0000"/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7" name="Rectangle 33"/>
            <p:cNvSpPr>
              <a:spLocks noChangeArrowheads="1"/>
            </p:cNvSpPr>
            <p:nvPr/>
          </p:nvSpPr>
          <p:spPr bwMode="auto">
            <a:xfrm>
              <a:off x="576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50000">
                  <a:srgbClr val="CC0000"/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8" name="Rectangle 34"/>
            <p:cNvSpPr>
              <a:spLocks noChangeArrowheads="1"/>
            </p:cNvSpPr>
            <p:nvPr/>
          </p:nvSpPr>
          <p:spPr bwMode="auto">
            <a:xfrm>
              <a:off x="5040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50000">
                  <a:srgbClr val="CC0000"/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9" name="Rectangle 35"/>
            <p:cNvSpPr>
              <a:spLocks noChangeArrowheads="1"/>
            </p:cNvSpPr>
            <p:nvPr/>
          </p:nvSpPr>
          <p:spPr bwMode="auto">
            <a:xfrm>
              <a:off x="3120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FF0000">
                    <a:gamma/>
                    <a:shade val="76471"/>
                    <a:invGamma/>
                  </a:srgbClr>
                </a:gs>
                <a:gs pos="50000">
                  <a:srgbClr val="FF0000"/>
                </a:gs>
                <a:gs pos="100000">
                  <a:srgbClr val="FF0000">
                    <a:gamma/>
                    <a:shade val="76471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40" name="Rectangle 36"/>
            <p:cNvSpPr>
              <a:spLocks noChangeArrowheads="1"/>
            </p:cNvSpPr>
            <p:nvPr/>
          </p:nvSpPr>
          <p:spPr bwMode="auto">
            <a:xfrm>
              <a:off x="2448" y="3168"/>
              <a:ext cx="96" cy="288"/>
            </a:xfrm>
            <a:prstGeom prst="rect">
              <a:avLst/>
            </a:prstGeom>
            <a:gradFill rotWithShape="0">
              <a:gsLst>
                <a:gs pos="0">
                  <a:srgbClr val="FF0000">
                    <a:gamma/>
                    <a:shade val="76471"/>
                    <a:invGamma/>
                  </a:srgbClr>
                </a:gs>
                <a:gs pos="50000">
                  <a:srgbClr val="FF0000"/>
                </a:gs>
                <a:gs pos="100000">
                  <a:srgbClr val="FF0000">
                    <a:gamma/>
                    <a:shade val="76471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1174750" y="3594100"/>
            <a:ext cx="6637338" cy="3276600"/>
            <a:chOff x="720" y="2016"/>
            <a:chExt cx="4181" cy="2064"/>
          </a:xfrm>
        </p:grpSpPr>
        <p:sp>
          <p:nvSpPr>
            <p:cNvPr id="175142" name="Line 38"/>
            <p:cNvSpPr>
              <a:spLocks noChangeShapeType="1"/>
            </p:cNvSpPr>
            <p:nvPr/>
          </p:nvSpPr>
          <p:spPr bwMode="auto">
            <a:xfrm>
              <a:off x="912" y="2016"/>
              <a:ext cx="0" cy="1824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dash"/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5143" name="Line 39"/>
            <p:cNvSpPr>
              <a:spLocks noChangeShapeType="1"/>
            </p:cNvSpPr>
            <p:nvPr/>
          </p:nvSpPr>
          <p:spPr bwMode="auto">
            <a:xfrm>
              <a:off x="1824" y="2064"/>
              <a:ext cx="0" cy="1824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dash"/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5144" name="Line 40"/>
            <p:cNvSpPr>
              <a:spLocks noChangeShapeType="1"/>
            </p:cNvSpPr>
            <p:nvPr/>
          </p:nvSpPr>
          <p:spPr bwMode="auto">
            <a:xfrm>
              <a:off x="3792" y="2064"/>
              <a:ext cx="0" cy="1824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dash"/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5145" name="Line 41"/>
            <p:cNvSpPr>
              <a:spLocks noChangeShapeType="1"/>
            </p:cNvSpPr>
            <p:nvPr/>
          </p:nvSpPr>
          <p:spPr bwMode="auto">
            <a:xfrm>
              <a:off x="4704" y="2064"/>
              <a:ext cx="0" cy="1824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dash"/>
              <a:round/>
              <a:headEnd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5146" name="Text Box 42"/>
            <p:cNvSpPr txBox="1">
              <a:spLocks noChangeArrowheads="1"/>
            </p:cNvSpPr>
            <p:nvPr/>
          </p:nvSpPr>
          <p:spPr bwMode="auto">
            <a:xfrm>
              <a:off x="720" y="3753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缺</a:t>
              </a:r>
            </a:p>
          </p:txBody>
        </p:sp>
        <p:sp>
          <p:nvSpPr>
            <p:cNvPr id="175147" name="Rectangle 43"/>
            <p:cNvSpPr>
              <a:spLocks noChangeArrowheads="1"/>
            </p:cNvSpPr>
            <p:nvPr/>
          </p:nvSpPr>
          <p:spPr bwMode="auto">
            <a:xfrm>
              <a:off x="1680" y="3753"/>
              <a:ext cx="3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缺</a:t>
              </a:r>
            </a:p>
          </p:txBody>
        </p:sp>
        <p:sp>
          <p:nvSpPr>
            <p:cNvPr id="175148" name="Rectangle 44"/>
            <p:cNvSpPr>
              <a:spLocks noChangeArrowheads="1"/>
            </p:cNvSpPr>
            <p:nvPr/>
          </p:nvSpPr>
          <p:spPr bwMode="auto">
            <a:xfrm>
              <a:off x="3643" y="3753"/>
              <a:ext cx="3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缺</a:t>
              </a:r>
            </a:p>
          </p:txBody>
        </p:sp>
        <p:sp>
          <p:nvSpPr>
            <p:cNvPr id="175149" name="Rectangle 45"/>
            <p:cNvSpPr>
              <a:spLocks noChangeArrowheads="1"/>
            </p:cNvSpPr>
            <p:nvPr/>
          </p:nvSpPr>
          <p:spPr bwMode="auto">
            <a:xfrm>
              <a:off x="4560" y="3753"/>
              <a:ext cx="3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缺</a:t>
              </a:r>
            </a:p>
          </p:txBody>
        </p:sp>
      </p:grpSp>
      <p:sp>
        <p:nvSpPr>
          <p:cNvPr id="175150" name="Text Box 46"/>
          <p:cNvSpPr txBox="1">
            <a:spLocks noChangeArrowheads="1"/>
          </p:cNvSpPr>
          <p:nvPr/>
        </p:nvSpPr>
        <p:spPr bwMode="auto">
          <a:xfrm>
            <a:off x="609600" y="5867400"/>
            <a:ext cx="80772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/>
              <a:t> 7   </a:t>
            </a:r>
            <a:r>
              <a:rPr lang="en-US" altLang="zh-CN" sz="2800" dirty="0">
                <a:solidFill>
                  <a:srgbClr val="0000FF"/>
                </a:solidFill>
              </a:rPr>
              <a:t>6 </a:t>
            </a:r>
            <a:r>
              <a:rPr lang="en-US" altLang="zh-CN" sz="2800" dirty="0"/>
              <a:t>  5   4   </a:t>
            </a:r>
            <a:r>
              <a:rPr lang="en-US" altLang="zh-CN" sz="2800" dirty="0">
                <a:solidFill>
                  <a:srgbClr val="0000FF"/>
                </a:solidFill>
              </a:rPr>
              <a:t>3</a:t>
            </a:r>
            <a:r>
              <a:rPr lang="en-US" altLang="zh-CN" sz="2800" dirty="0"/>
              <a:t>   2    1   0   1    2   </a:t>
            </a:r>
            <a:r>
              <a:rPr lang="en-US" altLang="zh-CN" sz="2800" dirty="0">
                <a:solidFill>
                  <a:srgbClr val="0000FF"/>
                </a:solidFill>
              </a:rPr>
              <a:t>3 </a:t>
            </a:r>
            <a:r>
              <a:rPr lang="en-US" altLang="zh-CN" sz="2800" dirty="0"/>
              <a:t>  4   5  </a:t>
            </a:r>
            <a:r>
              <a:rPr lang="en-US" altLang="zh-CN" sz="2800" dirty="0">
                <a:solidFill>
                  <a:srgbClr val="0000FF"/>
                </a:solidFill>
              </a:rPr>
              <a:t> 6 </a:t>
            </a:r>
            <a:r>
              <a:rPr lang="en-US" altLang="zh-CN" sz="2800" dirty="0"/>
              <a:t>   7</a:t>
            </a:r>
          </a:p>
        </p:txBody>
      </p: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304800" y="990600"/>
            <a:ext cx="8686800" cy="5943600"/>
            <a:chOff x="192" y="384"/>
            <a:chExt cx="5472" cy="3744"/>
          </a:xfrm>
        </p:grpSpPr>
        <p:grpSp>
          <p:nvGrpSpPr>
            <p:cNvPr id="7" name="Group 48"/>
            <p:cNvGrpSpPr>
              <a:grpSpLocks/>
            </p:cNvGrpSpPr>
            <p:nvPr/>
          </p:nvGrpSpPr>
          <p:grpSpPr bwMode="auto">
            <a:xfrm>
              <a:off x="384" y="480"/>
              <a:ext cx="5232" cy="2112"/>
              <a:chOff x="384" y="480"/>
              <a:chExt cx="5232" cy="2112"/>
            </a:xfrm>
          </p:grpSpPr>
          <p:grpSp>
            <p:nvGrpSpPr>
              <p:cNvPr id="8" name="Group 49"/>
              <p:cNvGrpSpPr>
                <a:grpSpLocks/>
              </p:cNvGrpSpPr>
              <p:nvPr/>
            </p:nvGrpSpPr>
            <p:grpSpPr bwMode="auto">
              <a:xfrm>
                <a:off x="384" y="480"/>
                <a:ext cx="5232" cy="2112"/>
                <a:chOff x="384" y="480"/>
                <a:chExt cx="5232" cy="2112"/>
              </a:xfrm>
            </p:grpSpPr>
            <p:sp>
              <p:nvSpPr>
                <p:cNvPr id="175154" name="Line 50"/>
                <p:cNvSpPr>
                  <a:spLocks noChangeShapeType="1"/>
                </p:cNvSpPr>
                <p:nvPr/>
              </p:nvSpPr>
              <p:spPr bwMode="auto">
                <a:xfrm>
                  <a:off x="384" y="2064"/>
                  <a:ext cx="49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55" name="Line 51"/>
                <p:cNvSpPr>
                  <a:spLocks noChangeShapeType="1"/>
                </p:cNvSpPr>
                <p:nvPr/>
              </p:nvSpPr>
              <p:spPr bwMode="auto">
                <a:xfrm flipH="1" flipV="1">
                  <a:off x="2832" y="480"/>
                  <a:ext cx="5" cy="158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56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2728" y="2112"/>
                  <a:ext cx="21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 i="1">
                      <a:latin typeface="Times New Roman" pitchFamily="18" charset="0"/>
                    </a:rPr>
                    <a:t>0</a:t>
                  </a:r>
                </a:p>
              </p:txBody>
            </p:sp>
            <p:graphicFrame>
              <p:nvGraphicFramePr>
                <p:cNvPr id="175157" name="Object 53"/>
                <p:cNvGraphicFramePr>
                  <a:graphicFrameLocks noChangeAspect="1"/>
                </p:cNvGraphicFramePr>
                <p:nvPr/>
              </p:nvGraphicFramePr>
              <p:xfrm>
                <a:off x="5126" y="2160"/>
                <a:ext cx="490" cy="2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944" name="公式" r:id="rId3" imgW="507960" imgH="253800" progId="Equation.3">
                        <p:embed/>
                      </p:oleObj>
                    </mc:Choice>
                    <mc:Fallback>
                      <p:oleObj name="公式" r:id="rId3" imgW="507960" imgH="253800" progId="Equation.3">
                        <p:embed/>
                        <p:pic>
                          <p:nvPicPr>
                            <p:cNvPr id="0" name="Picture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26" y="2160"/>
                              <a:ext cx="490" cy="21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5158" name="Line 54"/>
                <p:cNvSpPr>
                  <a:spLocks noChangeShapeType="1"/>
                </p:cNvSpPr>
                <p:nvPr/>
              </p:nvSpPr>
              <p:spPr bwMode="auto">
                <a:xfrm>
                  <a:off x="3792" y="196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59" name="Line 55"/>
                <p:cNvSpPr>
                  <a:spLocks noChangeShapeType="1"/>
                </p:cNvSpPr>
                <p:nvPr/>
              </p:nvSpPr>
              <p:spPr bwMode="auto">
                <a:xfrm>
                  <a:off x="4704" y="196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60" name="Line 56"/>
                <p:cNvSpPr>
                  <a:spLocks noChangeShapeType="1"/>
                </p:cNvSpPr>
                <p:nvPr/>
              </p:nvSpPr>
              <p:spPr bwMode="auto">
                <a:xfrm>
                  <a:off x="1856" y="196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61" name="Line 57"/>
                <p:cNvSpPr>
                  <a:spLocks noChangeShapeType="1"/>
                </p:cNvSpPr>
                <p:nvPr/>
              </p:nvSpPr>
              <p:spPr bwMode="auto">
                <a:xfrm>
                  <a:off x="929" y="196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62" name="Freeform 58"/>
                <p:cNvSpPr>
                  <a:spLocks/>
                </p:cNvSpPr>
                <p:nvPr/>
              </p:nvSpPr>
              <p:spPr bwMode="auto">
                <a:xfrm>
                  <a:off x="1856" y="768"/>
                  <a:ext cx="1936" cy="1296"/>
                </a:xfrm>
                <a:custGeom>
                  <a:avLst/>
                  <a:gdLst/>
                  <a:ahLst/>
                  <a:cxnLst>
                    <a:cxn ang="0">
                      <a:pos x="0" y="1008"/>
                    </a:cxn>
                    <a:cxn ang="0">
                      <a:pos x="432" y="0"/>
                    </a:cxn>
                    <a:cxn ang="0">
                      <a:pos x="864" y="1008"/>
                    </a:cxn>
                  </a:cxnLst>
                  <a:rect l="0" t="0" r="r" b="b"/>
                  <a:pathLst>
                    <a:path w="864" h="1008">
                      <a:moveTo>
                        <a:pt x="0" y="1008"/>
                      </a:moveTo>
                      <a:cubicBezTo>
                        <a:pt x="144" y="504"/>
                        <a:pt x="288" y="0"/>
                        <a:pt x="432" y="0"/>
                      </a:cubicBezTo>
                      <a:cubicBezTo>
                        <a:pt x="576" y="0"/>
                        <a:pt x="792" y="840"/>
                        <a:pt x="864" y="100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75163" name="Object 59"/>
                <p:cNvGraphicFramePr>
                  <a:graphicFrameLocks noChangeAspect="1"/>
                </p:cNvGraphicFramePr>
                <p:nvPr/>
              </p:nvGraphicFramePr>
              <p:xfrm>
                <a:off x="3709" y="2064"/>
                <a:ext cx="277" cy="5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945" name="公式" r:id="rId5" imgW="215640" imgH="609480" progId="Equation.3">
                        <p:embed/>
                      </p:oleObj>
                    </mc:Choice>
                    <mc:Fallback>
                      <p:oleObj name="公式" r:id="rId5" imgW="215640" imgH="609480" progId="Equation.3">
                        <p:embed/>
                        <p:pic>
                          <p:nvPicPr>
                            <p:cNvPr id="0" name="Picture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709" y="2064"/>
                              <a:ext cx="277" cy="52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5164" name="Object 60"/>
                <p:cNvGraphicFramePr>
                  <a:graphicFrameLocks noChangeAspect="1"/>
                </p:cNvGraphicFramePr>
                <p:nvPr/>
              </p:nvGraphicFramePr>
              <p:xfrm>
                <a:off x="4608" y="2064"/>
                <a:ext cx="336" cy="5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946" name="公式" r:id="rId7" imgW="380880" imgH="609480" progId="Equation.3">
                        <p:embed/>
                      </p:oleObj>
                    </mc:Choice>
                    <mc:Fallback>
                      <p:oleObj name="公式" r:id="rId7" imgW="380880" imgH="609480" progId="Equation.3">
                        <p:embed/>
                        <p:pic>
                          <p:nvPicPr>
                            <p:cNvPr id="0" name="Picture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08" y="2064"/>
                              <a:ext cx="336" cy="52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5165" name="Object 61"/>
                <p:cNvGraphicFramePr>
                  <a:graphicFrameLocks noChangeAspect="1"/>
                </p:cNvGraphicFramePr>
                <p:nvPr/>
              </p:nvGraphicFramePr>
              <p:xfrm>
                <a:off x="1680" y="2064"/>
                <a:ext cx="288" cy="5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947" name="公式" r:id="rId9" imgW="406080" imgH="609480" progId="Equation.3">
                        <p:embed/>
                      </p:oleObj>
                    </mc:Choice>
                    <mc:Fallback>
                      <p:oleObj name="公式" r:id="rId9" imgW="406080" imgH="609480" progId="Equation.3">
                        <p:embed/>
                        <p:pic>
                          <p:nvPicPr>
                            <p:cNvPr id="0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80" y="2064"/>
                              <a:ext cx="288" cy="52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5166" name="Object 62"/>
                <p:cNvGraphicFramePr>
                  <a:graphicFrameLocks noChangeAspect="1"/>
                </p:cNvGraphicFramePr>
                <p:nvPr/>
              </p:nvGraphicFramePr>
              <p:xfrm>
                <a:off x="627" y="2064"/>
                <a:ext cx="466" cy="5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948" name="公式" r:id="rId11" imgW="558720" imgH="609480" progId="Equation.3">
                        <p:embed/>
                      </p:oleObj>
                    </mc:Choice>
                    <mc:Fallback>
                      <p:oleObj name="公式" r:id="rId11" imgW="558720" imgH="609480" progId="Equation.3">
                        <p:embed/>
                        <p:pic>
                          <p:nvPicPr>
                            <p:cNvPr id="0" name="Picture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7" y="2064"/>
                              <a:ext cx="466" cy="52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5167" name="Object 63"/>
                <p:cNvGraphicFramePr>
                  <a:graphicFrameLocks noChangeAspect="1"/>
                </p:cNvGraphicFramePr>
                <p:nvPr/>
              </p:nvGraphicFramePr>
              <p:xfrm>
                <a:off x="2544" y="480"/>
                <a:ext cx="240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949" name="公式" r:id="rId13" imgW="164880" imgH="228600" progId="Equation.3">
                        <p:embed/>
                      </p:oleObj>
                    </mc:Choice>
                    <mc:Fallback>
                      <p:oleObj name="公式" r:id="rId13" imgW="164880" imgH="228600" progId="Equation.3">
                        <p:embed/>
                        <p:pic>
                          <p:nvPicPr>
                            <p:cNvPr id="0" name="Picture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44" y="480"/>
                              <a:ext cx="240" cy="23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5168" name="Freeform 64"/>
                <p:cNvSpPr>
                  <a:spLocks/>
                </p:cNvSpPr>
                <p:nvPr/>
              </p:nvSpPr>
              <p:spPr bwMode="auto">
                <a:xfrm>
                  <a:off x="3792" y="1872"/>
                  <a:ext cx="1296" cy="200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432" y="0"/>
                    </a:cxn>
                    <a:cxn ang="0">
                      <a:pos x="864" y="96"/>
                    </a:cxn>
                    <a:cxn ang="0">
                      <a:pos x="1248" y="48"/>
                    </a:cxn>
                  </a:cxnLst>
                  <a:rect l="0" t="0" r="r" b="b"/>
                  <a:pathLst>
                    <a:path w="1248" h="104">
                      <a:moveTo>
                        <a:pt x="0" y="96"/>
                      </a:moveTo>
                      <a:cubicBezTo>
                        <a:pt x="144" y="48"/>
                        <a:pt x="288" y="0"/>
                        <a:pt x="432" y="0"/>
                      </a:cubicBezTo>
                      <a:cubicBezTo>
                        <a:pt x="576" y="0"/>
                        <a:pt x="728" y="88"/>
                        <a:pt x="864" y="96"/>
                      </a:cubicBezTo>
                      <a:cubicBezTo>
                        <a:pt x="1000" y="104"/>
                        <a:pt x="1184" y="56"/>
                        <a:pt x="1248" y="4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69" name="Freeform 65"/>
                <p:cNvSpPr>
                  <a:spLocks/>
                </p:cNvSpPr>
                <p:nvPr/>
              </p:nvSpPr>
              <p:spPr bwMode="auto">
                <a:xfrm>
                  <a:off x="548" y="1872"/>
                  <a:ext cx="1308" cy="200"/>
                </a:xfrm>
                <a:custGeom>
                  <a:avLst/>
                  <a:gdLst/>
                  <a:ahLst/>
                  <a:cxnLst>
                    <a:cxn ang="0">
                      <a:pos x="1152" y="96"/>
                    </a:cxn>
                    <a:cxn ang="0">
                      <a:pos x="720" y="0"/>
                    </a:cxn>
                    <a:cxn ang="0">
                      <a:pos x="336" y="96"/>
                    </a:cxn>
                    <a:cxn ang="0">
                      <a:pos x="0" y="48"/>
                    </a:cxn>
                  </a:cxnLst>
                  <a:rect l="0" t="0" r="r" b="b"/>
                  <a:pathLst>
                    <a:path w="1152" h="104">
                      <a:moveTo>
                        <a:pt x="1152" y="96"/>
                      </a:moveTo>
                      <a:cubicBezTo>
                        <a:pt x="1004" y="48"/>
                        <a:pt x="856" y="0"/>
                        <a:pt x="720" y="0"/>
                      </a:cubicBezTo>
                      <a:cubicBezTo>
                        <a:pt x="584" y="0"/>
                        <a:pt x="456" y="88"/>
                        <a:pt x="336" y="96"/>
                      </a:cubicBezTo>
                      <a:cubicBezTo>
                        <a:pt x="216" y="104"/>
                        <a:pt x="56" y="56"/>
                        <a:pt x="0" y="4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66"/>
              <p:cNvGrpSpPr>
                <a:grpSpLocks/>
              </p:cNvGrpSpPr>
              <p:nvPr/>
            </p:nvGrpSpPr>
            <p:grpSpPr bwMode="auto">
              <a:xfrm>
                <a:off x="576" y="767"/>
                <a:ext cx="4512" cy="1825"/>
                <a:chOff x="576" y="767"/>
                <a:chExt cx="4512" cy="1825"/>
              </a:xfrm>
            </p:grpSpPr>
            <p:grpSp>
              <p:nvGrpSpPr>
                <p:cNvPr id="10" name="Group 67"/>
                <p:cNvGrpSpPr>
                  <a:grpSpLocks/>
                </p:cNvGrpSpPr>
                <p:nvPr/>
              </p:nvGrpSpPr>
              <p:grpSpPr bwMode="auto">
                <a:xfrm>
                  <a:off x="576" y="767"/>
                  <a:ext cx="4512" cy="1297"/>
                  <a:chOff x="576" y="767"/>
                  <a:chExt cx="4512" cy="1297"/>
                </a:xfrm>
              </p:grpSpPr>
              <p:sp>
                <p:nvSpPr>
                  <p:cNvPr id="175172" name="Freeform 68"/>
                  <p:cNvSpPr>
                    <a:spLocks/>
                  </p:cNvSpPr>
                  <p:nvPr/>
                </p:nvSpPr>
                <p:spPr bwMode="auto">
                  <a:xfrm>
                    <a:off x="2785" y="767"/>
                    <a:ext cx="101" cy="1297"/>
                  </a:xfrm>
                  <a:custGeom>
                    <a:avLst/>
                    <a:gdLst/>
                    <a:ahLst/>
                    <a:cxnLst>
                      <a:cxn ang="0">
                        <a:pos x="0" y="1297"/>
                      </a:cxn>
                      <a:cxn ang="0">
                        <a:pos x="50" y="1"/>
                      </a:cxn>
                      <a:cxn ang="0">
                        <a:pos x="101" y="1291"/>
                      </a:cxn>
                    </a:cxnLst>
                    <a:rect l="0" t="0" r="r" b="b"/>
                    <a:pathLst>
                      <a:path w="101" h="1297">
                        <a:moveTo>
                          <a:pt x="0" y="1297"/>
                        </a:moveTo>
                        <a:cubicBezTo>
                          <a:pt x="8" y="1081"/>
                          <a:pt x="33" y="2"/>
                          <a:pt x="50" y="1"/>
                        </a:cubicBezTo>
                        <a:cubicBezTo>
                          <a:pt x="67" y="0"/>
                          <a:pt x="91" y="1022"/>
                          <a:pt x="101" y="1291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73" name="Freeform 69"/>
                  <p:cNvSpPr>
                    <a:spLocks/>
                  </p:cNvSpPr>
                  <p:nvPr/>
                </p:nvSpPr>
                <p:spPr bwMode="auto">
                  <a:xfrm>
                    <a:off x="3129" y="1029"/>
                    <a:ext cx="69" cy="1035"/>
                  </a:xfrm>
                  <a:custGeom>
                    <a:avLst/>
                    <a:gdLst/>
                    <a:ahLst/>
                    <a:cxnLst>
                      <a:cxn ang="0">
                        <a:pos x="0" y="1032"/>
                      </a:cxn>
                      <a:cxn ang="0">
                        <a:pos x="36" y="0"/>
                      </a:cxn>
                      <a:cxn ang="0">
                        <a:pos x="69" y="1035"/>
                      </a:cxn>
                    </a:cxnLst>
                    <a:rect l="0" t="0" r="r" b="b"/>
                    <a:pathLst>
                      <a:path w="69" h="1035">
                        <a:moveTo>
                          <a:pt x="0" y="1032"/>
                        </a:moveTo>
                        <a:cubicBezTo>
                          <a:pt x="5" y="860"/>
                          <a:pt x="25" y="0"/>
                          <a:pt x="36" y="0"/>
                        </a:cubicBezTo>
                        <a:cubicBezTo>
                          <a:pt x="47" y="0"/>
                          <a:pt x="62" y="820"/>
                          <a:pt x="69" y="1035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74" name="Freeform 70"/>
                  <p:cNvSpPr>
                    <a:spLocks/>
                  </p:cNvSpPr>
                  <p:nvPr/>
                </p:nvSpPr>
                <p:spPr bwMode="auto">
                  <a:xfrm>
                    <a:off x="3447" y="1500"/>
                    <a:ext cx="66" cy="564"/>
                  </a:xfrm>
                  <a:custGeom>
                    <a:avLst/>
                    <a:gdLst/>
                    <a:ahLst/>
                    <a:cxnLst>
                      <a:cxn ang="0">
                        <a:pos x="0" y="564"/>
                      </a:cxn>
                      <a:cxn ang="0">
                        <a:pos x="24" y="0"/>
                      </a:cxn>
                      <a:cxn ang="0">
                        <a:pos x="66" y="564"/>
                      </a:cxn>
                    </a:cxnLst>
                    <a:rect l="0" t="0" r="r" b="b"/>
                    <a:pathLst>
                      <a:path w="66" h="564">
                        <a:moveTo>
                          <a:pt x="0" y="564"/>
                        </a:moveTo>
                        <a:cubicBezTo>
                          <a:pt x="3" y="470"/>
                          <a:pt x="13" y="0"/>
                          <a:pt x="24" y="0"/>
                        </a:cubicBezTo>
                        <a:cubicBezTo>
                          <a:pt x="35" y="0"/>
                          <a:pt x="57" y="447"/>
                          <a:pt x="66" y="564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75" name="Freeform 71"/>
                  <p:cNvSpPr>
                    <a:spLocks/>
                  </p:cNvSpPr>
                  <p:nvPr/>
                </p:nvSpPr>
                <p:spPr bwMode="auto">
                  <a:xfrm>
                    <a:off x="4032" y="1920"/>
                    <a:ext cx="47" cy="144"/>
                  </a:xfrm>
                  <a:custGeom>
                    <a:avLst/>
                    <a:gdLst/>
                    <a:ahLst/>
                    <a:cxnLst>
                      <a:cxn ang="0">
                        <a:pos x="0" y="1008"/>
                      </a:cxn>
                      <a:cxn ang="0">
                        <a:pos x="96" y="0"/>
                      </a:cxn>
                      <a:cxn ang="0">
                        <a:pos x="192" y="1008"/>
                      </a:cxn>
                    </a:cxnLst>
                    <a:rect l="0" t="0" r="r" b="b"/>
                    <a:pathLst>
                      <a:path w="192" h="1008">
                        <a:moveTo>
                          <a:pt x="0" y="1008"/>
                        </a:moveTo>
                        <a:cubicBezTo>
                          <a:pt x="32" y="504"/>
                          <a:pt x="64" y="0"/>
                          <a:pt x="96" y="0"/>
                        </a:cubicBezTo>
                        <a:cubicBezTo>
                          <a:pt x="128" y="0"/>
                          <a:pt x="176" y="840"/>
                          <a:pt x="192" y="1008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76" name="Freeform 72"/>
                  <p:cNvSpPr>
                    <a:spLocks/>
                  </p:cNvSpPr>
                  <p:nvPr/>
                </p:nvSpPr>
                <p:spPr bwMode="auto">
                  <a:xfrm>
                    <a:off x="4368" y="1920"/>
                    <a:ext cx="48" cy="144"/>
                  </a:xfrm>
                  <a:custGeom>
                    <a:avLst/>
                    <a:gdLst/>
                    <a:ahLst/>
                    <a:cxnLst>
                      <a:cxn ang="0">
                        <a:pos x="0" y="1008"/>
                      </a:cxn>
                      <a:cxn ang="0">
                        <a:pos x="96" y="0"/>
                      </a:cxn>
                      <a:cxn ang="0">
                        <a:pos x="192" y="1008"/>
                      </a:cxn>
                    </a:cxnLst>
                    <a:rect l="0" t="0" r="r" b="b"/>
                    <a:pathLst>
                      <a:path w="192" h="1008">
                        <a:moveTo>
                          <a:pt x="0" y="1008"/>
                        </a:moveTo>
                        <a:cubicBezTo>
                          <a:pt x="32" y="504"/>
                          <a:pt x="64" y="0"/>
                          <a:pt x="96" y="0"/>
                        </a:cubicBezTo>
                        <a:cubicBezTo>
                          <a:pt x="128" y="0"/>
                          <a:pt x="176" y="840"/>
                          <a:pt x="192" y="1008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77" name="Freeform 73"/>
                  <p:cNvSpPr>
                    <a:spLocks/>
                  </p:cNvSpPr>
                  <p:nvPr/>
                </p:nvSpPr>
                <p:spPr bwMode="auto">
                  <a:xfrm>
                    <a:off x="2418" y="1008"/>
                    <a:ext cx="66" cy="1050"/>
                  </a:xfrm>
                  <a:custGeom>
                    <a:avLst/>
                    <a:gdLst/>
                    <a:ahLst/>
                    <a:cxnLst>
                      <a:cxn ang="0">
                        <a:pos x="0" y="1050"/>
                      </a:cxn>
                      <a:cxn ang="0">
                        <a:pos x="36" y="0"/>
                      </a:cxn>
                      <a:cxn ang="0">
                        <a:pos x="66" y="1047"/>
                      </a:cxn>
                    </a:cxnLst>
                    <a:rect l="0" t="0" r="r" b="b"/>
                    <a:pathLst>
                      <a:path w="66" h="1050">
                        <a:moveTo>
                          <a:pt x="0" y="1050"/>
                        </a:moveTo>
                        <a:cubicBezTo>
                          <a:pt x="6" y="875"/>
                          <a:pt x="25" y="0"/>
                          <a:pt x="36" y="0"/>
                        </a:cubicBezTo>
                        <a:cubicBezTo>
                          <a:pt x="47" y="0"/>
                          <a:pt x="60" y="829"/>
                          <a:pt x="66" y="1047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78" name="Freeform 74"/>
                  <p:cNvSpPr>
                    <a:spLocks/>
                  </p:cNvSpPr>
                  <p:nvPr/>
                </p:nvSpPr>
                <p:spPr bwMode="auto">
                  <a:xfrm>
                    <a:off x="2133" y="1448"/>
                    <a:ext cx="58" cy="616"/>
                  </a:xfrm>
                  <a:custGeom>
                    <a:avLst/>
                    <a:gdLst/>
                    <a:ahLst/>
                    <a:cxnLst>
                      <a:cxn ang="0">
                        <a:pos x="0" y="610"/>
                      </a:cxn>
                      <a:cxn ang="0">
                        <a:pos x="36" y="1"/>
                      </a:cxn>
                      <a:cxn ang="0">
                        <a:pos x="58" y="616"/>
                      </a:cxn>
                    </a:cxnLst>
                    <a:rect l="0" t="0" r="r" b="b"/>
                    <a:pathLst>
                      <a:path w="58" h="616">
                        <a:moveTo>
                          <a:pt x="0" y="610"/>
                        </a:moveTo>
                        <a:cubicBezTo>
                          <a:pt x="5" y="509"/>
                          <a:pt x="26" y="0"/>
                          <a:pt x="36" y="1"/>
                        </a:cubicBezTo>
                        <a:cubicBezTo>
                          <a:pt x="46" y="2"/>
                          <a:pt x="53" y="488"/>
                          <a:pt x="58" y="616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79" name="Freeform 75"/>
                  <p:cNvSpPr>
                    <a:spLocks/>
                  </p:cNvSpPr>
                  <p:nvPr/>
                </p:nvSpPr>
                <p:spPr bwMode="auto">
                  <a:xfrm>
                    <a:off x="1194" y="1920"/>
                    <a:ext cx="47" cy="144"/>
                  </a:xfrm>
                  <a:custGeom>
                    <a:avLst/>
                    <a:gdLst/>
                    <a:ahLst/>
                    <a:cxnLst>
                      <a:cxn ang="0">
                        <a:pos x="0" y="1008"/>
                      </a:cxn>
                      <a:cxn ang="0">
                        <a:pos x="96" y="0"/>
                      </a:cxn>
                      <a:cxn ang="0">
                        <a:pos x="192" y="1008"/>
                      </a:cxn>
                    </a:cxnLst>
                    <a:rect l="0" t="0" r="r" b="b"/>
                    <a:pathLst>
                      <a:path w="192" h="1008">
                        <a:moveTo>
                          <a:pt x="0" y="1008"/>
                        </a:moveTo>
                        <a:cubicBezTo>
                          <a:pt x="32" y="504"/>
                          <a:pt x="64" y="0"/>
                          <a:pt x="96" y="0"/>
                        </a:cubicBezTo>
                        <a:cubicBezTo>
                          <a:pt x="128" y="0"/>
                          <a:pt x="176" y="840"/>
                          <a:pt x="192" y="1008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80" name="Freeform 76"/>
                  <p:cNvSpPr>
                    <a:spLocks/>
                  </p:cNvSpPr>
                  <p:nvPr/>
                </p:nvSpPr>
                <p:spPr bwMode="auto">
                  <a:xfrm>
                    <a:off x="1526" y="1920"/>
                    <a:ext cx="48" cy="144"/>
                  </a:xfrm>
                  <a:custGeom>
                    <a:avLst/>
                    <a:gdLst/>
                    <a:ahLst/>
                    <a:cxnLst>
                      <a:cxn ang="0">
                        <a:pos x="0" y="1008"/>
                      </a:cxn>
                      <a:cxn ang="0">
                        <a:pos x="96" y="0"/>
                      </a:cxn>
                      <a:cxn ang="0">
                        <a:pos x="192" y="1008"/>
                      </a:cxn>
                    </a:cxnLst>
                    <a:rect l="0" t="0" r="r" b="b"/>
                    <a:pathLst>
                      <a:path w="192" h="1008">
                        <a:moveTo>
                          <a:pt x="0" y="1008"/>
                        </a:moveTo>
                        <a:cubicBezTo>
                          <a:pt x="32" y="504"/>
                          <a:pt x="64" y="0"/>
                          <a:pt x="96" y="0"/>
                        </a:cubicBezTo>
                        <a:cubicBezTo>
                          <a:pt x="128" y="0"/>
                          <a:pt x="176" y="840"/>
                          <a:pt x="192" y="1008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81" name="Freeform 77"/>
                  <p:cNvSpPr>
                    <a:spLocks/>
                  </p:cNvSpPr>
                  <p:nvPr/>
                </p:nvSpPr>
                <p:spPr bwMode="auto">
                  <a:xfrm>
                    <a:off x="576" y="1968"/>
                    <a:ext cx="47" cy="96"/>
                  </a:xfrm>
                  <a:custGeom>
                    <a:avLst/>
                    <a:gdLst/>
                    <a:ahLst/>
                    <a:cxnLst>
                      <a:cxn ang="0">
                        <a:pos x="0" y="1008"/>
                      </a:cxn>
                      <a:cxn ang="0">
                        <a:pos x="96" y="0"/>
                      </a:cxn>
                      <a:cxn ang="0">
                        <a:pos x="192" y="1008"/>
                      </a:cxn>
                    </a:cxnLst>
                    <a:rect l="0" t="0" r="r" b="b"/>
                    <a:pathLst>
                      <a:path w="192" h="1008">
                        <a:moveTo>
                          <a:pt x="0" y="1008"/>
                        </a:moveTo>
                        <a:cubicBezTo>
                          <a:pt x="32" y="504"/>
                          <a:pt x="64" y="0"/>
                          <a:pt x="96" y="0"/>
                        </a:cubicBezTo>
                        <a:cubicBezTo>
                          <a:pt x="128" y="0"/>
                          <a:pt x="176" y="840"/>
                          <a:pt x="192" y="1008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82" name="Freeform 78"/>
                  <p:cNvSpPr>
                    <a:spLocks/>
                  </p:cNvSpPr>
                  <p:nvPr/>
                </p:nvSpPr>
                <p:spPr bwMode="auto">
                  <a:xfrm>
                    <a:off x="5041" y="1968"/>
                    <a:ext cx="47" cy="96"/>
                  </a:xfrm>
                  <a:custGeom>
                    <a:avLst/>
                    <a:gdLst/>
                    <a:ahLst/>
                    <a:cxnLst>
                      <a:cxn ang="0">
                        <a:pos x="0" y="1008"/>
                      </a:cxn>
                      <a:cxn ang="0">
                        <a:pos x="96" y="0"/>
                      </a:cxn>
                      <a:cxn ang="0">
                        <a:pos x="192" y="1008"/>
                      </a:cxn>
                    </a:cxnLst>
                    <a:rect l="0" t="0" r="r" b="b"/>
                    <a:pathLst>
                      <a:path w="192" h="1008">
                        <a:moveTo>
                          <a:pt x="0" y="1008"/>
                        </a:moveTo>
                        <a:cubicBezTo>
                          <a:pt x="32" y="504"/>
                          <a:pt x="64" y="0"/>
                          <a:pt x="96" y="0"/>
                        </a:cubicBezTo>
                        <a:cubicBezTo>
                          <a:pt x="128" y="0"/>
                          <a:pt x="176" y="840"/>
                          <a:pt x="192" y="1008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175183" name="Object 79"/>
                <p:cNvGraphicFramePr>
                  <a:graphicFrameLocks noChangeAspect="1"/>
                </p:cNvGraphicFramePr>
                <p:nvPr/>
              </p:nvGraphicFramePr>
              <p:xfrm>
                <a:off x="2939" y="2064"/>
                <a:ext cx="405" cy="5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950" name="Equation" r:id="rId15" imgW="698400" imgH="723600" progId="Equation.3">
                        <p:embed/>
                      </p:oleObj>
                    </mc:Choice>
                    <mc:Fallback>
                      <p:oleObj name="Equation" r:id="rId15" imgW="698400" imgH="723600" progId="Equation.3">
                        <p:embed/>
                        <p:pic>
                          <p:nvPicPr>
                            <p:cNvPr id="0" name="Picture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39" y="2064"/>
                              <a:ext cx="405" cy="52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5184" name="Object 80"/>
                <p:cNvGraphicFramePr>
                  <a:graphicFrameLocks noChangeAspect="1"/>
                </p:cNvGraphicFramePr>
                <p:nvPr/>
              </p:nvGraphicFramePr>
              <p:xfrm>
                <a:off x="2160" y="2064"/>
                <a:ext cx="528" cy="51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951" name="Equation" r:id="rId17" imgW="914400" imgH="723600" progId="Equation.3">
                        <p:embed/>
                      </p:oleObj>
                    </mc:Choice>
                    <mc:Fallback>
                      <p:oleObj name="Equation" r:id="rId17" imgW="914400" imgH="723600" progId="Equation.3">
                        <p:embed/>
                        <p:pic>
                          <p:nvPicPr>
                            <p:cNvPr id="0" name="Picture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160" y="2064"/>
                              <a:ext cx="528" cy="51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75185" name="Object 81"/>
              <p:cNvGraphicFramePr>
                <a:graphicFrameLocks noChangeAspect="1"/>
              </p:cNvGraphicFramePr>
              <p:nvPr/>
            </p:nvGraphicFramePr>
            <p:xfrm>
              <a:off x="384" y="672"/>
              <a:ext cx="1104" cy="7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52" name="Equation" r:id="rId19" imgW="1155600" imgH="723600" progId="Equation.3">
                      <p:embed/>
                    </p:oleObj>
                  </mc:Choice>
                  <mc:Fallback>
                    <p:oleObj name="Equation" r:id="rId19" imgW="1155600" imgH="723600" progId="Equation.3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" y="672"/>
                            <a:ext cx="1104" cy="7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5186" name="Rectangle 82"/>
            <p:cNvSpPr>
              <a:spLocks noChangeArrowheads="1"/>
            </p:cNvSpPr>
            <p:nvPr/>
          </p:nvSpPr>
          <p:spPr bwMode="auto">
            <a:xfrm>
              <a:off x="192" y="384"/>
              <a:ext cx="5472" cy="37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7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50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1066800"/>
            <a:ext cx="8305800" cy="2667000"/>
            <a:chOff x="288" y="768"/>
            <a:chExt cx="5232" cy="1680"/>
          </a:xfrm>
        </p:grpSpPr>
        <p:sp>
          <p:nvSpPr>
            <p:cNvPr id="131075" name="Rectangle 3"/>
            <p:cNvSpPr>
              <a:spLocks noChangeArrowheads="1"/>
            </p:cNvSpPr>
            <p:nvPr/>
          </p:nvSpPr>
          <p:spPr bwMode="auto">
            <a:xfrm>
              <a:off x="288" y="768"/>
              <a:ext cx="5232" cy="1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52" y="920"/>
              <a:ext cx="1615" cy="1503"/>
              <a:chOff x="352" y="920"/>
              <a:chExt cx="1615" cy="1503"/>
            </a:xfrm>
          </p:grpSpPr>
          <p:sp>
            <p:nvSpPr>
              <p:cNvPr id="131077" name="Freeform 5"/>
              <p:cNvSpPr>
                <a:spLocks/>
              </p:cNvSpPr>
              <p:nvPr/>
            </p:nvSpPr>
            <p:spPr bwMode="auto">
              <a:xfrm>
                <a:off x="352" y="920"/>
                <a:ext cx="1615" cy="1503"/>
              </a:xfrm>
              <a:custGeom>
                <a:avLst/>
                <a:gdLst/>
                <a:ahLst/>
                <a:cxnLst>
                  <a:cxn ang="0">
                    <a:pos x="9" y="711"/>
                  </a:cxn>
                  <a:cxn ang="0">
                    <a:pos x="278" y="322"/>
                  </a:cxn>
                  <a:cxn ang="0">
                    <a:pos x="518" y="105"/>
                  </a:cxn>
                  <a:cxn ang="0">
                    <a:pos x="712" y="8"/>
                  </a:cxn>
                  <a:cxn ang="0">
                    <a:pos x="934" y="55"/>
                  </a:cxn>
                  <a:cxn ang="0">
                    <a:pos x="1198" y="217"/>
                  </a:cxn>
                  <a:cxn ang="0">
                    <a:pos x="1460" y="584"/>
                  </a:cxn>
                  <a:cxn ang="0">
                    <a:pos x="1580" y="1122"/>
                  </a:cxn>
                  <a:cxn ang="0">
                    <a:pos x="1580" y="1175"/>
                  </a:cxn>
                  <a:cxn ang="0">
                    <a:pos x="1370" y="1130"/>
                  </a:cxn>
                  <a:cxn ang="0">
                    <a:pos x="1131" y="1190"/>
                  </a:cxn>
                  <a:cxn ang="0">
                    <a:pos x="892" y="1369"/>
                  </a:cxn>
                  <a:cxn ang="0">
                    <a:pos x="735" y="1481"/>
                  </a:cxn>
                  <a:cxn ang="0">
                    <a:pos x="712" y="1234"/>
                  </a:cxn>
                  <a:cxn ang="0">
                    <a:pos x="630" y="973"/>
                  </a:cxn>
                  <a:cxn ang="0">
                    <a:pos x="331" y="733"/>
                  </a:cxn>
                  <a:cxn ang="0">
                    <a:pos x="9" y="711"/>
                  </a:cxn>
                </a:cxnLst>
                <a:rect l="0" t="0" r="r" b="b"/>
                <a:pathLst>
                  <a:path w="1615" h="1503">
                    <a:moveTo>
                      <a:pt x="9" y="711"/>
                    </a:moveTo>
                    <a:cubicBezTo>
                      <a:pt x="0" y="646"/>
                      <a:pt x="193" y="423"/>
                      <a:pt x="278" y="322"/>
                    </a:cubicBezTo>
                    <a:cubicBezTo>
                      <a:pt x="363" y="221"/>
                      <a:pt x="446" y="157"/>
                      <a:pt x="518" y="105"/>
                    </a:cubicBezTo>
                    <a:cubicBezTo>
                      <a:pt x="590" y="53"/>
                      <a:pt x="643" y="16"/>
                      <a:pt x="712" y="8"/>
                    </a:cubicBezTo>
                    <a:cubicBezTo>
                      <a:pt x="781" y="0"/>
                      <a:pt x="853" y="20"/>
                      <a:pt x="934" y="55"/>
                    </a:cubicBezTo>
                    <a:cubicBezTo>
                      <a:pt x="1015" y="90"/>
                      <a:pt x="1110" y="129"/>
                      <a:pt x="1198" y="217"/>
                    </a:cubicBezTo>
                    <a:cubicBezTo>
                      <a:pt x="1286" y="305"/>
                      <a:pt x="1396" y="433"/>
                      <a:pt x="1460" y="584"/>
                    </a:cubicBezTo>
                    <a:cubicBezTo>
                      <a:pt x="1524" y="735"/>
                      <a:pt x="1560" y="1024"/>
                      <a:pt x="1580" y="1122"/>
                    </a:cubicBezTo>
                    <a:cubicBezTo>
                      <a:pt x="1600" y="1220"/>
                      <a:pt x="1615" y="1174"/>
                      <a:pt x="1580" y="1175"/>
                    </a:cubicBezTo>
                    <a:cubicBezTo>
                      <a:pt x="1545" y="1176"/>
                      <a:pt x="1445" y="1128"/>
                      <a:pt x="1370" y="1130"/>
                    </a:cubicBezTo>
                    <a:cubicBezTo>
                      <a:pt x="1295" y="1132"/>
                      <a:pt x="1211" y="1150"/>
                      <a:pt x="1131" y="1190"/>
                    </a:cubicBezTo>
                    <a:cubicBezTo>
                      <a:pt x="1051" y="1230"/>
                      <a:pt x="958" y="1321"/>
                      <a:pt x="892" y="1369"/>
                    </a:cubicBezTo>
                    <a:cubicBezTo>
                      <a:pt x="826" y="1417"/>
                      <a:pt x="765" y="1503"/>
                      <a:pt x="735" y="1481"/>
                    </a:cubicBezTo>
                    <a:cubicBezTo>
                      <a:pt x="705" y="1459"/>
                      <a:pt x="729" y="1319"/>
                      <a:pt x="712" y="1234"/>
                    </a:cubicBezTo>
                    <a:cubicBezTo>
                      <a:pt x="695" y="1149"/>
                      <a:pt x="693" y="1056"/>
                      <a:pt x="630" y="973"/>
                    </a:cubicBezTo>
                    <a:cubicBezTo>
                      <a:pt x="567" y="890"/>
                      <a:pt x="434" y="777"/>
                      <a:pt x="331" y="733"/>
                    </a:cubicBezTo>
                    <a:cubicBezTo>
                      <a:pt x="228" y="689"/>
                      <a:pt x="76" y="716"/>
                      <a:pt x="9" y="71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CCFF">
                      <a:gamma/>
                      <a:tint val="0"/>
                      <a:invGamma/>
                    </a:srgbClr>
                  </a:gs>
                  <a:gs pos="100000">
                    <a:srgbClr val="99CCFF"/>
                  </a:gs>
                </a:gsLst>
                <a:path path="rect">
                  <a:fillToRect l="50000" t="50000" r="50000" b="50000"/>
                </a:path>
              </a:gradFill>
              <a:ln w="19050" cap="flat" cmpd="sng">
                <a:solidFill>
                  <a:srgbClr val="0066FF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31078" name="Object 6"/>
              <p:cNvGraphicFramePr>
                <a:graphicFrameLocks noChangeAspect="1"/>
              </p:cNvGraphicFramePr>
              <p:nvPr/>
            </p:nvGraphicFramePr>
            <p:xfrm>
              <a:off x="1104" y="1870"/>
              <a:ext cx="269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4" name="公式" r:id="rId3" imgW="190440" imgH="241200" progId="Equation.3">
                      <p:embed/>
                    </p:oleObj>
                  </mc:Choice>
                  <mc:Fallback>
                    <p:oleObj name="公式" r:id="rId3" imgW="190440" imgH="241200" progId="Equation.3">
                      <p:embed/>
                      <p:pic>
                        <p:nvPicPr>
                          <p:cNvPr id="0" name="Picture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4" y="1870"/>
                            <a:ext cx="269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CC99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584200" y="223207"/>
            <a:ext cx="5664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二</a:t>
            </a:r>
            <a:r>
              <a:rPr lang="en-US" altLang="zh-CN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惠更斯 </a:t>
            </a:r>
            <a:r>
              <a:rPr lang="en-US" altLang="zh-CN" sz="3200" b="1" dirty="0">
                <a:solidFill>
                  <a:srgbClr val="00B050"/>
                </a:solidFill>
                <a:latin typeface="Times New Roman"/>
                <a:ea typeface="黑体" pitchFamily="2" charset="-122"/>
              </a:rPr>
              <a:t>—</a:t>
            </a:r>
            <a:r>
              <a:rPr lang="en-US" altLang="zh-CN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菲涅尔原理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066800" y="1143000"/>
            <a:ext cx="3124200" cy="1293813"/>
            <a:chOff x="672" y="816"/>
            <a:chExt cx="1968" cy="815"/>
          </a:xfrm>
        </p:grpSpPr>
        <p:sp>
          <p:nvSpPr>
            <p:cNvPr id="131081" name="Oval 9" descr="宽下对角线"/>
            <p:cNvSpPr>
              <a:spLocks noChangeArrowheads="1"/>
            </p:cNvSpPr>
            <p:nvPr/>
          </p:nvSpPr>
          <p:spPr bwMode="auto">
            <a:xfrm rot="1151328">
              <a:off x="1073" y="1439"/>
              <a:ext cx="295" cy="192"/>
            </a:xfrm>
            <a:prstGeom prst="ellipse">
              <a:avLst/>
            </a:prstGeom>
            <a:pattFill prst="wdDnDiag">
              <a:fgClr>
                <a:srgbClr val="FF0000"/>
              </a:fgClr>
              <a:bgClr>
                <a:schemeClr val="bg1"/>
              </a:bgClr>
            </a:pattFill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82" name="Line 10"/>
            <p:cNvSpPr>
              <a:spLocks noChangeShapeType="1"/>
            </p:cNvSpPr>
            <p:nvPr/>
          </p:nvSpPr>
          <p:spPr bwMode="auto">
            <a:xfrm flipV="1">
              <a:off x="1213" y="1006"/>
              <a:ext cx="345" cy="528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83" name="Line 11"/>
            <p:cNvSpPr>
              <a:spLocks noChangeShapeType="1"/>
            </p:cNvSpPr>
            <p:nvPr/>
          </p:nvSpPr>
          <p:spPr bwMode="auto">
            <a:xfrm>
              <a:off x="1213" y="1534"/>
              <a:ext cx="1427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084" name="Arc 12"/>
            <p:cNvSpPr>
              <a:spLocks/>
            </p:cNvSpPr>
            <p:nvPr/>
          </p:nvSpPr>
          <p:spPr bwMode="auto">
            <a:xfrm>
              <a:off x="1312" y="1296"/>
              <a:ext cx="147" cy="289"/>
            </a:xfrm>
            <a:custGeom>
              <a:avLst/>
              <a:gdLst>
                <a:gd name="G0" fmla="+- 0 0 0"/>
                <a:gd name="G1" fmla="+- 20387 0 0"/>
                <a:gd name="G2" fmla="+- 21600 0 0"/>
                <a:gd name="T0" fmla="*/ 7138 w 21271"/>
                <a:gd name="T1" fmla="*/ 0 h 20387"/>
                <a:gd name="T2" fmla="*/ 21271 w 21271"/>
                <a:gd name="T3" fmla="*/ 16633 h 20387"/>
                <a:gd name="T4" fmla="*/ 0 w 21271"/>
                <a:gd name="T5" fmla="*/ 20387 h 20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71" h="20387" fill="none" extrusionOk="0">
                  <a:moveTo>
                    <a:pt x="7137" y="0"/>
                  </a:moveTo>
                  <a:cubicBezTo>
                    <a:pt x="14509" y="2581"/>
                    <a:pt x="19913" y="8941"/>
                    <a:pt x="21271" y="16632"/>
                  </a:cubicBezTo>
                </a:path>
                <a:path w="21271" h="20387" stroke="0" extrusionOk="0">
                  <a:moveTo>
                    <a:pt x="7137" y="0"/>
                  </a:moveTo>
                  <a:cubicBezTo>
                    <a:pt x="14509" y="2581"/>
                    <a:pt x="19913" y="8941"/>
                    <a:pt x="21271" y="16632"/>
                  </a:cubicBezTo>
                  <a:lnTo>
                    <a:pt x="0" y="20387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1085" name="Object 13"/>
            <p:cNvGraphicFramePr>
              <a:graphicFrameLocks noChangeAspect="1"/>
            </p:cNvGraphicFramePr>
            <p:nvPr/>
          </p:nvGraphicFramePr>
          <p:xfrm>
            <a:off x="1451" y="1200"/>
            <a:ext cx="25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" name="公式" r:id="rId5" imgW="177480" imgH="241200" progId="Equation.3">
                    <p:embed/>
                  </p:oleObj>
                </mc:Choice>
                <mc:Fallback>
                  <p:oleObj name="公式" r:id="rId5" imgW="177480" imgH="2412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1200"/>
                          <a:ext cx="25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86" name="Object 14"/>
            <p:cNvGraphicFramePr>
              <a:graphicFrameLocks noChangeAspect="1"/>
            </p:cNvGraphicFramePr>
            <p:nvPr/>
          </p:nvGraphicFramePr>
          <p:xfrm>
            <a:off x="672" y="1294"/>
            <a:ext cx="394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6" name="公式" r:id="rId7" imgW="342720" imgH="241200" progId="Equation.3">
                    <p:embed/>
                  </p:oleObj>
                </mc:Choice>
                <mc:Fallback>
                  <p:oleObj name="公式" r:id="rId7" imgW="342720" imgH="2412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294"/>
                          <a:ext cx="394" cy="2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87" name="Object 15"/>
            <p:cNvGraphicFramePr>
              <a:graphicFrameLocks noChangeAspect="1"/>
            </p:cNvGraphicFramePr>
            <p:nvPr/>
          </p:nvGraphicFramePr>
          <p:xfrm>
            <a:off x="2048" y="1200"/>
            <a:ext cx="254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7" name="公式" r:id="rId9" imgW="152280" imgH="177480" progId="Equation.3">
                    <p:embed/>
                  </p:oleObj>
                </mc:Choice>
                <mc:Fallback>
                  <p:oleObj name="公式" r:id="rId9" imgW="152280" imgH="1774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8" y="1200"/>
                          <a:ext cx="254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88" name="Object 16"/>
            <p:cNvGraphicFramePr>
              <a:graphicFrameLocks noChangeAspect="1"/>
            </p:cNvGraphicFramePr>
            <p:nvPr/>
          </p:nvGraphicFramePr>
          <p:xfrm>
            <a:off x="1558" y="816"/>
            <a:ext cx="30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8" name="Equation" r:id="rId11" imgW="126720" imgH="164880" progId="Equation.3">
                    <p:embed/>
                  </p:oleObj>
                </mc:Choice>
                <mc:Fallback>
                  <p:oleObj name="Equation" r:id="rId11" imgW="126720" imgH="16488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8" y="816"/>
                          <a:ext cx="302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216525" y="2344739"/>
            <a:ext cx="4156075" cy="1160463"/>
            <a:chOff x="3286" y="1573"/>
            <a:chExt cx="2618" cy="731"/>
          </a:xfrm>
        </p:grpSpPr>
        <p:graphicFrame>
          <p:nvGraphicFramePr>
            <p:cNvPr id="131090" name="Object 18"/>
            <p:cNvGraphicFramePr>
              <a:graphicFrameLocks noChangeAspect="1"/>
            </p:cNvGraphicFramePr>
            <p:nvPr/>
          </p:nvGraphicFramePr>
          <p:xfrm>
            <a:off x="3286" y="1587"/>
            <a:ext cx="410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9" name="公式" r:id="rId13" imgW="342720" imgH="241200" progId="Equation.3">
                    <p:embed/>
                  </p:oleObj>
                </mc:Choice>
                <mc:Fallback>
                  <p:oleObj name="公式" r:id="rId13" imgW="342720" imgH="24120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" y="1587"/>
                          <a:ext cx="410" cy="2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091" name="Text Box 19"/>
            <p:cNvSpPr txBox="1">
              <a:spLocks noChangeArrowheads="1"/>
            </p:cNvSpPr>
            <p:nvPr/>
          </p:nvSpPr>
          <p:spPr bwMode="auto">
            <a:xfrm>
              <a:off x="3648" y="1573"/>
              <a:ext cx="2256" cy="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：波阵面上面元 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   </a:t>
              </a: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(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子波波源</a:t>
              </a: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</p:grpSp>
      <p:sp>
        <p:nvSpPr>
          <p:cNvPr id="131092" name="Text Box 20"/>
          <p:cNvSpPr txBox="1">
            <a:spLocks noChangeArrowheads="1"/>
          </p:cNvSpPr>
          <p:nvPr/>
        </p:nvSpPr>
        <p:spPr bwMode="auto">
          <a:xfrm>
            <a:off x="304800" y="4724400"/>
            <a:ext cx="8839200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菲涅尔指出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  衍射图中的强度分布是因为衍射时，     波场中各点的强度由各子波在该点的相干叠加决定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.</a:t>
            </a:r>
            <a:r>
              <a:rPr lang="en-US" altLang="zh-CN" sz="2800" i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          </a:t>
            </a:r>
            <a:r>
              <a:rPr lang="zh-CN" altLang="zh-CN" sz="2800" dirty="0">
                <a:latin typeface="黑体" pitchFamily="2" charset="-122"/>
                <a:ea typeface="黑体" pitchFamily="2" charset="-122"/>
              </a:rPr>
              <a:t>点振动是各子波在此产生的振动的叠加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650875" y="3733800"/>
            <a:ext cx="8874125" cy="1143000"/>
            <a:chOff x="410" y="2448"/>
            <a:chExt cx="5590" cy="720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410" y="2448"/>
              <a:ext cx="5590" cy="720"/>
              <a:chOff x="410" y="2448"/>
              <a:chExt cx="5590" cy="720"/>
            </a:xfrm>
          </p:grpSpPr>
          <p:sp>
            <p:nvSpPr>
              <p:cNvPr id="131095" name="Text Box 23"/>
              <p:cNvSpPr txBox="1">
                <a:spLocks noChangeArrowheads="1"/>
              </p:cNvSpPr>
              <p:nvPr/>
            </p:nvSpPr>
            <p:spPr bwMode="auto">
              <a:xfrm>
                <a:off x="410" y="2649"/>
                <a:ext cx="559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黑体" pitchFamily="2" charset="-122"/>
                    <a:ea typeface="黑体" pitchFamily="2" charset="-122"/>
                  </a:rPr>
                  <a:t>子波在  点引起的振动振幅       并与   有关</a:t>
                </a:r>
                <a:r>
                  <a:rPr lang="en-US" altLang="zh-CN" sz="2800" dirty="0">
                    <a:latin typeface="黑体" pitchFamily="2" charset="-122"/>
                    <a:ea typeface="黑体" pitchFamily="2" charset="-122"/>
                  </a:rPr>
                  <a:t>.</a:t>
                </a:r>
              </a:p>
            </p:txBody>
          </p:sp>
          <p:graphicFrame>
            <p:nvGraphicFramePr>
              <p:cNvPr id="131096" name="Object 24"/>
              <p:cNvGraphicFramePr>
                <a:graphicFrameLocks noChangeAspect="1"/>
              </p:cNvGraphicFramePr>
              <p:nvPr/>
            </p:nvGraphicFramePr>
            <p:xfrm>
              <a:off x="3216" y="2448"/>
              <a:ext cx="667" cy="7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00" name="公式" r:id="rId15" imgW="558720" imgH="609480" progId="Equation.3">
                      <p:embed/>
                    </p:oleObj>
                  </mc:Choice>
                  <mc:Fallback>
                    <p:oleObj name="公式" r:id="rId15" imgW="558720" imgH="609480" progId="Equation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448"/>
                            <a:ext cx="667" cy="72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097" name="Object 25"/>
              <p:cNvGraphicFramePr>
                <a:graphicFrameLocks noChangeAspect="1"/>
              </p:cNvGraphicFramePr>
              <p:nvPr/>
            </p:nvGraphicFramePr>
            <p:xfrm>
              <a:off x="4491" y="2688"/>
              <a:ext cx="213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01" name="公式" r:id="rId17" imgW="177480" imgH="241200" progId="Equation.3">
                      <p:embed/>
                    </p:oleObj>
                  </mc:Choice>
                  <mc:Fallback>
                    <p:oleObj name="公式" r:id="rId17" imgW="177480" imgH="241200" progId="Equation.3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91" y="2688"/>
                            <a:ext cx="213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1098" name="Object 26"/>
            <p:cNvGraphicFramePr>
              <a:graphicFrameLocks noChangeAspect="1"/>
            </p:cNvGraphicFramePr>
            <p:nvPr/>
          </p:nvGraphicFramePr>
          <p:xfrm>
            <a:off x="1082" y="2640"/>
            <a:ext cx="31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2" name="Equation" r:id="rId18" imgW="152280" imgH="164880" progId="Equation.3">
                    <p:embed/>
                  </p:oleObj>
                </mc:Choice>
                <mc:Fallback>
                  <p:oleObj name="Equation" r:id="rId18" imgW="152280" imgH="1648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2" y="2640"/>
                          <a:ext cx="310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89575" y="1295400"/>
            <a:ext cx="3349625" cy="609600"/>
            <a:chOff x="3458" y="912"/>
            <a:chExt cx="2110" cy="384"/>
          </a:xfrm>
        </p:grpSpPr>
        <p:sp>
          <p:nvSpPr>
            <p:cNvPr id="131100" name="Text Box 28"/>
            <p:cNvSpPr txBox="1">
              <a:spLocks noChangeArrowheads="1"/>
            </p:cNvSpPr>
            <p:nvPr/>
          </p:nvSpPr>
          <p:spPr bwMode="auto">
            <a:xfrm>
              <a:off x="3650" y="912"/>
              <a:ext cx="191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800" dirty="0">
                  <a:latin typeface="黑体" pitchFamily="2" charset="-122"/>
                  <a:ea typeface="黑体" pitchFamily="2" charset="-122"/>
                </a:rPr>
                <a:t>：  时刻波阵面 </a:t>
              </a:r>
            </a:p>
          </p:txBody>
        </p:sp>
        <p:graphicFrame>
          <p:nvGraphicFramePr>
            <p:cNvPr id="131101" name="Object 29"/>
            <p:cNvGraphicFramePr>
              <a:graphicFrameLocks noChangeAspect="1"/>
            </p:cNvGraphicFramePr>
            <p:nvPr/>
          </p:nvGraphicFramePr>
          <p:xfrm>
            <a:off x="3928" y="912"/>
            <a:ext cx="22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" name="Equation" r:id="rId20" imgW="88560" imgH="152280" progId="Equation.3">
                    <p:embed/>
                  </p:oleObj>
                </mc:Choice>
                <mc:Fallback>
                  <p:oleObj name="Equation" r:id="rId20" imgW="88560" imgH="1522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8" y="912"/>
                          <a:ext cx="224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102" name="Object 30"/>
            <p:cNvGraphicFramePr>
              <a:graphicFrameLocks noChangeAspect="1"/>
            </p:cNvGraphicFramePr>
            <p:nvPr/>
          </p:nvGraphicFramePr>
          <p:xfrm>
            <a:off x="3458" y="960"/>
            <a:ext cx="19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4" name="公式" r:id="rId22" imgW="190440" imgH="241200" progId="Equation.3">
                    <p:embed/>
                  </p:oleObj>
                </mc:Choice>
                <mc:Fallback>
                  <p:oleObj name="公式" r:id="rId22" imgW="190440" imgH="2412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8" y="960"/>
                          <a:ext cx="19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4013200" y="1676400"/>
            <a:ext cx="558800" cy="960438"/>
            <a:chOff x="2528" y="1152"/>
            <a:chExt cx="352" cy="605"/>
          </a:xfrm>
        </p:grpSpPr>
        <p:sp>
          <p:nvSpPr>
            <p:cNvPr id="131104" name="Text Box 32"/>
            <p:cNvSpPr txBox="1">
              <a:spLocks noChangeArrowheads="1"/>
            </p:cNvSpPr>
            <p:nvPr/>
          </p:nvSpPr>
          <p:spPr bwMode="auto">
            <a:xfrm>
              <a:off x="2540" y="1392"/>
              <a:ext cx="24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*</a:t>
              </a:r>
            </a:p>
          </p:txBody>
        </p:sp>
        <p:graphicFrame>
          <p:nvGraphicFramePr>
            <p:cNvPr id="131105" name="Object 33"/>
            <p:cNvGraphicFramePr>
              <a:graphicFrameLocks noChangeAspect="1"/>
            </p:cNvGraphicFramePr>
            <p:nvPr/>
          </p:nvGraphicFramePr>
          <p:xfrm>
            <a:off x="2528" y="1152"/>
            <a:ext cx="352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5" name="Equation" r:id="rId24" imgW="152280" imgH="164880" progId="Equation.3">
                    <p:embed/>
                  </p:oleObj>
                </mc:Choice>
                <mc:Fallback>
                  <p:oleObj name="Equation" r:id="rId24" imgW="152280" imgH="1648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8" y="1152"/>
                          <a:ext cx="352" cy="3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3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92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00" y="914400"/>
            <a:ext cx="9118600" cy="194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14.8.1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单色光垂直入射在光栅常数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6.0×10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-6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的光栅上，测得第三级主极大的角位置为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=0.30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，第四级主极大缺级。试求：（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）单色光的波长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）透光缝可能的最小宽度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）能观察到的主极大数目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Text Box 50"/>
          <p:cNvSpPr txBox="1">
            <a:spLocks noChangeArrowheads="1"/>
          </p:cNvSpPr>
          <p:nvPr/>
        </p:nvSpPr>
        <p:spPr bwMode="auto">
          <a:xfrm>
            <a:off x="457200" y="228600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衍射条纹的形成</a:t>
            </a:r>
          </a:p>
        </p:txBody>
      </p:sp>
      <p:sp>
        <p:nvSpPr>
          <p:cNvPr id="4" name="矩形 3"/>
          <p:cNvSpPr/>
          <p:nvPr/>
        </p:nvSpPr>
        <p:spPr>
          <a:xfrm>
            <a:off x="25400" y="2819400"/>
            <a:ext cx="395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）根据光栅方程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591795"/>
              </p:ext>
            </p:extLst>
          </p:nvPr>
        </p:nvGraphicFramePr>
        <p:xfrm>
          <a:off x="4114800" y="2849179"/>
          <a:ext cx="42481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8" name="Equation" r:id="rId3" imgW="1320480" imgH="203040" progId="Equation.DSMT4">
                  <p:embed/>
                </p:oleObj>
              </mc:Choice>
              <mc:Fallback>
                <p:oleObj name="Equation" r:id="rId3" imgW="1320480" imgH="203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849179"/>
                        <a:ext cx="4248150" cy="538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62000" y="3657600"/>
            <a:ext cx="3954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）根据缺级条件有：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291738"/>
              </p:ext>
            </p:extLst>
          </p:nvPr>
        </p:nvGraphicFramePr>
        <p:xfrm>
          <a:off x="4724186" y="3429000"/>
          <a:ext cx="947738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9" r:id="rId5" imgW="406048" imgH="355292" progId="Equation.DSMT4">
                  <p:embed/>
                </p:oleObj>
              </mc:Choice>
              <mc:Fallback>
                <p:oleObj r:id="rId5" imgW="406048" imgH="35529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186" y="3429000"/>
                        <a:ext cx="947738" cy="947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266700" y="4343400"/>
            <a:ext cx="849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取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，可得最小的透光缝宽度为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=150nm=1.5×10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-6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232637"/>
              </p:ext>
            </p:extLst>
          </p:nvPr>
        </p:nvGraphicFramePr>
        <p:xfrm>
          <a:off x="1676400" y="4876800"/>
          <a:ext cx="337624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0" r:id="rId7" imgW="1397000" imgH="368300" progId="Equation.DSMT4">
                  <p:embed/>
                </p:oleObj>
              </mc:Choice>
              <mc:Fallback>
                <p:oleObj r:id="rId7" imgW="1397000" imgH="368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876800"/>
                        <a:ext cx="3376247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820964" y="5029200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200" y="5751493"/>
            <a:ext cx="906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±4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±8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级缺级，能观察到的条纹级数分别为：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±1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±2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±3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±5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±6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±7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±9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，共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条。</a:t>
            </a:r>
          </a:p>
        </p:txBody>
      </p:sp>
    </p:spTree>
    <p:extLst>
      <p:ext uri="{BB962C8B-B14F-4D97-AF65-F5344CB8AC3E}">
        <p14:creationId xmlns:p14="http://schemas.microsoft.com/office/powerpoint/2010/main" val="36555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2819400"/>
            <a:ext cx="8534400" cy="4038600"/>
            <a:chOff x="192" y="1536"/>
            <a:chExt cx="5376" cy="254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92" y="1536"/>
              <a:ext cx="5376" cy="2544"/>
              <a:chOff x="192" y="1536"/>
              <a:chExt cx="5376" cy="2544"/>
            </a:xfrm>
          </p:grpSpPr>
          <p:sp>
            <p:nvSpPr>
              <p:cNvPr id="177156" name="Rectangle 4"/>
              <p:cNvSpPr>
                <a:spLocks noChangeArrowheads="1"/>
              </p:cNvSpPr>
              <p:nvPr/>
            </p:nvSpPr>
            <p:spPr bwMode="auto">
              <a:xfrm>
                <a:off x="192" y="1536"/>
                <a:ext cx="5376" cy="25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57" name="Line 5"/>
              <p:cNvSpPr>
                <a:spLocks noChangeShapeType="1"/>
              </p:cNvSpPr>
              <p:nvPr/>
            </p:nvSpPr>
            <p:spPr bwMode="auto">
              <a:xfrm>
                <a:off x="480" y="3408"/>
                <a:ext cx="44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678" y="2016"/>
                <a:ext cx="4506" cy="1728"/>
                <a:chOff x="678" y="2016"/>
                <a:chExt cx="4506" cy="1728"/>
              </a:xfrm>
            </p:grpSpPr>
            <p:sp>
              <p:nvSpPr>
                <p:cNvPr id="177159" name="Line 7"/>
                <p:cNvSpPr>
                  <a:spLocks noChangeShapeType="1"/>
                </p:cNvSpPr>
                <p:nvPr/>
              </p:nvSpPr>
              <p:spPr bwMode="auto">
                <a:xfrm flipH="1" flipV="1">
                  <a:off x="1200" y="2160"/>
                  <a:ext cx="0" cy="12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7160" name="Line 8"/>
                <p:cNvSpPr>
                  <a:spLocks noChangeShapeType="1"/>
                </p:cNvSpPr>
                <p:nvPr/>
              </p:nvSpPr>
              <p:spPr bwMode="auto">
                <a:xfrm>
                  <a:off x="1824" y="33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7161" name="Line 9"/>
                <p:cNvSpPr>
                  <a:spLocks noChangeShapeType="1"/>
                </p:cNvSpPr>
                <p:nvPr/>
              </p:nvSpPr>
              <p:spPr bwMode="auto">
                <a:xfrm>
                  <a:off x="2460" y="33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7162" name="Line 10"/>
                <p:cNvSpPr>
                  <a:spLocks noChangeShapeType="1"/>
                </p:cNvSpPr>
                <p:nvPr/>
              </p:nvSpPr>
              <p:spPr bwMode="auto">
                <a:xfrm>
                  <a:off x="3102" y="33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7163" name="Line 11"/>
                <p:cNvSpPr>
                  <a:spLocks noChangeShapeType="1"/>
                </p:cNvSpPr>
                <p:nvPr/>
              </p:nvSpPr>
              <p:spPr bwMode="auto">
                <a:xfrm>
                  <a:off x="678" y="33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77164" name="Object 12"/>
                <p:cNvGraphicFramePr>
                  <a:graphicFrameLocks noChangeAspect="1"/>
                </p:cNvGraphicFramePr>
                <p:nvPr/>
              </p:nvGraphicFramePr>
              <p:xfrm>
                <a:off x="4656" y="3097"/>
                <a:ext cx="528" cy="2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6957" name="公式" r:id="rId3" imgW="507960" imgH="253800" progId="Equation.3">
                        <p:embed/>
                      </p:oleObj>
                    </mc:Choice>
                    <mc:Fallback>
                      <p:oleObj name="公式" r:id="rId3" imgW="507960" imgH="253800" progId="Equation.3">
                        <p:embed/>
                        <p:pic>
                          <p:nvPicPr>
                            <p:cNvPr id="0" name="Picture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6" y="3097"/>
                              <a:ext cx="528" cy="26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7165" name="Object 13"/>
                <p:cNvGraphicFramePr>
                  <a:graphicFrameLocks noChangeAspect="1"/>
                </p:cNvGraphicFramePr>
                <p:nvPr/>
              </p:nvGraphicFramePr>
              <p:xfrm>
                <a:off x="1104" y="3456"/>
                <a:ext cx="197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6958" name="Equation" r:id="rId5" imgW="164880" imgH="241200" progId="Equation.3">
                        <p:embed/>
                      </p:oleObj>
                    </mc:Choice>
                    <mc:Fallback>
                      <p:oleObj name="Equation" r:id="rId5" imgW="164880" imgH="241200" progId="Equation.3">
                        <p:embed/>
                        <p:pic>
                          <p:nvPicPr>
                            <p:cNvPr id="0" name="Picture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104" y="3456"/>
                              <a:ext cx="197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7166" name="Object 14"/>
                <p:cNvGraphicFramePr>
                  <a:graphicFrameLocks noChangeAspect="1"/>
                </p:cNvGraphicFramePr>
                <p:nvPr/>
              </p:nvGraphicFramePr>
              <p:xfrm>
                <a:off x="1008" y="2016"/>
                <a:ext cx="208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6959" name="Equation" r:id="rId7" imgW="164880" imgH="228600" progId="Equation.3">
                        <p:embed/>
                      </p:oleObj>
                    </mc:Choice>
                    <mc:Fallback>
                      <p:oleObj name="Equation" r:id="rId7" imgW="164880" imgH="228600" progId="Equation.3">
                        <p:embed/>
                        <p:pic>
                          <p:nvPicPr>
                            <p:cNvPr id="0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8" y="2016"/>
                              <a:ext cx="208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3744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52400" y="2209800"/>
            <a:ext cx="9144000" cy="609600"/>
            <a:chOff x="96" y="1152"/>
            <a:chExt cx="5760" cy="384"/>
          </a:xfrm>
        </p:grpSpPr>
        <p:sp>
          <p:nvSpPr>
            <p:cNvPr id="177169" name="Text Box 17"/>
            <p:cNvSpPr txBox="1">
              <a:spLocks noChangeArrowheads="1"/>
            </p:cNvSpPr>
            <p:nvPr/>
          </p:nvSpPr>
          <p:spPr bwMode="auto">
            <a:xfrm>
              <a:off x="96" y="1153"/>
              <a:ext cx="576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入射光为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白光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时， 不同， 不同，按波长分开形成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光谱</a:t>
              </a: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.</a:t>
              </a:r>
            </a:p>
          </p:txBody>
        </p:sp>
        <p:graphicFrame>
          <p:nvGraphicFramePr>
            <p:cNvPr id="177170" name="Object 18"/>
            <p:cNvGraphicFramePr>
              <a:graphicFrameLocks noChangeAspect="1"/>
            </p:cNvGraphicFramePr>
            <p:nvPr/>
          </p:nvGraphicFramePr>
          <p:xfrm>
            <a:off x="2640" y="1152"/>
            <a:ext cx="27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60" name="公式" r:id="rId9" imgW="241200" imgH="330120" progId="Equation.3">
                    <p:embed/>
                  </p:oleObj>
                </mc:Choice>
                <mc:Fallback>
                  <p:oleObj name="公式" r:id="rId9" imgW="241200" imgH="33012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152"/>
                          <a:ext cx="279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171" name="Object 19"/>
            <p:cNvGraphicFramePr>
              <a:graphicFrameLocks noChangeAspect="1"/>
            </p:cNvGraphicFramePr>
            <p:nvPr/>
          </p:nvGraphicFramePr>
          <p:xfrm>
            <a:off x="1872" y="1200"/>
            <a:ext cx="2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61" name="公式" r:id="rId11" imgW="190440" imgH="241200" progId="Equation.3">
                    <p:embed/>
                  </p:oleObj>
                </mc:Choice>
                <mc:Fallback>
                  <p:oleObj name="公式" r:id="rId11" imgW="190440" imgH="2412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200"/>
                          <a:ext cx="22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895600" y="3505200"/>
            <a:ext cx="838200" cy="609600"/>
            <a:chOff x="2544" y="2688"/>
            <a:chExt cx="576" cy="480"/>
          </a:xfrm>
        </p:grpSpPr>
        <p:sp>
          <p:nvSpPr>
            <p:cNvPr id="177173" name="Rectangle 21"/>
            <p:cNvSpPr>
              <a:spLocks noChangeArrowheads="1"/>
            </p:cNvSpPr>
            <p:nvPr/>
          </p:nvSpPr>
          <p:spPr bwMode="auto">
            <a:xfrm>
              <a:off x="2544" y="2688"/>
              <a:ext cx="528" cy="432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74" name="Rectangle 22"/>
            <p:cNvSpPr>
              <a:spLocks noChangeArrowheads="1"/>
            </p:cNvSpPr>
            <p:nvPr/>
          </p:nvSpPr>
          <p:spPr bwMode="auto">
            <a:xfrm>
              <a:off x="3024" y="2688"/>
              <a:ext cx="9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3886200" y="3505200"/>
            <a:ext cx="1524000" cy="609600"/>
            <a:chOff x="2544" y="2688"/>
            <a:chExt cx="576" cy="480"/>
          </a:xfrm>
        </p:grpSpPr>
        <p:sp>
          <p:nvSpPr>
            <p:cNvPr id="177176" name="Rectangle 24"/>
            <p:cNvSpPr>
              <a:spLocks noChangeArrowheads="1"/>
            </p:cNvSpPr>
            <p:nvPr/>
          </p:nvSpPr>
          <p:spPr bwMode="auto">
            <a:xfrm>
              <a:off x="2544" y="2688"/>
              <a:ext cx="528" cy="432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77" name="Rectangle 25"/>
            <p:cNvSpPr>
              <a:spLocks noChangeArrowheads="1"/>
            </p:cNvSpPr>
            <p:nvPr/>
          </p:nvSpPr>
          <p:spPr bwMode="auto">
            <a:xfrm>
              <a:off x="3024" y="2688"/>
              <a:ext cx="9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4800600" y="3276600"/>
            <a:ext cx="2362200" cy="609600"/>
            <a:chOff x="2544" y="2688"/>
            <a:chExt cx="576" cy="480"/>
          </a:xfrm>
        </p:grpSpPr>
        <p:sp>
          <p:nvSpPr>
            <p:cNvPr id="177179" name="Rectangle 27"/>
            <p:cNvSpPr>
              <a:spLocks noChangeArrowheads="1"/>
            </p:cNvSpPr>
            <p:nvPr/>
          </p:nvSpPr>
          <p:spPr bwMode="auto">
            <a:xfrm>
              <a:off x="2544" y="2688"/>
              <a:ext cx="528" cy="432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80" name="Rectangle 28"/>
            <p:cNvSpPr>
              <a:spLocks noChangeArrowheads="1"/>
            </p:cNvSpPr>
            <p:nvPr/>
          </p:nvSpPr>
          <p:spPr bwMode="auto">
            <a:xfrm>
              <a:off x="3024" y="2688"/>
              <a:ext cx="9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5943600" y="2971800"/>
            <a:ext cx="2895600" cy="609600"/>
            <a:chOff x="3936" y="576"/>
            <a:chExt cx="1824" cy="384"/>
          </a:xfrm>
        </p:grpSpPr>
        <p:sp>
          <p:nvSpPr>
            <p:cNvPr id="177182" name="Rectangle 30"/>
            <p:cNvSpPr>
              <a:spLocks noChangeArrowheads="1"/>
            </p:cNvSpPr>
            <p:nvPr/>
          </p:nvSpPr>
          <p:spPr bwMode="auto">
            <a:xfrm>
              <a:off x="3936" y="576"/>
              <a:ext cx="1824" cy="346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83" name="Rectangle 31"/>
            <p:cNvSpPr>
              <a:spLocks noChangeArrowheads="1"/>
            </p:cNvSpPr>
            <p:nvPr/>
          </p:nvSpPr>
          <p:spPr bwMode="auto">
            <a:xfrm>
              <a:off x="5472" y="576"/>
              <a:ext cx="288" cy="38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2286000" y="5864225"/>
            <a:ext cx="2362200" cy="598488"/>
            <a:chOff x="1440" y="3454"/>
            <a:chExt cx="1488" cy="377"/>
          </a:xfrm>
        </p:grpSpPr>
        <p:sp>
          <p:nvSpPr>
            <p:cNvPr id="177185" name="AutoShape 33"/>
            <p:cNvSpPr>
              <a:spLocks/>
            </p:cNvSpPr>
            <p:nvPr/>
          </p:nvSpPr>
          <p:spPr bwMode="auto">
            <a:xfrm rot="-5452233">
              <a:off x="1966" y="3263"/>
              <a:ext cx="98" cy="480"/>
            </a:xfrm>
            <a:prstGeom prst="leftBrace">
              <a:avLst>
                <a:gd name="adj1" fmla="val 40816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86" name="Text Box 34"/>
            <p:cNvSpPr txBox="1">
              <a:spLocks noChangeArrowheads="1"/>
            </p:cNvSpPr>
            <p:nvPr/>
          </p:nvSpPr>
          <p:spPr bwMode="auto">
            <a:xfrm>
              <a:off x="1440" y="3504"/>
              <a:ext cx="14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一级光谱</a:t>
              </a:r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3733800" y="5859463"/>
            <a:ext cx="2362200" cy="998537"/>
            <a:chOff x="2352" y="3451"/>
            <a:chExt cx="1488" cy="629"/>
          </a:xfrm>
        </p:grpSpPr>
        <p:sp>
          <p:nvSpPr>
            <p:cNvPr id="177188" name="AutoShape 36"/>
            <p:cNvSpPr>
              <a:spLocks/>
            </p:cNvSpPr>
            <p:nvPr/>
          </p:nvSpPr>
          <p:spPr bwMode="auto">
            <a:xfrm rot="-5452233">
              <a:off x="2686" y="3213"/>
              <a:ext cx="340" cy="816"/>
            </a:xfrm>
            <a:prstGeom prst="leftBrace">
              <a:avLst>
                <a:gd name="adj1" fmla="val 20000"/>
                <a:gd name="adj2" fmla="val 50574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89" name="Rectangle 37"/>
            <p:cNvSpPr>
              <a:spLocks noChangeArrowheads="1"/>
            </p:cNvSpPr>
            <p:nvPr/>
          </p:nvSpPr>
          <p:spPr bwMode="auto">
            <a:xfrm>
              <a:off x="2352" y="3753"/>
              <a:ext cx="14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二级光谱</a:t>
              </a:r>
            </a:p>
          </p:txBody>
        </p: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4875213" y="5857875"/>
            <a:ext cx="2516187" cy="604838"/>
            <a:chOff x="3071" y="3450"/>
            <a:chExt cx="1585" cy="381"/>
          </a:xfrm>
        </p:grpSpPr>
        <p:sp>
          <p:nvSpPr>
            <p:cNvPr id="177191" name="AutoShape 39"/>
            <p:cNvSpPr>
              <a:spLocks/>
            </p:cNvSpPr>
            <p:nvPr/>
          </p:nvSpPr>
          <p:spPr bwMode="auto">
            <a:xfrm rot="-5452233">
              <a:off x="3619" y="2902"/>
              <a:ext cx="103" cy="1200"/>
            </a:xfrm>
            <a:prstGeom prst="leftBrace">
              <a:avLst>
                <a:gd name="adj1" fmla="val 97087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92" name="Rectangle 40"/>
            <p:cNvSpPr>
              <a:spLocks noChangeArrowheads="1"/>
            </p:cNvSpPr>
            <p:nvPr/>
          </p:nvSpPr>
          <p:spPr bwMode="auto">
            <a:xfrm>
              <a:off x="3168" y="3504"/>
              <a:ext cx="14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三级光谱</a:t>
              </a:r>
            </a:p>
          </p:txBody>
        </p:sp>
      </p:grpSp>
      <p:sp>
        <p:nvSpPr>
          <p:cNvPr id="177193" name="Text Box 41"/>
          <p:cNvSpPr txBox="1">
            <a:spLocks noChangeArrowheads="1"/>
          </p:cNvSpPr>
          <p:nvPr/>
        </p:nvSpPr>
        <p:spPr bwMode="auto">
          <a:xfrm>
            <a:off x="762000" y="304800"/>
            <a:ext cx="2362200" cy="523220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衍射光谱</a:t>
            </a:r>
          </a:p>
        </p:txBody>
      </p:sp>
      <p:graphicFrame>
        <p:nvGraphicFramePr>
          <p:cNvPr id="177194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47106"/>
              </p:ext>
            </p:extLst>
          </p:nvPr>
        </p:nvGraphicFramePr>
        <p:xfrm>
          <a:off x="1524000" y="1654175"/>
          <a:ext cx="64071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2" name="Equation" r:id="rId13" imgW="2158920" imgH="203040" progId="Equation.3">
                  <p:embed/>
                </p:oleObj>
              </mc:Choice>
              <mc:Fallback>
                <p:oleObj name="Equation" r:id="rId13" imgW="215892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54175"/>
                        <a:ext cx="6407150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43"/>
          <p:cNvGrpSpPr>
            <a:grpSpLocks/>
          </p:cNvGrpSpPr>
          <p:nvPr/>
        </p:nvGrpSpPr>
        <p:grpSpPr bwMode="auto">
          <a:xfrm>
            <a:off x="2971800" y="4191000"/>
            <a:ext cx="3852863" cy="1600200"/>
            <a:chOff x="1872" y="2400"/>
            <a:chExt cx="2427" cy="1008"/>
          </a:xfrm>
        </p:grpSpPr>
        <p:grpSp>
          <p:nvGrpSpPr>
            <p:cNvPr id="14" name="Group 44"/>
            <p:cNvGrpSpPr>
              <a:grpSpLocks/>
            </p:cNvGrpSpPr>
            <p:nvPr/>
          </p:nvGrpSpPr>
          <p:grpSpPr bwMode="auto">
            <a:xfrm>
              <a:off x="1872" y="2400"/>
              <a:ext cx="411" cy="1008"/>
              <a:chOff x="1872" y="2400"/>
              <a:chExt cx="411" cy="1008"/>
            </a:xfrm>
          </p:grpSpPr>
          <p:sp>
            <p:nvSpPr>
              <p:cNvPr id="177197" name="Freeform 45"/>
              <p:cNvSpPr>
                <a:spLocks/>
              </p:cNvSpPr>
              <p:nvPr/>
            </p:nvSpPr>
            <p:spPr bwMode="auto">
              <a:xfrm>
                <a:off x="2160" y="2400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98" name="Freeform 46"/>
              <p:cNvSpPr>
                <a:spLocks/>
              </p:cNvSpPr>
              <p:nvPr/>
            </p:nvSpPr>
            <p:spPr bwMode="auto">
              <a:xfrm>
                <a:off x="1872" y="2400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99" name="Freeform 47"/>
              <p:cNvSpPr>
                <a:spLocks/>
              </p:cNvSpPr>
              <p:nvPr/>
            </p:nvSpPr>
            <p:spPr bwMode="auto">
              <a:xfrm>
                <a:off x="1968" y="2400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200" name="Freeform 48"/>
              <p:cNvSpPr>
                <a:spLocks/>
              </p:cNvSpPr>
              <p:nvPr/>
            </p:nvSpPr>
            <p:spPr bwMode="auto">
              <a:xfrm>
                <a:off x="2064" y="2400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7201" name="Freeform 49"/>
            <p:cNvSpPr>
              <a:spLocks/>
            </p:cNvSpPr>
            <p:nvPr/>
          </p:nvSpPr>
          <p:spPr bwMode="auto">
            <a:xfrm>
              <a:off x="3168" y="2400"/>
              <a:ext cx="123" cy="1008"/>
            </a:xfrm>
            <a:custGeom>
              <a:avLst/>
              <a:gdLst/>
              <a:ahLst/>
              <a:cxnLst>
                <a:cxn ang="0">
                  <a:pos x="0" y="1152"/>
                </a:cxn>
                <a:cxn ang="0">
                  <a:pos x="96" y="0"/>
                </a:cxn>
                <a:cxn ang="0">
                  <a:pos x="192" y="1152"/>
                </a:cxn>
              </a:cxnLst>
              <a:rect l="0" t="0" r="r" b="b"/>
              <a:pathLst>
                <a:path w="192" h="1152">
                  <a:moveTo>
                    <a:pt x="0" y="1152"/>
                  </a:moveTo>
                  <a:cubicBezTo>
                    <a:pt x="32" y="576"/>
                    <a:pt x="64" y="0"/>
                    <a:pt x="96" y="0"/>
                  </a:cubicBezTo>
                  <a:cubicBezTo>
                    <a:pt x="128" y="0"/>
                    <a:pt x="176" y="960"/>
                    <a:pt x="192" y="115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202" name="Freeform 50"/>
            <p:cNvSpPr>
              <a:spLocks/>
            </p:cNvSpPr>
            <p:nvPr/>
          </p:nvSpPr>
          <p:spPr bwMode="auto">
            <a:xfrm>
              <a:off x="4176" y="2400"/>
              <a:ext cx="123" cy="1008"/>
            </a:xfrm>
            <a:custGeom>
              <a:avLst/>
              <a:gdLst/>
              <a:ahLst/>
              <a:cxnLst>
                <a:cxn ang="0">
                  <a:pos x="0" y="1152"/>
                </a:cxn>
                <a:cxn ang="0">
                  <a:pos x="96" y="0"/>
                </a:cxn>
                <a:cxn ang="0">
                  <a:pos x="192" y="1152"/>
                </a:cxn>
              </a:cxnLst>
              <a:rect l="0" t="0" r="r" b="b"/>
              <a:pathLst>
                <a:path w="192" h="1152">
                  <a:moveTo>
                    <a:pt x="0" y="1152"/>
                  </a:moveTo>
                  <a:cubicBezTo>
                    <a:pt x="32" y="576"/>
                    <a:pt x="64" y="0"/>
                    <a:pt x="96" y="0"/>
                  </a:cubicBezTo>
                  <a:cubicBezTo>
                    <a:pt x="128" y="0"/>
                    <a:pt x="176" y="960"/>
                    <a:pt x="192" y="115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" name="Group 51"/>
          <p:cNvGrpSpPr>
            <a:grpSpLocks/>
          </p:cNvGrpSpPr>
          <p:nvPr/>
        </p:nvGrpSpPr>
        <p:grpSpPr bwMode="auto">
          <a:xfrm>
            <a:off x="457200" y="4114800"/>
            <a:ext cx="5562600" cy="2649538"/>
            <a:chOff x="288" y="2352"/>
            <a:chExt cx="3504" cy="1669"/>
          </a:xfrm>
        </p:grpSpPr>
        <p:grpSp>
          <p:nvGrpSpPr>
            <p:cNvPr id="16" name="Group 52"/>
            <p:cNvGrpSpPr>
              <a:grpSpLocks/>
            </p:cNvGrpSpPr>
            <p:nvPr/>
          </p:nvGrpSpPr>
          <p:grpSpPr bwMode="auto">
            <a:xfrm>
              <a:off x="288" y="2400"/>
              <a:ext cx="3504" cy="1621"/>
              <a:chOff x="288" y="2400"/>
              <a:chExt cx="3504" cy="1621"/>
            </a:xfrm>
          </p:grpSpPr>
          <p:graphicFrame>
            <p:nvGraphicFramePr>
              <p:cNvPr id="177205" name="Object 53"/>
              <p:cNvGraphicFramePr>
                <a:graphicFrameLocks noChangeAspect="1"/>
              </p:cNvGraphicFramePr>
              <p:nvPr/>
            </p:nvGraphicFramePr>
            <p:xfrm>
              <a:off x="288" y="3408"/>
              <a:ext cx="662" cy="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63" name="Equation" r:id="rId15" imgW="495000" imgH="393480" progId="Equation.3">
                      <p:embed/>
                    </p:oleObj>
                  </mc:Choice>
                  <mc:Fallback>
                    <p:oleObj name="Equation" r:id="rId15" imgW="495000" imgH="393480" progId="Equation.3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3408"/>
                            <a:ext cx="662" cy="61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7206" name="Freeform 54"/>
              <p:cNvSpPr>
                <a:spLocks/>
              </p:cNvSpPr>
              <p:nvPr/>
            </p:nvSpPr>
            <p:spPr bwMode="auto">
              <a:xfrm>
                <a:off x="1776" y="2400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207" name="Freeform 55"/>
              <p:cNvSpPr>
                <a:spLocks/>
              </p:cNvSpPr>
              <p:nvPr/>
            </p:nvSpPr>
            <p:spPr bwMode="auto">
              <a:xfrm>
                <a:off x="2400" y="2400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208" name="Freeform 56"/>
              <p:cNvSpPr>
                <a:spLocks/>
              </p:cNvSpPr>
              <p:nvPr/>
            </p:nvSpPr>
            <p:spPr bwMode="auto">
              <a:xfrm>
                <a:off x="3024" y="2400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209" name="Freeform 57"/>
              <p:cNvSpPr>
                <a:spLocks/>
              </p:cNvSpPr>
              <p:nvPr/>
            </p:nvSpPr>
            <p:spPr bwMode="auto">
              <a:xfrm>
                <a:off x="624" y="2400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210" name="Freeform 58"/>
              <p:cNvSpPr>
                <a:spLocks/>
              </p:cNvSpPr>
              <p:nvPr/>
            </p:nvSpPr>
            <p:spPr bwMode="auto">
              <a:xfrm>
                <a:off x="3696" y="2400"/>
                <a:ext cx="96" cy="1008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96" y="0"/>
                  </a:cxn>
                  <a:cxn ang="0">
                    <a:pos x="144" y="1008"/>
                  </a:cxn>
                </a:cxnLst>
                <a:rect l="0" t="0" r="r" b="b"/>
                <a:pathLst>
                  <a:path w="144" h="1008">
                    <a:moveTo>
                      <a:pt x="0" y="1008"/>
                    </a:moveTo>
                    <a:cubicBezTo>
                      <a:pt x="36" y="504"/>
                      <a:pt x="72" y="0"/>
                      <a:pt x="96" y="0"/>
                    </a:cubicBezTo>
                    <a:cubicBezTo>
                      <a:pt x="120" y="0"/>
                      <a:pt x="136" y="840"/>
                      <a:pt x="144" y="1008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7211" name="Freeform 59"/>
            <p:cNvSpPr>
              <a:spLocks/>
            </p:cNvSpPr>
            <p:nvPr/>
          </p:nvSpPr>
          <p:spPr bwMode="auto">
            <a:xfrm>
              <a:off x="1128" y="2352"/>
              <a:ext cx="144" cy="1056"/>
            </a:xfrm>
            <a:custGeom>
              <a:avLst/>
              <a:gdLst/>
              <a:ahLst/>
              <a:cxnLst>
                <a:cxn ang="0">
                  <a:pos x="0" y="1056"/>
                </a:cxn>
                <a:cxn ang="0">
                  <a:pos x="48" y="0"/>
                </a:cxn>
                <a:cxn ang="0">
                  <a:pos x="96" y="1056"/>
                </a:cxn>
              </a:cxnLst>
              <a:rect l="0" t="0" r="r" b="b"/>
              <a:pathLst>
                <a:path w="96" h="1056">
                  <a:moveTo>
                    <a:pt x="0" y="1056"/>
                  </a:moveTo>
                  <a:cubicBezTo>
                    <a:pt x="16" y="528"/>
                    <a:pt x="32" y="0"/>
                    <a:pt x="48" y="0"/>
                  </a:cubicBezTo>
                  <a:cubicBezTo>
                    <a:pt x="64" y="0"/>
                    <a:pt x="88" y="880"/>
                    <a:pt x="96" y="105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177212" name="Picture 60" descr="b-3-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352800" y="1143000"/>
            <a:ext cx="4876800" cy="419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2"/>
          <p:cNvSpPr txBox="1">
            <a:spLocks noChangeArrowheads="1"/>
          </p:cNvSpPr>
          <p:nvPr/>
        </p:nvSpPr>
        <p:spPr bwMode="auto">
          <a:xfrm>
            <a:off x="1066800" y="4210050"/>
            <a:ext cx="609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例如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二级光谱重叠部分光谱范围</a:t>
            </a:r>
          </a:p>
        </p:txBody>
      </p:sp>
      <p:graphicFrame>
        <p:nvGraphicFramePr>
          <p:cNvPr id="1781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603526"/>
              </p:ext>
            </p:extLst>
          </p:nvPr>
        </p:nvGraphicFramePr>
        <p:xfrm>
          <a:off x="990600" y="6207125"/>
          <a:ext cx="32766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7" name="Equation" r:id="rId3" imgW="2145960" imgH="279360" progId="Equation.3">
                  <p:embed/>
                </p:oleObj>
              </mc:Choice>
              <mc:Fallback>
                <p:oleObj name="Equation" r:id="rId3" imgW="2145960" imgH="279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207125"/>
                        <a:ext cx="327660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867021"/>
              </p:ext>
            </p:extLst>
          </p:nvPr>
        </p:nvGraphicFramePr>
        <p:xfrm>
          <a:off x="1295400" y="5483225"/>
          <a:ext cx="302101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8" name="Equation" r:id="rId5" imgW="1104840" imgH="203040" progId="Equation.3">
                  <p:embed/>
                </p:oleObj>
              </mc:Choice>
              <mc:Fallback>
                <p:oleObj name="Equation" r:id="rId5" imgW="110484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483225"/>
                        <a:ext cx="302101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105400" y="5724525"/>
            <a:ext cx="3429000" cy="981075"/>
            <a:chOff x="3216" y="3312"/>
            <a:chExt cx="2160" cy="618"/>
          </a:xfrm>
        </p:grpSpPr>
        <p:sp>
          <p:nvSpPr>
            <p:cNvPr id="178182" name="Rectangle 6"/>
            <p:cNvSpPr>
              <a:spLocks noChangeArrowheads="1"/>
            </p:cNvSpPr>
            <p:nvPr/>
          </p:nvSpPr>
          <p:spPr bwMode="auto">
            <a:xfrm>
              <a:off x="3216" y="3312"/>
              <a:ext cx="216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二级光谱重叠部分</a:t>
              </a:r>
              <a:r>
                <a:rPr lang="en-US" altLang="zh-CN" sz="2800" dirty="0">
                  <a:latin typeface="黑体" pitchFamily="49" charset="-122"/>
                  <a:ea typeface="黑体" pitchFamily="49" charset="-122"/>
                </a:rPr>
                <a:t>:</a:t>
              </a:r>
            </a:p>
          </p:txBody>
        </p:sp>
        <p:graphicFrame>
          <p:nvGraphicFramePr>
            <p:cNvPr id="178183" name="Object 7"/>
            <p:cNvGraphicFramePr>
              <a:graphicFrameLocks noChangeAspect="1"/>
            </p:cNvGraphicFramePr>
            <p:nvPr/>
          </p:nvGraphicFramePr>
          <p:xfrm>
            <a:off x="3545" y="3696"/>
            <a:ext cx="135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09" name="Equation" r:id="rId7" imgW="1384200" imgH="241200" progId="Equation.3">
                    <p:embed/>
                  </p:oleObj>
                </mc:Choice>
                <mc:Fallback>
                  <p:oleObj name="Equation" r:id="rId7" imgW="1384200" imgH="2412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5" y="3696"/>
                          <a:ext cx="1351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81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003082"/>
              </p:ext>
            </p:extLst>
          </p:nvPr>
        </p:nvGraphicFramePr>
        <p:xfrm>
          <a:off x="1295400" y="4787900"/>
          <a:ext cx="320040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0" name="Equation" r:id="rId9" imgW="1168200" imgH="241200" progId="Equation.3">
                  <p:embed/>
                </p:oleObj>
              </mc:Choice>
              <mc:Fallback>
                <p:oleObj name="Equation" r:id="rId9" imgW="116820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787900"/>
                        <a:ext cx="3200400" cy="639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41307"/>
              </p:ext>
            </p:extLst>
          </p:nvPr>
        </p:nvGraphicFramePr>
        <p:xfrm>
          <a:off x="5334000" y="4727575"/>
          <a:ext cx="28765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1" name="Equation" r:id="rId11" imgW="1904760" imgH="609480" progId="Equation.3">
                  <p:embed/>
                </p:oleObj>
              </mc:Choice>
              <mc:Fallback>
                <p:oleObj name="Equation" r:id="rId11" imgW="1904760" imgH="609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727575"/>
                        <a:ext cx="287655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6" name="AutoShape 10"/>
          <p:cNvSpPr>
            <a:spLocks/>
          </p:cNvSpPr>
          <p:nvPr/>
        </p:nvSpPr>
        <p:spPr bwMode="auto">
          <a:xfrm>
            <a:off x="990600" y="5048250"/>
            <a:ext cx="228600" cy="752475"/>
          </a:xfrm>
          <a:prstGeom prst="leftBrace">
            <a:avLst>
              <a:gd name="adj1" fmla="val 27431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4800" y="1085850"/>
            <a:ext cx="8534400" cy="3048000"/>
            <a:chOff x="192" y="534"/>
            <a:chExt cx="5376" cy="1920"/>
          </a:xfrm>
        </p:grpSpPr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92" y="534"/>
              <a:ext cx="5376" cy="1920"/>
              <a:chOff x="192" y="534"/>
              <a:chExt cx="5376" cy="1920"/>
            </a:xfrm>
          </p:grpSpPr>
          <p:sp>
            <p:nvSpPr>
              <p:cNvPr id="178189" name="Rectangle 13"/>
              <p:cNvSpPr>
                <a:spLocks noChangeArrowheads="1"/>
              </p:cNvSpPr>
              <p:nvPr/>
            </p:nvSpPr>
            <p:spPr bwMode="auto">
              <a:xfrm>
                <a:off x="192" y="534"/>
                <a:ext cx="5376" cy="19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190" name="Line 14"/>
              <p:cNvSpPr>
                <a:spLocks noChangeShapeType="1"/>
              </p:cNvSpPr>
              <p:nvPr/>
            </p:nvSpPr>
            <p:spPr bwMode="auto">
              <a:xfrm>
                <a:off x="480" y="1782"/>
                <a:ext cx="44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1872" y="774"/>
                <a:ext cx="411" cy="1008"/>
                <a:chOff x="1872" y="2400"/>
                <a:chExt cx="411" cy="1008"/>
              </a:xfrm>
            </p:grpSpPr>
            <p:sp>
              <p:nvSpPr>
                <p:cNvPr id="178192" name="Freeform 16"/>
                <p:cNvSpPr>
                  <a:spLocks/>
                </p:cNvSpPr>
                <p:nvPr/>
              </p:nvSpPr>
              <p:spPr bwMode="auto">
                <a:xfrm>
                  <a:off x="2160" y="2400"/>
                  <a:ext cx="123" cy="1008"/>
                </a:xfrm>
                <a:custGeom>
                  <a:avLst/>
                  <a:gdLst/>
                  <a:ahLst/>
                  <a:cxnLst>
                    <a:cxn ang="0">
                      <a:pos x="0" y="1152"/>
                    </a:cxn>
                    <a:cxn ang="0">
                      <a:pos x="96" y="0"/>
                    </a:cxn>
                    <a:cxn ang="0">
                      <a:pos x="192" y="1152"/>
                    </a:cxn>
                  </a:cxnLst>
                  <a:rect l="0" t="0" r="r" b="b"/>
                  <a:pathLst>
                    <a:path w="192" h="1152">
                      <a:moveTo>
                        <a:pt x="0" y="1152"/>
                      </a:moveTo>
                      <a:cubicBezTo>
                        <a:pt x="32" y="576"/>
                        <a:pt x="64" y="0"/>
                        <a:pt x="96" y="0"/>
                      </a:cubicBezTo>
                      <a:cubicBezTo>
                        <a:pt x="128" y="0"/>
                        <a:pt x="176" y="960"/>
                        <a:pt x="192" y="1152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8193" name="Freeform 17"/>
                <p:cNvSpPr>
                  <a:spLocks/>
                </p:cNvSpPr>
                <p:nvPr/>
              </p:nvSpPr>
              <p:spPr bwMode="auto">
                <a:xfrm>
                  <a:off x="1872" y="2400"/>
                  <a:ext cx="123" cy="1008"/>
                </a:xfrm>
                <a:custGeom>
                  <a:avLst/>
                  <a:gdLst/>
                  <a:ahLst/>
                  <a:cxnLst>
                    <a:cxn ang="0">
                      <a:pos x="0" y="1152"/>
                    </a:cxn>
                    <a:cxn ang="0">
                      <a:pos x="96" y="0"/>
                    </a:cxn>
                    <a:cxn ang="0">
                      <a:pos x="192" y="1152"/>
                    </a:cxn>
                  </a:cxnLst>
                  <a:rect l="0" t="0" r="r" b="b"/>
                  <a:pathLst>
                    <a:path w="192" h="1152">
                      <a:moveTo>
                        <a:pt x="0" y="1152"/>
                      </a:moveTo>
                      <a:cubicBezTo>
                        <a:pt x="32" y="576"/>
                        <a:pt x="64" y="0"/>
                        <a:pt x="96" y="0"/>
                      </a:cubicBezTo>
                      <a:cubicBezTo>
                        <a:pt x="128" y="0"/>
                        <a:pt x="176" y="960"/>
                        <a:pt x="192" y="1152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8194" name="Freeform 18"/>
                <p:cNvSpPr>
                  <a:spLocks/>
                </p:cNvSpPr>
                <p:nvPr/>
              </p:nvSpPr>
              <p:spPr bwMode="auto">
                <a:xfrm>
                  <a:off x="1968" y="2400"/>
                  <a:ext cx="123" cy="1008"/>
                </a:xfrm>
                <a:custGeom>
                  <a:avLst/>
                  <a:gdLst/>
                  <a:ahLst/>
                  <a:cxnLst>
                    <a:cxn ang="0">
                      <a:pos x="0" y="1152"/>
                    </a:cxn>
                    <a:cxn ang="0">
                      <a:pos x="96" y="0"/>
                    </a:cxn>
                    <a:cxn ang="0">
                      <a:pos x="192" y="1152"/>
                    </a:cxn>
                  </a:cxnLst>
                  <a:rect l="0" t="0" r="r" b="b"/>
                  <a:pathLst>
                    <a:path w="192" h="1152">
                      <a:moveTo>
                        <a:pt x="0" y="1152"/>
                      </a:moveTo>
                      <a:cubicBezTo>
                        <a:pt x="32" y="576"/>
                        <a:pt x="64" y="0"/>
                        <a:pt x="96" y="0"/>
                      </a:cubicBezTo>
                      <a:cubicBezTo>
                        <a:pt x="128" y="0"/>
                        <a:pt x="176" y="960"/>
                        <a:pt x="192" y="1152"/>
                      </a:cubicBezTo>
                    </a:path>
                  </a:pathLst>
                </a:custGeom>
                <a:noFill/>
                <a:ln w="28575" cmpd="sng">
                  <a:solidFill>
                    <a:srgbClr val="009900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8195" name="Freeform 19"/>
                <p:cNvSpPr>
                  <a:spLocks/>
                </p:cNvSpPr>
                <p:nvPr/>
              </p:nvSpPr>
              <p:spPr bwMode="auto">
                <a:xfrm>
                  <a:off x="2064" y="2400"/>
                  <a:ext cx="123" cy="1008"/>
                </a:xfrm>
                <a:custGeom>
                  <a:avLst/>
                  <a:gdLst/>
                  <a:ahLst/>
                  <a:cxnLst>
                    <a:cxn ang="0">
                      <a:pos x="0" y="1152"/>
                    </a:cxn>
                    <a:cxn ang="0">
                      <a:pos x="96" y="0"/>
                    </a:cxn>
                    <a:cxn ang="0">
                      <a:pos x="192" y="1152"/>
                    </a:cxn>
                  </a:cxnLst>
                  <a:rect l="0" t="0" r="r" b="b"/>
                  <a:pathLst>
                    <a:path w="192" h="1152">
                      <a:moveTo>
                        <a:pt x="0" y="1152"/>
                      </a:moveTo>
                      <a:cubicBezTo>
                        <a:pt x="32" y="576"/>
                        <a:pt x="64" y="0"/>
                        <a:pt x="96" y="0"/>
                      </a:cubicBezTo>
                      <a:cubicBezTo>
                        <a:pt x="128" y="0"/>
                        <a:pt x="176" y="960"/>
                        <a:pt x="192" y="1152"/>
                      </a:cubicBezTo>
                    </a:path>
                  </a:pathLst>
                </a:custGeom>
                <a:noFill/>
                <a:ln w="28575" cmpd="sng">
                  <a:solidFill>
                    <a:srgbClr val="FF9900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8196" name="AutoShape 20"/>
              <p:cNvSpPr>
                <a:spLocks/>
              </p:cNvSpPr>
              <p:nvPr/>
            </p:nvSpPr>
            <p:spPr bwMode="auto">
              <a:xfrm rot="-5452233">
                <a:off x="1966" y="1637"/>
                <a:ext cx="98" cy="480"/>
              </a:xfrm>
              <a:prstGeom prst="leftBrace">
                <a:avLst>
                  <a:gd name="adj1" fmla="val 40816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197" name="AutoShape 21"/>
              <p:cNvSpPr>
                <a:spLocks/>
              </p:cNvSpPr>
              <p:nvPr/>
            </p:nvSpPr>
            <p:spPr bwMode="auto">
              <a:xfrm rot="-5452233">
                <a:off x="2686" y="1587"/>
                <a:ext cx="340" cy="816"/>
              </a:xfrm>
              <a:prstGeom prst="leftBrace">
                <a:avLst>
                  <a:gd name="adj1" fmla="val 20000"/>
                  <a:gd name="adj2" fmla="val 50574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198" name="AutoShape 22"/>
              <p:cNvSpPr>
                <a:spLocks/>
              </p:cNvSpPr>
              <p:nvPr/>
            </p:nvSpPr>
            <p:spPr bwMode="auto">
              <a:xfrm rot="-5452233">
                <a:off x="3619" y="1276"/>
                <a:ext cx="103" cy="1200"/>
              </a:xfrm>
              <a:prstGeom prst="leftBrace">
                <a:avLst>
                  <a:gd name="adj1" fmla="val 97087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199" name="Text Box 23"/>
              <p:cNvSpPr txBox="1">
                <a:spLocks noChangeArrowheads="1"/>
              </p:cNvSpPr>
              <p:nvPr/>
            </p:nvSpPr>
            <p:spPr bwMode="auto">
              <a:xfrm>
                <a:off x="1440" y="1878"/>
                <a:ext cx="14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一</a:t>
                </a:r>
                <a:r>
                  <a:rPr lang="zh-CN" altLang="en-US" sz="2800" dirty="0">
                    <a:latin typeface="黑体" pitchFamily="49" charset="-122"/>
                    <a:ea typeface="黑体" pitchFamily="49" charset="-122"/>
                  </a:rPr>
                  <a:t>级光谱</a:t>
                </a:r>
              </a:p>
            </p:txBody>
          </p:sp>
          <p:sp>
            <p:nvSpPr>
              <p:cNvPr id="178200" name="Rectangle 24"/>
              <p:cNvSpPr>
                <a:spLocks noChangeArrowheads="1"/>
              </p:cNvSpPr>
              <p:nvPr/>
            </p:nvSpPr>
            <p:spPr bwMode="auto">
              <a:xfrm>
                <a:off x="2352" y="2127"/>
                <a:ext cx="14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二</a:t>
                </a:r>
                <a:r>
                  <a:rPr lang="zh-CN" altLang="en-US" sz="2800" dirty="0">
                    <a:latin typeface="黑体" pitchFamily="49" charset="-122"/>
                    <a:ea typeface="黑体" pitchFamily="49" charset="-122"/>
                  </a:rPr>
                  <a:t>级光谱</a:t>
                </a:r>
              </a:p>
            </p:txBody>
          </p:sp>
          <p:sp>
            <p:nvSpPr>
              <p:cNvPr id="178201" name="Rectangle 25"/>
              <p:cNvSpPr>
                <a:spLocks noChangeArrowheads="1"/>
              </p:cNvSpPr>
              <p:nvPr/>
            </p:nvSpPr>
            <p:spPr bwMode="auto">
              <a:xfrm>
                <a:off x="3168" y="1878"/>
                <a:ext cx="14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三</a:t>
                </a:r>
                <a:r>
                  <a:rPr lang="zh-CN" altLang="en-US" sz="2800" dirty="0">
                    <a:latin typeface="黑体" pitchFamily="49" charset="-122"/>
                    <a:ea typeface="黑体" pitchFamily="49" charset="-122"/>
                  </a:rPr>
                  <a:t>级光谱</a:t>
                </a:r>
              </a:p>
            </p:txBody>
          </p:sp>
          <p:graphicFrame>
            <p:nvGraphicFramePr>
              <p:cNvPr id="178202" name="Object 26"/>
              <p:cNvGraphicFramePr>
                <a:graphicFrameLocks noChangeAspect="1"/>
              </p:cNvGraphicFramePr>
              <p:nvPr/>
            </p:nvGraphicFramePr>
            <p:xfrm>
              <a:off x="288" y="1782"/>
              <a:ext cx="662" cy="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012" name="Equation" r:id="rId13" imgW="495000" imgH="393480" progId="Equation.3">
                      <p:embed/>
                    </p:oleObj>
                  </mc:Choice>
                  <mc:Fallback>
                    <p:oleObj name="Equation" r:id="rId13" imgW="495000" imgH="393480" progId="Equation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1782"/>
                            <a:ext cx="662" cy="61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8203" name="Freeform 27"/>
              <p:cNvSpPr>
                <a:spLocks/>
              </p:cNvSpPr>
              <p:nvPr/>
            </p:nvSpPr>
            <p:spPr bwMode="auto">
              <a:xfrm>
                <a:off x="1776" y="774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04" name="Freeform 28"/>
              <p:cNvSpPr>
                <a:spLocks/>
              </p:cNvSpPr>
              <p:nvPr/>
            </p:nvSpPr>
            <p:spPr bwMode="auto">
              <a:xfrm>
                <a:off x="2400" y="774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05" name="Freeform 29"/>
              <p:cNvSpPr>
                <a:spLocks/>
              </p:cNvSpPr>
              <p:nvPr/>
            </p:nvSpPr>
            <p:spPr bwMode="auto">
              <a:xfrm>
                <a:off x="3024" y="774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06" name="Freeform 30"/>
              <p:cNvSpPr>
                <a:spLocks/>
              </p:cNvSpPr>
              <p:nvPr/>
            </p:nvSpPr>
            <p:spPr bwMode="auto">
              <a:xfrm>
                <a:off x="624" y="774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07" name="Freeform 31"/>
              <p:cNvSpPr>
                <a:spLocks/>
              </p:cNvSpPr>
              <p:nvPr/>
            </p:nvSpPr>
            <p:spPr bwMode="auto">
              <a:xfrm>
                <a:off x="3696" y="774"/>
                <a:ext cx="96" cy="1008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96" y="0"/>
                  </a:cxn>
                  <a:cxn ang="0">
                    <a:pos x="144" y="1008"/>
                  </a:cxn>
                </a:cxnLst>
                <a:rect l="0" t="0" r="r" b="b"/>
                <a:pathLst>
                  <a:path w="144" h="1008">
                    <a:moveTo>
                      <a:pt x="0" y="1008"/>
                    </a:moveTo>
                    <a:cubicBezTo>
                      <a:pt x="36" y="504"/>
                      <a:pt x="72" y="0"/>
                      <a:pt x="96" y="0"/>
                    </a:cubicBezTo>
                    <a:cubicBezTo>
                      <a:pt x="120" y="0"/>
                      <a:pt x="136" y="840"/>
                      <a:pt x="144" y="1008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08" name="Line 32"/>
              <p:cNvSpPr>
                <a:spLocks noChangeShapeType="1"/>
              </p:cNvSpPr>
              <p:nvPr/>
            </p:nvSpPr>
            <p:spPr bwMode="auto">
              <a:xfrm flipH="1" flipV="1">
                <a:off x="1200" y="576"/>
                <a:ext cx="0" cy="120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09" name="Line 33"/>
              <p:cNvSpPr>
                <a:spLocks noChangeShapeType="1"/>
              </p:cNvSpPr>
              <p:nvPr/>
            </p:nvSpPr>
            <p:spPr bwMode="auto">
              <a:xfrm>
                <a:off x="1824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10" name="Line 34"/>
              <p:cNvSpPr>
                <a:spLocks noChangeShapeType="1"/>
              </p:cNvSpPr>
              <p:nvPr/>
            </p:nvSpPr>
            <p:spPr bwMode="auto">
              <a:xfrm>
                <a:off x="2460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11" name="Line 35"/>
              <p:cNvSpPr>
                <a:spLocks noChangeShapeType="1"/>
              </p:cNvSpPr>
              <p:nvPr/>
            </p:nvSpPr>
            <p:spPr bwMode="auto">
              <a:xfrm>
                <a:off x="3102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12" name="Line 36"/>
              <p:cNvSpPr>
                <a:spLocks noChangeShapeType="1"/>
              </p:cNvSpPr>
              <p:nvPr/>
            </p:nvSpPr>
            <p:spPr bwMode="auto">
              <a:xfrm>
                <a:off x="678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8213" name="Object 37"/>
              <p:cNvGraphicFramePr>
                <a:graphicFrameLocks noChangeAspect="1"/>
              </p:cNvGraphicFramePr>
              <p:nvPr/>
            </p:nvGraphicFramePr>
            <p:xfrm>
              <a:off x="4656" y="1471"/>
              <a:ext cx="528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013" name="公式" r:id="rId15" imgW="507960" imgH="253800" progId="Equation.3">
                      <p:embed/>
                    </p:oleObj>
                  </mc:Choice>
                  <mc:Fallback>
                    <p:oleObj name="公式" r:id="rId15" imgW="507960" imgH="253800" progId="Equation.3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56" y="1471"/>
                            <a:ext cx="528" cy="2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8214" name="Object 38"/>
              <p:cNvGraphicFramePr>
                <a:graphicFrameLocks noChangeAspect="1"/>
              </p:cNvGraphicFramePr>
              <p:nvPr/>
            </p:nvGraphicFramePr>
            <p:xfrm>
              <a:off x="1104" y="1830"/>
              <a:ext cx="19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014" name="Equation" r:id="rId17" imgW="164880" imgH="241200" progId="Equation.3">
                      <p:embed/>
                    </p:oleObj>
                  </mc:Choice>
                  <mc:Fallback>
                    <p:oleObj name="Equation" r:id="rId17" imgW="164880" imgH="241200" progId="Equation.3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4" y="1830"/>
                            <a:ext cx="197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8215" name="Object 39"/>
              <p:cNvGraphicFramePr>
                <a:graphicFrameLocks noChangeAspect="1"/>
              </p:cNvGraphicFramePr>
              <p:nvPr/>
            </p:nvGraphicFramePr>
            <p:xfrm>
              <a:off x="912" y="582"/>
              <a:ext cx="20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015" name="Equation" r:id="rId19" imgW="164880" imgH="228600" progId="Equation.3">
                      <p:embed/>
                    </p:oleObj>
                  </mc:Choice>
                  <mc:Fallback>
                    <p:oleObj name="Equation" r:id="rId19" imgW="164880" imgH="228600" progId="Equation.3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582"/>
                            <a:ext cx="208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8216" name="Freeform 40"/>
              <p:cNvSpPr>
                <a:spLocks/>
              </p:cNvSpPr>
              <p:nvPr/>
            </p:nvSpPr>
            <p:spPr bwMode="auto">
              <a:xfrm>
                <a:off x="3168" y="774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17" name="Freeform 41"/>
              <p:cNvSpPr>
                <a:spLocks/>
              </p:cNvSpPr>
              <p:nvPr/>
            </p:nvSpPr>
            <p:spPr bwMode="auto">
              <a:xfrm>
                <a:off x="4176" y="774"/>
                <a:ext cx="123" cy="1008"/>
              </a:xfrm>
              <a:custGeom>
                <a:avLst/>
                <a:gdLst/>
                <a:ahLst/>
                <a:cxnLst>
                  <a:cxn ang="0">
                    <a:pos x="0" y="1152"/>
                  </a:cxn>
                  <a:cxn ang="0">
                    <a:pos x="96" y="0"/>
                  </a:cxn>
                  <a:cxn ang="0">
                    <a:pos x="192" y="1152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218" name="Line 42"/>
              <p:cNvSpPr>
                <a:spLocks noChangeShapeType="1"/>
              </p:cNvSpPr>
              <p:nvPr/>
            </p:nvSpPr>
            <p:spPr bwMode="auto">
              <a:xfrm>
                <a:off x="3744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8219" name="Freeform 43"/>
            <p:cNvSpPr>
              <a:spLocks/>
            </p:cNvSpPr>
            <p:nvPr/>
          </p:nvSpPr>
          <p:spPr bwMode="auto">
            <a:xfrm>
              <a:off x="1110" y="768"/>
              <a:ext cx="168" cy="1008"/>
            </a:xfrm>
            <a:custGeom>
              <a:avLst/>
              <a:gdLst/>
              <a:ahLst/>
              <a:cxnLst>
                <a:cxn ang="0">
                  <a:pos x="0" y="1056"/>
                </a:cxn>
                <a:cxn ang="0">
                  <a:pos x="48" y="0"/>
                </a:cxn>
                <a:cxn ang="0">
                  <a:pos x="96" y="1056"/>
                </a:cxn>
              </a:cxnLst>
              <a:rect l="0" t="0" r="r" b="b"/>
              <a:pathLst>
                <a:path w="96" h="1056">
                  <a:moveTo>
                    <a:pt x="0" y="1056"/>
                  </a:moveTo>
                  <a:cubicBezTo>
                    <a:pt x="16" y="528"/>
                    <a:pt x="32" y="0"/>
                    <a:pt x="48" y="0"/>
                  </a:cubicBezTo>
                  <a:cubicBezTo>
                    <a:pt x="64" y="0"/>
                    <a:pt x="88" y="880"/>
                    <a:pt x="96" y="105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4" name="Text Box 41"/>
          <p:cNvSpPr txBox="1">
            <a:spLocks noChangeArrowheads="1"/>
          </p:cNvSpPr>
          <p:nvPr/>
        </p:nvSpPr>
        <p:spPr bwMode="auto">
          <a:xfrm>
            <a:off x="762000" y="304800"/>
            <a:ext cx="2362200" cy="523220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衍射光谱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8" grpId="0" autoUpdateAnimBg="0"/>
      <p:bldP spid="17818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ext Box 2"/>
          <p:cNvSpPr txBox="1">
            <a:spLocks noChangeArrowheads="1"/>
          </p:cNvSpPr>
          <p:nvPr/>
        </p:nvSpPr>
        <p:spPr bwMode="auto">
          <a:xfrm>
            <a:off x="1219200" y="1524000"/>
            <a:ext cx="60960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连续光谱：炽热物体光谱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线状光谱：钠盐、分立明线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带状光谱：分子光谱</a:t>
            </a:r>
          </a:p>
        </p:txBody>
      </p:sp>
      <p:sp>
        <p:nvSpPr>
          <p:cNvPr id="179203" name="Rectangle 3"/>
          <p:cNvSpPr>
            <a:spLocks noChangeArrowheads="1"/>
          </p:cNvSpPr>
          <p:nvPr/>
        </p:nvSpPr>
        <p:spPr bwMode="auto">
          <a:xfrm>
            <a:off x="609600" y="838200"/>
            <a:ext cx="37338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　衍射光谱分类</a:t>
            </a: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609600" y="3581400"/>
            <a:ext cx="27432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　光谱分析</a:t>
            </a:r>
          </a:p>
        </p:txBody>
      </p:sp>
      <p:sp>
        <p:nvSpPr>
          <p:cNvPr id="179205" name="Text Box 5"/>
          <p:cNvSpPr txBox="1">
            <a:spLocks noChangeArrowheads="1"/>
          </p:cNvSpPr>
          <p:nvPr/>
        </p:nvSpPr>
        <p:spPr bwMode="auto">
          <a:xfrm>
            <a:off x="457200" y="4257675"/>
            <a:ext cx="8229600" cy="214312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　　由于不同元素（或化合物）各有自己特定的光谱，所以由谱线的成份，可分析出发光物质所含的元素或化合物；还可从谱线的强度定量分析出元素的含量．</a:t>
            </a:r>
          </a:p>
        </p:txBody>
      </p:sp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762000" y="304800"/>
            <a:ext cx="2362200" cy="523220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衍射光谱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2" grpId="0" autoUpdateAnimBg="0"/>
      <p:bldP spid="179204" grpId="0" autoUpdateAnimBg="0"/>
      <p:bldP spid="179205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914400"/>
            <a:ext cx="9144000" cy="1475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14.8.2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一束白光垂直照射一个每厘米刻有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4000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条缝的光栅，可以产生多少级完整且不发生重叠的光谱？并求这些光谱的张角。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2361294"/>
            <a:ext cx="9144000" cy="1475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紫光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=400nm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，红光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=760nm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要使光谱不发生重叠，则要求紫光的第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级光谱的衍射角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大于红光的第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级光谱衍射角</a:t>
            </a:r>
            <a:r>
              <a:rPr lang="en-US" altLang="zh-CN" sz="28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" y="403860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由光栅方程可得：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Rectangle 5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939653"/>
              </p:ext>
            </p:extLst>
          </p:nvPr>
        </p:nvGraphicFramePr>
        <p:xfrm>
          <a:off x="3514447" y="3810000"/>
          <a:ext cx="2601765" cy="957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9" r:id="rId3" imgW="1028254" imgH="355446" progId="Equation.DSMT4">
                  <p:embed/>
                </p:oleObj>
              </mc:Choice>
              <mc:Fallback>
                <p:oleObj r:id="rId3" imgW="1028254" imgH="355446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447" y="3810000"/>
                        <a:ext cx="2601765" cy="9572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065251"/>
              </p:ext>
            </p:extLst>
          </p:nvPr>
        </p:nvGraphicFramePr>
        <p:xfrm>
          <a:off x="6706440" y="3810000"/>
          <a:ext cx="1980360" cy="101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0" r:id="rId5" imgW="736280" imgH="355446" progId="Equation.DSMT4">
                  <p:embed/>
                </p:oleObj>
              </mc:Choice>
              <mc:Fallback>
                <p:oleObj r:id="rId5" imgW="736280" imgH="355446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6440" y="3810000"/>
                        <a:ext cx="1980360" cy="1016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654766"/>
              </p:ext>
            </p:extLst>
          </p:nvPr>
        </p:nvGraphicFramePr>
        <p:xfrm>
          <a:off x="2209800" y="4724400"/>
          <a:ext cx="2362200" cy="95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1" r:id="rId7" imgW="888614" imgH="355446" progId="Equation.DSMT4">
                  <p:embed/>
                </p:oleObj>
              </mc:Choice>
              <mc:Fallback>
                <p:oleObj r:id="rId7" imgW="888614" imgH="355446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724400"/>
                        <a:ext cx="2362200" cy="9596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5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053899"/>
              </p:ext>
            </p:extLst>
          </p:nvPr>
        </p:nvGraphicFramePr>
        <p:xfrm>
          <a:off x="5257800" y="5029200"/>
          <a:ext cx="125128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2" r:id="rId9" imgW="393359" imgH="164957" progId="Equation.DSMT4">
                  <p:embed/>
                </p:oleObj>
              </mc:Choice>
              <mc:Fallback>
                <p:oleObj r:id="rId9" imgW="393359" imgH="164957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029200"/>
                        <a:ext cx="1251284" cy="609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1143000" y="502920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可得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304800" y="5867401"/>
            <a:ext cx="800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所以只能观察到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级完整且不发生重叠的光谱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 Box 41"/>
          <p:cNvSpPr txBox="1">
            <a:spLocks noChangeArrowheads="1"/>
          </p:cNvSpPr>
          <p:nvPr/>
        </p:nvSpPr>
        <p:spPr bwMode="auto">
          <a:xfrm>
            <a:off x="762000" y="304800"/>
            <a:ext cx="2362200" cy="523220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衍射光谱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" y="114300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光栅的光栅常数为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=1×10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-2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m/4000=2.5×10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-6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2057400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第一级紫光和红光主极大的衍射角分别为：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231596"/>
              </p:ext>
            </p:extLst>
          </p:nvPr>
        </p:nvGraphicFramePr>
        <p:xfrm>
          <a:off x="1532528" y="2843706"/>
          <a:ext cx="5249272" cy="89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2" r:id="rId3" imgW="2159000" imgH="368300" progId="Equation.DSMT4">
                  <p:embed/>
                </p:oleObj>
              </mc:Choice>
              <mc:Fallback>
                <p:oleObj r:id="rId3" imgW="2159000" imgH="368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528" y="2843706"/>
                        <a:ext cx="5249272" cy="8900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138028"/>
              </p:ext>
            </p:extLst>
          </p:nvPr>
        </p:nvGraphicFramePr>
        <p:xfrm>
          <a:off x="1459523" y="3962400"/>
          <a:ext cx="562707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3" r:id="rId5" imgW="2260600" imgH="368300" progId="Equation.DSMT4">
                  <p:embed/>
                </p:oleObj>
              </mc:Choice>
              <mc:Fallback>
                <p:oleObj r:id="rId5" imgW="2260600" imgH="368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523" y="3962400"/>
                        <a:ext cx="5627077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28600" y="5295078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于是该级光谱的张角为：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849133"/>
              </p:ext>
            </p:extLst>
          </p:nvPr>
        </p:nvGraphicFramePr>
        <p:xfrm>
          <a:off x="4610100" y="5375713"/>
          <a:ext cx="3467100" cy="56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4" r:id="rId7" imgW="1104900" imgH="203200" progId="Equation.DSMT4">
                  <p:embed/>
                </p:oleObj>
              </mc:Choice>
              <mc:Fallback>
                <p:oleObj r:id="rId7" imgW="1104900" imgH="20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5375713"/>
                        <a:ext cx="3467100" cy="567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1"/>
          <p:cNvSpPr txBox="1">
            <a:spLocks noChangeArrowheads="1"/>
          </p:cNvSpPr>
          <p:nvPr/>
        </p:nvSpPr>
        <p:spPr bwMode="auto">
          <a:xfrm>
            <a:off x="762000" y="304800"/>
            <a:ext cx="2362200" cy="523220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衍射光谱</a:t>
            </a:r>
          </a:p>
        </p:txBody>
      </p:sp>
    </p:spTree>
    <p:extLst>
      <p:ext uri="{BB962C8B-B14F-4D97-AF65-F5344CB8AC3E}">
        <p14:creationId xmlns:p14="http://schemas.microsoft.com/office/powerpoint/2010/main" val="14179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88339" y="2514600"/>
            <a:ext cx="56268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6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14.9 X</a:t>
            </a:r>
            <a:r>
              <a:rPr lang="zh-CN" altLang="zh-CN" sz="6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射线衍射</a:t>
            </a:r>
            <a:endParaRPr lang="zh-CN" altLang="zh-CN" sz="6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73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53200" y="3733800"/>
            <a:ext cx="2286000" cy="2814638"/>
            <a:chOff x="4176" y="2352"/>
            <a:chExt cx="1440" cy="177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4176" y="2688"/>
              <a:ext cx="1440" cy="1437"/>
              <a:chOff x="4128" y="1344"/>
              <a:chExt cx="1584" cy="1680"/>
            </a:xfrm>
          </p:grpSpPr>
          <p:sp>
            <p:nvSpPr>
              <p:cNvPr id="181252" name="Rectangle 4"/>
              <p:cNvSpPr>
                <a:spLocks noChangeArrowheads="1"/>
              </p:cNvSpPr>
              <p:nvPr/>
            </p:nvSpPr>
            <p:spPr bwMode="auto">
              <a:xfrm>
                <a:off x="4128" y="1344"/>
                <a:ext cx="1584" cy="1680"/>
              </a:xfrm>
              <a:prstGeom prst="rect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3" name="Oval 5"/>
              <p:cNvSpPr>
                <a:spLocks noChangeArrowheads="1"/>
              </p:cNvSpPr>
              <p:nvPr/>
            </p:nvSpPr>
            <p:spPr bwMode="auto">
              <a:xfrm>
                <a:off x="4656" y="1920"/>
                <a:ext cx="528" cy="528"/>
              </a:xfrm>
              <a:prstGeom prst="ellipse">
                <a:avLst/>
              </a:prstGeom>
              <a:solidFill>
                <a:srgbClr val="FFD48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4" name="Oval 6"/>
              <p:cNvSpPr>
                <a:spLocks noChangeArrowheads="1"/>
              </p:cNvSpPr>
              <p:nvPr/>
            </p:nvSpPr>
            <p:spPr bwMode="auto">
              <a:xfrm>
                <a:off x="4704" y="1968"/>
                <a:ext cx="432" cy="432"/>
              </a:xfrm>
              <a:prstGeom prst="ellipse">
                <a:avLst/>
              </a:prstGeom>
              <a:solidFill>
                <a:srgbClr val="63470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5" name="Oval 7"/>
              <p:cNvSpPr>
                <a:spLocks noChangeArrowheads="1"/>
              </p:cNvSpPr>
              <p:nvPr/>
            </p:nvSpPr>
            <p:spPr bwMode="auto">
              <a:xfrm>
                <a:off x="4783" y="2047"/>
                <a:ext cx="274" cy="274"/>
              </a:xfrm>
              <a:prstGeom prst="ellipse">
                <a:avLst/>
              </a:prstGeom>
              <a:solidFill>
                <a:srgbClr val="FFD48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6" name="Oval 8"/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7" name="Oval 9"/>
              <p:cNvSpPr>
                <a:spLocks noChangeArrowheads="1"/>
              </p:cNvSpPr>
              <p:nvPr/>
            </p:nvSpPr>
            <p:spPr bwMode="auto">
              <a:xfrm>
                <a:off x="4704" y="1776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8" name="Oval 10"/>
              <p:cNvSpPr>
                <a:spLocks noChangeArrowheads="1"/>
              </p:cNvSpPr>
              <p:nvPr/>
            </p:nvSpPr>
            <p:spPr bwMode="auto">
              <a:xfrm>
                <a:off x="4560" y="2400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9" name="Oval 11"/>
              <p:cNvSpPr>
                <a:spLocks noChangeArrowheads="1"/>
              </p:cNvSpPr>
              <p:nvPr/>
            </p:nvSpPr>
            <p:spPr bwMode="auto">
              <a:xfrm>
                <a:off x="5040" y="1776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0" name="Oval 12"/>
              <p:cNvSpPr>
                <a:spLocks noChangeArrowheads="1"/>
              </p:cNvSpPr>
              <p:nvPr/>
            </p:nvSpPr>
            <p:spPr bwMode="auto">
              <a:xfrm>
                <a:off x="5280" y="1968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1" name="Oval 13"/>
              <p:cNvSpPr>
                <a:spLocks noChangeArrowheads="1"/>
              </p:cNvSpPr>
              <p:nvPr/>
            </p:nvSpPr>
            <p:spPr bwMode="auto">
              <a:xfrm>
                <a:off x="5280" y="2304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2" name="Oval 14"/>
              <p:cNvSpPr>
                <a:spLocks noChangeArrowheads="1"/>
              </p:cNvSpPr>
              <p:nvPr/>
            </p:nvSpPr>
            <p:spPr bwMode="auto">
              <a:xfrm>
                <a:off x="4992" y="2544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3" name="Oval 15"/>
              <p:cNvSpPr>
                <a:spLocks noChangeArrowheads="1"/>
              </p:cNvSpPr>
              <p:nvPr/>
            </p:nvSpPr>
            <p:spPr bwMode="auto">
              <a:xfrm>
                <a:off x="4320" y="2256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4" name="Oval 16"/>
              <p:cNvSpPr>
                <a:spLocks noChangeArrowheads="1"/>
              </p:cNvSpPr>
              <p:nvPr/>
            </p:nvSpPr>
            <p:spPr bwMode="auto">
              <a:xfrm>
                <a:off x="4704" y="2688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5" name="Oval 17"/>
              <p:cNvSpPr>
                <a:spLocks noChangeArrowheads="1"/>
              </p:cNvSpPr>
              <p:nvPr/>
            </p:nvSpPr>
            <p:spPr bwMode="auto">
              <a:xfrm>
                <a:off x="4416" y="1728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6" name="Oval 18"/>
              <p:cNvSpPr>
                <a:spLocks noChangeArrowheads="1"/>
              </p:cNvSpPr>
              <p:nvPr/>
            </p:nvSpPr>
            <p:spPr bwMode="auto">
              <a:xfrm>
                <a:off x="4848" y="1632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7" name="Oval 19"/>
              <p:cNvSpPr>
                <a:spLocks noChangeArrowheads="1"/>
              </p:cNvSpPr>
              <p:nvPr/>
            </p:nvSpPr>
            <p:spPr bwMode="auto">
              <a:xfrm>
                <a:off x="5280" y="2592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8" name="Oval 20"/>
              <p:cNvSpPr>
                <a:spLocks noChangeArrowheads="1"/>
              </p:cNvSpPr>
              <p:nvPr/>
            </p:nvSpPr>
            <p:spPr bwMode="auto">
              <a:xfrm>
                <a:off x="5472" y="2160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69" name="Oval 21"/>
              <p:cNvSpPr>
                <a:spLocks noChangeArrowheads="1"/>
              </p:cNvSpPr>
              <p:nvPr/>
            </p:nvSpPr>
            <p:spPr bwMode="auto">
              <a:xfrm>
                <a:off x="5328" y="1680"/>
                <a:ext cx="48" cy="48"/>
              </a:xfrm>
              <a:prstGeom prst="ellipse">
                <a:avLst/>
              </a:prstGeom>
              <a:solidFill>
                <a:srgbClr val="FFD48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1270" name="Text Box 22"/>
            <p:cNvSpPr txBox="1">
              <a:spLocks noChangeArrowheads="1"/>
            </p:cNvSpPr>
            <p:nvPr/>
          </p:nvSpPr>
          <p:spPr bwMode="auto">
            <a:xfrm>
              <a:off x="4176" y="2352"/>
              <a:ext cx="1440" cy="333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劳 厄 斑 点</a:t>
              </a: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28600" y="4572000"/>
            <a:ext cx="6172200" cy="2057400"/>
            <a:chOff x="144" y="3024"/>
            <a:chExt cx="3888" cy="1296"/>
          </a:xfrm>
        </p:grpSpPr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144" y="3024"/>
              <a:ext cx="3888" cy="1104"/>
              <a:chOff x="144" y="3024"/>
              <a:chExt cx="3888" cy="1104"/>
            </a:xfrm>
          </p:grpSpPr>
          <p:sp>
            <p:nvSpPr>
              <p:cNvPr id="181273" name="Rectangle 25"/>
              <p:cNvSpPr>
                <a:spLocks noChangeArrowheads="1"/>
              </p:cNvSpPr>
              <p:nvPr/>
            </p:nvSpPr>
            <p:spPr bwMode="auto">
              <a:xfrm>
                <a:off x="144" y="3024"/>
                <a:ext cx="3888" cy="110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74" name="Rectangle 26"/>
              <p:cNvSpPr>
                <a:spLocks noChangeArrowheads="1"/>
              </p:cNvSpPr>
              <p:nvPr/>
            </p:nvSpPr>
            <p:spPr bwMode="auto">
              <a:xfrm>
                <a:off x="2352" y="3120"/>
                <a:ext cx="48" cy="384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000000">
                      <a:gamma/>
                      <a:tint val="20000"/>
                      <a:invGamma/>
                    </a:srgbClr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75" name="Rectangle 27"/>
              <p:cNvSpPr>
                <a:spLocks noChangeArrowheads="1"/>
              </p:cNvSpPr>
              <p:nvPr/>
            </p:nvSpPr>
            <p:spPr bwMode="auto">
              <a:xfrm>
                <a:off x="2352" y="3600"/>
                <a:ext cx="48" cy="384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000000">
                      <a:gamma/>
                      <a:tint val="20000"/>
                      <a:invGamma/>
                    </a:srgbClr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76" name="Rectangle 28"/>
              <p:cNvSpPr>
                <a:spLocks noChangeArrowheads="1"/>
              </p:cNvSpPr>
              <p:nvPr/>
            </p:nvSpPr>
            <p:spPr bwMode="auto">
              <a:xfrm>
                <a:off x="3552" y="3072"/>
                <a:ext cx="48" cy="10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0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77" name="Line 29"/>
              <p:cNvSpPr>
                <a:spLocks noChangeShapeType="1"/>
              </p:cNvSpPr>
              <p:nvPr/>
            </p:nvSpPr>
            <p:spPr bwMode="auto">
              <a:xfrm>
                <a:off x="1824" y="3552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" name="Group 30"/>
              <p:cNvGrpSpPr>
                <a:grpSpLocks/>
              </p:cNvGrpSpPr>
              <p:nvPr/>
            </p:nvGrpSpPr>
            <p:grpSpPr bwMode="auto">
              <a:xfrm>
                <a:off x="2400" y="3277"/>
                <a:ext cx="1152" cy="527"/>
                <a:chOff x="2352" y="3277"/>
                <a:chExt cx="1303" cy="527"/>
              </a:xfrm>
            </p:grpSpPr>
            <p:sp>
              <p:nvSpPr>
                <p:cNvPr id="181279" name="Line 31"/>
                <p:cNvSpPr>
                  <a:spLocks noChangeShapeType="1"/>
                </p:cNvSpPr>
                <p:nvPr/>
              </p:nvSpPr>
              <p:spPr bwMode="auto">
                <a:xfrm>
                  <a:off x="2352" y="3552"/>
                  <a:ext cx="12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280" name="Freeform 32"/>
                <p:cNvSpPr>
                  <a:spLocks/>
                </p:cNvSpPr>
                <p:nvPr/>
              </p:nvSpPr>
              <p:spPr bwMode="auto">
                <a:xfrm>
                  <a:off x="2832" y="3277"/>
                  <a:ext cx="803" cy="275"/>
                </a:xfrm>
                <a:custGeom>
                  <a:avLst/>
                  <a:gdLst/>
                  <a:ahLst/>
                  <a:cxnLst>
                    <a:cxn ang="0">
                      <a:pos x="0" y="275"/>
                    </a:cxn>
                    <a:cxn ang="0">
                      <a:pos x="505" y="149"/>
                    </a:cxn>
                    <a:cxn ang="0">
                      <a:pos x="803" y="0"/>
                    </a:cxn>
                  </a:cxnLst>
                  <a:rect l="0" t="0" r="r" b="b"/>
                  <a:pathLst>
                    <a:path w="803" h="275">
                      <a:moveTo>
                        <a:pt x="0" y="275"/>
                      </a:moveTo>
                      <a:lnTo>
                        <a:pt x="505" y="149"/>
                      </a:lnTo>
                      <a:lnTo>
                        <a:pt x="803" y="0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281" name="Freeform 33"/>
                <p:cNvSpPr>
                  <a:spLocks/>
                </p:cNvSpPr>
                <p:nvPr/>
              </p:nvSpPr>
              <p:spPr bwMode="auto">
                <a:xfrm>
                  <a:off x="2784" y="3552"/>
                  <a:ext cx="871" cy="25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02" y="122"/>
                    </a:cxn>
                    <a:cxn ang="0">
                      <a:pos x="871" y="252"/>
                    </a:cxn>
                  </a:cxnLst>
                  <a:rect l="0" t="0" r="r" b="b"/>
                  <a:pathLst>
                    <a:path w="871" h="252">
                      <a:moveTo>
                        <a:pt x="0" y="0"/>
                      </a:moveTo>
                      <a:lnTo>
                        <a:pt x="602" y="122"/>
                      </a:lnTo>
                      <a:lnTo>
                        <a:pt x="871" y="252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1282" name="Text Box 34"/>
              <p:cNvSpPr txBox="1">
                <a:spLocks noChangeArrowheads="1"/>
              </p:cNvSpPr>
              <p:nvPr/>
            </p:nvSpPr>
            <p:spPr bwMode="auto">
              <a:xfrm>
                <a:off x="1832" y="3120"/>
                <a:ext cx="85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黑体" pitchFamily="49" charset="-122"/>
                    <a:ea typeface="黑体" pitchFamily="49" charset="-122"/>
                  </a:rPr>
                  <a:t>铅板</a:t>
                </a:r>
              </a:p>
            </p:txBody>
          </p:sp>
          <p:sp>
            <p:nvSpPr>
              <p:cNvPr id="181283" name="Text Box 35"/>
              <p:cNvSpPr txBox="1">
                <a:spLocks noChangeArrowheads="1"/>
              </p:cNvSpPr>
              <p:nvPr/>
            </p:nvSpPr>
            <p:spPr bwMode="auto">
              <a:xfrm>
                <a:off x="2448" y="3744"/>
                <a:ext cx="1152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黑体" pitchFamily="49" charset="-122"/>
                    <a:ea typeface="黑体" pitchFamily="49" charset="-122"/>
                  </a:rPr>
                  <a:t>单晶片</a:t>
                </a:r>
              </a:p>
            </p:txBody>
          </p:sp>
          <p:sp>
            <p:nvSpPr>
              <p:cNvPr id="181284" name="Rectangle 36"/>
              <p:cNvSpPr>
                <a:spLocks noChangeArrowheads="1"/>
              </p:cNvSpPr>
              <p:nvPr/>
            </p:nvSpPr>
            <p:spPr bwMode="auto">
              <a:xfrm>
                <a:off x="192" y="3312"/>
                <a:ext cx="1920" cy="5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CC0000"/>
                    </a:solidFill>
                    <a:latin typeface="宋体" charset="-122"/>
                  </a:rPr>
                  <a:t> </a:t>
                </a:r>
                <a:r>
                  <a:rPr lang="zh-CN" altLang="en-US" sz="28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单晶片的衍射</a:t>
                </a:r>
              </a:p>
              <a:p>
                <a:r>
                  <a:rPr lang="en-US" altLang="zh-CN" sz="2800" dirty="0">
                    <a:latin typeface="黑体" pitchFamily="49" charset="-122"/>
                    <a:ea typeface="黑体" pitchFamily="49" charset="-122"/>
                  </a:rPr>
                  <a:t>1912</a:t>
                </a:r>
                <a:r>
                  <a:rPr lang="zh-CN" altLang="en-US" sz="2800" dirty="0">
                    <a:latin typeface="黑体" pitchFamily="49" charset="-122"/>
                    <a:ea typeface="黑体" pitchFamily="49" charset="-122"/>
                  </a:rPr>
                  <a:t>年劳厄实验</a:t>
                </a:r>
                <a:endParaRPr lang="zh-CN" altLang="en-US" sz="28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81285" name="Rectangle 37" descr="25%"/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144" cy="480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1286" name="Text Box 38"/>
            <p:cNvSpPr txBox="1">
              <a:spLocks noChangeArrowheads="1"/>
            </p:cNvSpPr>
            <p:nvPr/>
          </p:nvSpPr>
          <p:spPr bwMode="auto">
            <a:xfrm>
              <a:off x="3597" y="3072"/>
              <a:ext cx="388" cy="1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latin typeface="Times New Roman" pitchFamily="18" charset="0"/>
                </a:rPr>
                <a:t>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照像底片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228600" y="1447800"/>
            <a:ext cx="5638800" cy="2819400"/>
            <a:chOff x="144" y="1008"/>
            <a:chExt cx="3888" cy="1968"/>
          </a:xfrm>
        </p:grpSpPr>
        <p:sp>
          <p:nvSpPr>
            <p:cNvPr id="181288" name="Rectangle 40"/>
            <p:cNvSpPr>
              <a:spLocks noChangeArrowheads="1"/>
            </p:cNvSpPr>
            <p:nvPr/>
          </p:nvSpPr>
          <p:spPr bwMode="auto">
            <a:xfrm>
              <a:off x="144" y="1008"/>
              <a:ext cx="3888" cy="1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9" name="Oval 41"/>
            <p:cNvSpPr>
              <a:spLocks noChangeArrowheads="1"/>
            </p:cNvSpPr>
            <p:nvPr/>
          </p:nvSpPr>
          <p:spPr bwMode="auto">
            <a:xfrm>
              <a:off x="1536" y="1527"/>
              <a:ext cx="1248" cy="1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" name="Group 42"/>
            <p:cNvGrpSpPr>
              <a:grpSpLocks/>
            </p:cNvGrpSpPr>
            <p:nvPr/>
          </p:nvGrpSpPr>
          <p:grpSpPr bwMode="auto">
            <a:xfrm>
              <a:off x="816" y="1860"/>
              <a:ext cx="960" cy="402"/>
              <a:chOff x="1056" y="1860"/>
              <a:chExt cx="960" cy="402"/>
            </a:xfrm>
          </p:grpSpPr>
          <p:grpSp>
            <p:nvGrpSpPr>
              <p:cNvPr id="9" name="Group 43"/>
              <p:cNvGrpSpPr>
                <a:grpSpLocks/>
              </p:cNvGrpSpPr>
              <p:nvPr/>
            </p:nvGrpSpPr>
            <p:grpSpPr bwMode="auto">
              <a:xfrm>
                <a:off x="1056" y="1872"/>
                <a:ext cx="960" cy="384"/>
                <a:chOff x="528" y="2160"/>
                <a:chExt cx="960" cy="384"/>
              </a:xfrm>
            </p:grpSpPr>
            <p:sp>
              <p:nvSpPr>
                <p:cNvPr id="181292" name="AutoShape 44"/>
                <p:cNvSpPr>
                  <a:spLocks noChangeArrowheads="1"/>
                </p:cNvSpPr>
                <p:nvPr/>
              </p:nvSpPr>
              <p:spPr bwMode="auto">
                <a:xfrm>
                  <a:off x="528" y="2208"/>
                  <a:ext cx="816" cy="288"/>
                </a:xfrm>
                <a:prstGeom prst="roundRect">
                  <a:avLst>
                    <a:gd name="adj" fmla="val 0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293" name="Rectangle 45"/>
                <p:cNvSpPr>
                  <a:spLocks noChangeArrowheads="1"/>
                </p:cNvSpPr>
                <p:nvPr/>
              </p:nvSpPr>
              <p:spPr bwMode="auto">
                <a:xfrm>
                  <a:off x="1200" y="2160"/>
                  <a:ext cx="288" cy="3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1294" name="Freeform 46"/>
              <p:cNvSpPr>
                <a:spLocks/>
              </p:cNvSpPr>
              <p:nvPr/>
            </p:nvSpPr>
            <p:spPr bwMode="auto">
              <a:xfrm>
                <a:off x="1680" y="1860"/>
                <a:ext cx="135" cy="64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93" y="54"/>
                  </a:cxn>
                  <a:cxn ang="0">
                    <a:pos x="0" y="60"/>
                  </a:cxn>
                </a:cxnLst>
                <a:rect l="0" t="0" r="r" b="b"/>
                <a:pathLst>
                  <a:path w="135" h="64">
                    <a:moveTo>
                      <a:pt x="135" y="0"/>
                    </a:moveTo>
                    <a:cubicBezTo>
                      <a:pt x="128" y="9"/>
                      <a:pt x="115" y="44"/>
                      <a:pt x="93" y="54"/>
                    </a:cubicBezTo>
                    <a:cubicBezTo>
                      <a:pt x="71" y="64"/>
                      <a:pt x="19" y="59"/>
                      <a:pt x="0" y="6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1295" name="Freeform 47"/>
              <p:cNvSpPr>
                <a:spLocks/>
              </p:cNvSpPr>
              <p:nvPr/>
            </p:nvSpPr>
            <p:spPr bwMode="auto">
              <a:xfrm>
                <a:off x="1722" y="2205"/>
                <a:ext cx="102" cy="57"/>
              </a:xfrm>
              <a:custGeom>
                <a:avLst/>
                <a:gdLst/>
                <a:ahLst/>
                <a:cxnLst>
                  <a:cxn ang="0">
                    <a:pos x="102" y="57"/>
                  </a:cxn>
                  <a:cxn ang="0">
                    <a:pos x="81" y="9"/>
                  </a:cxn>
                  <a:cxn ang="0">
                    <a:pos x="0" y="3"/>
                  </a:cxn>
                </a:cxnLst>
                <a:rect l="0" t="0" r="r" b="b"/>
                <a:pathLst>
                  <a:path w="102" h="57">
                    <a:moveTo>
                      <a:pt x="102" y="57"/>
                    </a:moveTo>
                    <a:cubicBezTo>
                      <a:pt x="98" y="49"/>
                      <a:pt x="98" y="18"/>
                      <a:pt x="81" y="9"/>
                    </a:cubicBezTo>
                    <a:cubicBezTo>
                      <a:pt x="64" y="0"/>
                      <a:pt x="17" y="4"/>
                      <a:pt x="0" y="3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0" name="Group 48"/>
            <p:cNvGrpSpPr>
              <a:grpSpLocks/>
            </p:cNvGrpSpPr>
            <p:nvPr/>
          </p:nvGrpSpPr>
          <p:grpSpPr bwMode="auto">
            <a:xfrm>
              <a:off x="2592" y="1885"/>
              <a:ext cx="960" cy="336"/>
              <a:chOff x="2592" y="1990"/>
              <a:chExt cx="960" cy="336"/>
            </a:xfrm>
          </p:grpSpPr>
          <p:sp>
            <p:nvSpPr>
              <p:cNvPr id="181297" name="AutoShape 49"/>
              <p:cNvSpPr>
                <a:spLocks noChangeArrowheads="1"/>
              </p:cNvSpPr>
              <p:nvPr/>
            </p:nvSpPr>
            <p:spPr bwMode="auto">
              <a:xfrm>
                <a:off x="2640" y="2016"/>
                <a:ext cx="912" cy="28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98" name="Rectangle 50"/>
              <p:cNvSpPr>
                <a:spLocks noChangeArrowheads="1"/>
              </p:cNvSpPr>
              <p:nvPr/>
            </p:nvSpPr>
            <p:spPr bwMode="auto">
              <a:xfrm>
                <a:off x="2592" y="199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1299" name="Freeform 51"/>
            <p:cNvSpPr>
              <a:spLocks/>
            </p:cNvSpPr>
            <p:nvPr/>
          </p:nvSpPr>
          <p:spPr bwMode="auto">
            <a:xfrm>
              <a:off x="2748" y="1878"/>
              <a:ext cx="150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30"/>
                </a:cxn>
                <a:cxn ang="0">
                  <a:pos x="150" y="30"/>
                </a:cxn>
              </a:cxnLst>
              <a:rect l="0" t="0" r="r" b="b"/>
              <a:pathLst>
                <a:path w="150" h="35">
                  <a:moveTo>
                    <a:pt x="0" y="0"/>
                  </a:moveTo>
                  <a:cubicBezTo>
                    <a:pt x="7" y="5"/>
                    <a:pt x="17" y="25"/>
                    <a:pt x="42" y="30"/>
                  </a:cubicBezTo>
                  <a:cubicBezTo>
                    <a:pt x="67" y="35"/>
                    <a:pt x="128" y="30"/>
                    <a:pt x="150" y="3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1300" name="Freeform 52"/>
            <p:cNvSpPr>
              <a:spLocks/>
            </p:cNvSpPr>
            <p:nvPr/>
          </p:nvSpPr>
          <p:spPr bwMode="auto">
            <a:xfrm>
              <a:off x="2736" y="2190"/>
              <a:ext cx="144" cy="78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48" y="12"/>
                </a:cxn>
                <a:cxn ang="0">
                  <a:pos x="144" y="9"/>
                </a:cxn>
              </a:cxnLst>
              <a:rect l="0" t="0" r="r" b="b"/>
              <a:pathLst>
                <a:path w="144" h="78">
                  <a:moveTo>
                    <a:pt x="0" y="78"/>
                  </a:moveTo>
                  <a:cubicBezTo>
                    <a:pt x="8" y="67"/>
                    <a:pt x="24" y="24"/>
                    <a:pt x="48" y="12"/>
                  </a:cubicBezTo>
                  <a:cubicBezTo>
                    <a:pt x="72" y="0"/>
                    <a:pt x="124" y="10"/>
                    <a:pt x="144" y="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1301" name="Rectangle 53" descr="上对角虚线"/>
            <p:cNvSpPr>
              <a:spLocks noChangeArrowheads="1"/>
            </p:cNvSpPr>
            <p:nvPr/>
          </p:nvSpPr>
          <p:spPr bwMode="auto">
            <a:xfrm>
              <a:off x="672" y="1959"/>
              <a:ext cx="1152" cy="48"/>
            </a:xfrm>
            <a:prstGeom prst="rect">
              <a:avLst/>
            </a:prstGeom>
            <a:pattFill prst="dash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2" name="Rectangle 54" descr="上对角虚线"/>
            <p:cNvSpPr>
              <a:spLocks noChangeArrowheads="1"/>
            </p:cNvSpPr>
            <p:nvPr/>
          </p:nvSpPr>
          <p:spPr bwMode="auto">
            <a:xfrm>
              <a:off x="672" y="2103"/>
              <a:ext cx="1296" cy="48"/>
            </a:xfrm>
            <a:prstGeom prst="rect">
              <a:avLst/>
            </a:prstGeom>
            <a:pattFill prst="dash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3" name="Line 55"/>
            <p:cNvSpPr>
              <a:spLocks noChangeShapeType="1"/>
            </p:cNvSpPr>
            <p:nvPr/>
          </p:nvSpPr>
          <p:spPr bwMode="auto">
            <a:xfrm>
              <a:off x="1824" y="1959"/>
              <a:ext cx="144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4" name="Line 56"/>
            <p:cNvSpPr>
              <a:spLocks noChangeShapeType="1"/>
            </p:cNvSpPr>
            <p:nvPr/>
          </p:nvSpPr>
          <p:spPr bwMode="auto">
            <a:xfrm>
              <a:off x="3696" y="2055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5" name="Line 57"/>
            <p:cNvSpPr>
              <a:spLocks noChangeShapeType="1"/>
            </p:cNvSpPr>
            <p:nvPr/>
          </p:nvSpPr>
          <p:spPr bwMode="auto">
            <a:xfrm>
              <a:off x="3744" y="2103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6" name="Line 58"/>
            <p:cNvSpPr>
              <a:spLocks noChangeShapeType="1"/>
            </p:cNvSpPr>
            <p:nvPr/>
          </p:nvSpPr>
          <p:spPr bwMode="auto">
            <a:xfrm>
              <a:off x="1920" y="26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7" name="Line 59"/>
            <p:cNvSpPr>
              <a:spLocks noChangeShapeType="1"/>
            </p:cNvSpPr>
            <p:nvPr/>
          </p:nvSpPr>
          <p:spPr bwMode="auto">
            <a:xfrm>
              <a:off x="2112" y="26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8" name="Line 60"/>
            <p:cNvSpPr>
              <a:spLocks noChangeShapeType="1"/>
            </p:cNvSpPr>
            <p:nvPr/>
          </p:nvSpPr>
          <p:spPr bwMode="auto">
            <a:xfrm>
              <a:off x="2016" y="268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9" name="Line 61"/>
            <p:cNvSpPr>
              <a:spLocks noChangeShapeType="1"/>
            </p:cNvSpPr>
            <p:nvPr/>
          </p:nvSpPr>
          <p:spPr bwMode="auto">
            <a:xfrm>
              <a:off x="2208" y="268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10" name="Line 62"/>
            <p:cNvSpPr>
              <a:spLocks noChangeShapeType="1"/>
            </p:cNvSpPr>
            <p:nvPr/>
          </p:nvSpPr>
          <p:spPr bwMode="auto">
            <a:xfrm flipH="1" flipV="1">
              <a:off x="1776" y="1335"/>
              <a:ext cx="144" cy="72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11" name="Line 63"/>
            <p:cNvSpPr>
              <a:spLocks noChangeShapeType="1"/>
            </p:cNvSpPr>
            <p:nvPr/>
          </p:nvSpPr>
          <p:spPr bwMode="auto">
            <a:xfrm flipV="1">
              <a:off x="1920" y="1287"/>
              <a:ext cx="96" cy="768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12" name="Line 64"/>
            <p:cNvSpPr>
              <a:spLocks noChangeShapeType="1"/>
            </p:cNvSpPr>
            <p:nvPr/>
          </p:nvSpPr>
          <p:spPr bwMode="auto">
            <a:xfrm flipV="1">
              <a:off x="1920" y="1335"/>
              <a:ext cx="336" cy="72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13" name="Line 65"/>
            <p:cNvSpPr>
              <a:spLocks noChangeShapeType="1"/>
            </p:cNvSpPr>
            <p:nvPr/>
          </p:nvSpPr>
          <p:spPr bwMode="auto">
            <a:xfrm flipV="1">
              <a:off x="1920" y="1431"/>
              <a:ext cx="528" cy="624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14" name="Line 66"/>
            <p:cNvSpPr>
              <a:spLocks noChangeShapeType="1"/>
            </p:cNvSpPr>
            <p:nvPr/>
          </p:nvSpPr>
          <p:spPr bwMode="auto">
            <a:xfrm>
              <a:off x="336" y="1959"/>
              <a:ext cx="288" cy="0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15" name="Line 67"/>
            <p:cNvSpPr>
              <a:spLocks noChangeShapeType="1"/>
            </p:cNvSpPr>
            <p:nvPr/>
          </p:nvSpPr>
          <p:spPr bwMode="auto">
            <a:xfrm>
              <a:off x="336" y="2151"/>
              <a:ext cx="288" cy="0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1316" name="Object 68"/>
            <p:cNvGraphicFramePr>
              <a:graphicFrameLocks noChangeAspect="1"/>
            </p:cNvGraphicFramePr>
            <p:nvPr/>
          </p:nvGraphicFramePr>
          <p:xfrm>
            <a:off x="3514" y="1527"/>
            <a:ext cx="30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8" name="公式" r:id="rId3" imgW="253800" imgH="317160" progId="Equation.3">
                    <p:embed/>
                  </p:oleObj>
                </mc:Choice>
                <mc:Fallback>
                  <p:oleObj name="公式" r:id="rId3" imgW="253800" imgH="31716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4" y="1527"/>
                          <a:ext cx="306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1317" name="Object 69"/>
            <p:cNvGraphicFramePr>
              <a:graphicFrameLocks noChangeAspect="1"/>
            </p:cNvGraphicFramePr>
            <p:nvPr/>
          </p:nvGraphicFramePr>
          <p:xfrm>
            <a:off x="1440" y="2400"/>
            <a:ext cx="34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9" name="公式" r:id="rId5" imgW="279360" imgH="317160" progId="Equation.3">
                    <p:embed/>
                  </p:oleObj>
                </mc:Choice>
                <mc:Fallback>
                  <p:oleObj name="公式" r:id="rId5" imgW="279360" imgH="31716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400"/>
                          <a:ext cx="341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1318" name="Line 70"/>
            <p:cNvSpPr>
              <a:spLocks noChangeShapeType="1"/>
            </p:cNvSpPr>
            <p:nvPr/>
          </p:nvSpPr>
          <p:spPr bwMode="auto">
            <a:xfrm flipH="1">
              <a:off x="2016" y="2055"/>
              <a:ext cx="28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19" name="Text Box 71"/>
            <p:cNvSpPr txBox="1">
              <a:spLocks noChangeArrowheads="1"/>
            </p:cNvSpPr>
            <p:nvPr/>
          </p:nvSpPr>
          <p:spPr bwMode="auto">
            <a:xfrm>
              <a:off x="1536" y="1008"/>
              <a:ext cx="1200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CC00CC"/>
                  </a:solidFill>
                  <a:latin typeface="Times New Roman" pitchFamily="18" charset="0"/>
                </a:rPr>
                <a:t>X </a:t>
              </a:r>
              <a:r>
                <a:rPr lang="zh-CN" altLang="en-US" sz="2800" dirty="0">
                  <a:solidFill>
                    <a:srgbClr val="CC00CC"/>
                  </a:solidFill>
                  <a:latin typeface="黑体" pitchFamily="49" charset="-122"/>
                  <a:ea typeface="黑体" pitchFamily="49" charset="-122"/>
                </a:rPr>
                <a:t>射线</a:t>
              </a:r>
            </a:p>
          </p:txBody>
        </p:sp>
        <p:sp>
          <p:nvSpPr>
            <p:cNvPr id="181320" name="Text Box 72"/>
            <p:cNvSpPr txBox="1">
              <a:spLocks noChangeArrowheads="1"/>
            </p:cNvSpPr>
            <p:nvPr/>
          </p:nvSpPr>
          <p:spPr bwMode="auto">
            <a:xfrm>
              <a:off x="288" y="1521"/>
              <a:ext cx="1248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CC"/>
                  </a:solidFill>
                  <a:latin typeface="黑体" pitchFamily="49" charset="-122"/>
                  <a:ea typeface="黑体" pitchFamily="49" charset="-122"/>
                </a:rPr>
                <a:t>冷却水</a:t>
              </a:r>
            </a:p>
          </p:txBody>
        </p:sp>
        <p:sp>
          <p:nvSpPr>
            <p:cNvPr id="181321" name="Text Box 73"/>
            <p:cNvSpPr txBox="1">
              <a:spLocks noChangeArrowheads="1"/>
            </p:cNvSpPr>
            <p:nvPr/>
          </p:nvSpPr>
          <p:spPr bwMode="auto">
            <a:xfrm>
              <a:off x="2448" y="1744"/>
              <a:ext cx="384" cy="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5400" b="1">
                  <a:solidFill>
                    <a:srgbClr val="0000FF"/>
                  </a:solidFill>
                  <a:latin typeface="Times New Roman" pitchFamily="18" charset="0"/>
                </a:rPr>
                <a:t>&lt;</a:t>
              </a:r>
              <a:endParaRPr lang="en-US" altLang="zh-CN" sz="2400" b="1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81322" name="Object 74"/>
            <p:cNvGraphicFramePr>
              <a:graphicFrameLocks noChangeAspect="1"/>
            </p:cNvGraphicFramePr>
            <p:nvPr/>
          </p:nvGraphicFramePr>
          <p:xfrm>
            <a:off x="1835" y="2151"/>
            <a:ext cx="28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00" name="Equation" r:id="rId7" imgW="139680" imgH="164880" progId="Equation.3">
                    <p:embed/>
                  </p:oleObj>
                </mc:Choice>
                <mc:Fallback>
                  <p:oleObj name="Equation" r:id="rId7" imgW="139680" imgH="1648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" y="2151"/>
                          <a:ext cx="284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1323" name="Object 75"/>
            <p:cNvGraphicFramePr>
              <a:graphicFrameLocks noChangeAspect="1"/>
            </p:cNvGraphicFramePr>
            <p:nvPr/>
          </p:nvGraphicFramePr>
          <p:xfrm>
            <a:off x="2352" y="1623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01" name="Equation" r:id="rId9" imgW="164880" imgH="164880" progId="Equation.3">
                    <p:embed/>
                  </p:oleObj>
                </mc:Choice>
                <mc:Fallback>
                  <p:oleObj name="Equation" r:id="rId9" imgW="164880" imgH="1648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623"/>
                          <a:ext cx="336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76"/>
            <p:cNvGrpSpPr>
              <a:grpSpLocks/>
            </p:cNvGrpSpPr>
            <p:nvPr/>
          </p:nvGrpSpPr>
          <p:grpSpPr bwMode="auto">
            <a:xfrm>
              <a:off x="2304" y="1959"/>
              <a:ext cx="192" cy="192"/>
              <a:chOff x="5088" y="2592"/>
              <a:chExt cx="192" cy="192"/>
            </a:xfrm>
          </p:grpSpPr>
          <p:sp>
            <p:nvSpPr>
              <p:cNvPr id="181325" name="Oval 77"/>
              <p:cNvSpPr>
                <a:spLocks noChangeArrowheads="1"/>
              </p:cNvSpPr>
              <p:nvPr/>
            </p:nvSpPr>
            <p:spPr bwMode="auto">
              <a:xfrm>
                <a:off x="5088" y="259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326" name="Line 78"/>
              <p:cNvSpPr>
                <a:spLocks noChangeShapeType="1"/>
              </p:cNvSpPr>
              <p:nvPr/>
            </p:nvSpPr>
            <p:spPr bwMode="auto">
              <a:xfrm>
                <a:off x="5121" y="2688"/>
                <a:ext cx="12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Group 79"/>
            <p:cNvGrpSpPr>
              <a:grpSpLocks/>
            </p:cNvGrpSpPr>
            <p:nvPr/>
          </p:nvGrpSpPr>
          <p:grpSpPr bwMode="auto">
            <a:xfrm>
              <a:off x="768" y="1959"/>
              <a:ext cx="3024" cy="825"/>
              <a:chOff x="1008" y="1959"/>
              <a:chExt cx="3024" cy="825"/>
            </a:xfrm>
          </p:grpSpPr>
          <p:grpSp>
            <p:nvGrpSpPr>
              <p:cNvPr id="13" name="Group 80"/>
              <p:cNvGrpSpPr>
                <a:grpSpLocks/>
              </p:cNvGrpSpPr>
              <p:nvPr/>
            </p:nvGrpSpPr>
            <p:grpSpPr bwMode="auto">
              <a:xfrm>
                <a:off x="1008" y="1959"/>
                <a:ext cx="3024" cy="825"/>
                <a:chOff x="1008" y="1959"/>
                <a:chExt cx="3024" cy="825"/>
              </a:xfrm>
            </p:grpSpPr>
            <p:sp>
              <p:nvSpPr>
                <p:cNvPr id="181329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4032" y="2103"/>
                  <a:ext cx="0" cy="681"/>
                </a:xfrm>
                <a:prstGeom prst="line">
                  <a:avLst/>
                </a:prstGeom>
                <a:noFill/>
                <a:ln w="19050">
                  <a:solidFill>
                    <a:srgbClr val="009900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330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1008" y="2103"/>
                  <a:ext cx="0" cy="681"/>
                </a:xfrm>
                <a:prstGeom prst="line">
                  <a:avLst/>
                </a:prstGeom>
                <a:noFill/>
                <a:ln w="19050">
                  <a:solidFill>
                    <a:srgbClr val="009900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331" name="Line 83"/>
                <p:cNvSpPr>
                  <a:spLocks noChangeShapeType="1"/>
                </p:cNvSpPr>
                <p:nvPr/>
              </p:nvSpPr>
              <p:spPr bwMode="auto">
                <a:xfrm>
                  <a:off x="1008" y="2784"/>
                  <a:ext cx="1152" cy="0"/>
                </a:xfrm>
                <a:prstGeom prst="line">
                  <a:avLst/>
                </a:prstGeom>
                <a:noFill/>
                <a:ln w="19050">
                  <a:solidFill>
                    <a:srgbClr val="009900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332" name="Line 84"/>
                <p:cNvSpPr>
                  <a:spLocks noChangeShapeType="1"/>
                </p:cNvSpPr>
                <p:nvPr/>
              </p:nvSpPr>
              <p:spPr bwMode="auto">
                <a:xfrm>
                  <a:off x="2448" y="2784"/>
                  <a:ext cx="1584" cy="0"/>
                </a:xfrm>
                <a:prstGeom prst="line">
                  <a:avLst/>
                </a:prstGeom>
                <a:noFill/>
                <a:ln w="19050">
                  <a:solidFill>
                    <a:srgbClr val="009900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333" name="Line 85"/>
                <p:cNvSpPr>
                  <a:spLocks noChangeShapeType="1"/>
                </p:cNvSpPr>
                <p:nvPr/>
              </p:nvSpPr>
              <p:spPr bwMode="auto">
                <a:xfrm>
                  <a:off x="1008" y="2103"/>
                  <a:ext cx="1152" cy="0"/>
                </a:xfrm>
                <a:prstGeom prst="line">
                  <a:avLst/>
                </a:prstGeom>
                <a:noFill/>
                <a:ln w="19050">
                  <a:solidFill>
                    <a:srgbClr val="009900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334" name="Line 86"/>
                <p:cNvSpPr>
                  <a:spLocks noChangeShapeType="1"/>
                </p:cNvSpPr>
                <p:nvPr/>
              </p:nvSpPr>
              <p:spPr bwMode="auto">
                <a:xfrm>
                  <a:off x="2976" y="1959"/>
                  <a:ext cx="1056" cy="0"/>
                </a:xfrm>
                <a:prstGeom prst="line">
                  <a:avLst/>
                </a:prstGeom>
                <a:noFill/>
                <a:ln w="19050">
                  <a:solidFill>
                    <a:srgbClr val="009900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335" name="Line 87"/>
                <p:cNvSpPr>
                  <a:spLocks noChangeShapeType="1"/>
                </p:cNvSpPr>
                <p:nvPr/>
              </p:nvSpPr>
              <p:spPr bwMode="auto">
                <a:xfrm>
                  <a:off x="2976" y="2151"/>
                  <a:ext cx="1056" cy="0"/>
                </a:xfrm>
                <a:prstGeom prst="line">
                  <a:avLst/>
                </a:prstGeom>
                <a:noFill/>
                <a:ln w="19050">
                  <a:solidFill>
                    <a:srgbClr val="009900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1336" name="Line 88"/>
              <p:cNvSpPr>
                <a:spLocks noChangeShapeType="1"/>
              </p:cNvSpPr>
              <p:nvPr/>
            </p:nvSpPr>
            <p:spPr bwMode="auto">
              <a:xfrm>
                <a:off x="4032" y="1959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0099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aphicFrame>
          <p:nvGraphicFramePr>
            <p:cNvPr id="181337" name="Object 89"/>
            <p:cNvGraphicFramePr>
              <a:graphicFrameLocks noChangeAspect="1"/>
            </p:cNvGraphicFramePr>
            <p:nvPr/>
          </p:nvGraphicFramePr>
          <p:xfrm>
            <a:off x="2304" y="1017"/>
            <a:ext cx="1680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02" name="Equation" r:id="rId11" imgW="901440" imgH="203040" progId="Equation.3">
                    <p:embed/>
                  </p:oleObj>
                </mc:Choice>
                <mc:Fallback>
                  <p:oleObj name="Equation" r:id="rId11" imgW="901440" imgH="2030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017"/>
                          <a:ext cx="1680" cy="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1338" name="Text Box 90"/>
          <p:cNvSpPr txBox="1">
            <a:spLocks noChangeArrowheads="1"/>
          </p:cNvSpPr>
          <p:nvPr/>
        </p:nvSpPr>
        <p:spPr bwMode="auto">
          <a:xfrm>
            <a:off x="609600" y="228600"/>
            <a:ext cx="4114800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</a:t>
            </a:r>
            <a:r>
              <a:rPr lang="en-US" altLang="zh-CN" sz="3200" b="1" dirty="0">
                <a:solidFill>
                  <a:srgbClr val="00B050"/>
                </a:solidFill>
                <a:latin typeface="+mn-ea"/>
              </a:rPr>
              <a:t>X</a:t>
            </a:r>
            <a:r>
              <a:rPr lang="en-US" altLang="zh-CN" sz="3200" dirty="0">
                <a:solidFill>
                  <a:srgbClr val="00B050"/>
                </a:solidFill>
                <a:latin typeface="+mn-ea"/>
              </a:rPr>
              <a:t> </a:t>
            </a:r>
            <a:r>
              <a:rPr lang="zh-CN" altLang="en-US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射线衍射简介</a:t>
            </a:r>
          </a:p>
        </p:txBody>
      </p:sp>
      <p:sp>
        <p:nvSpPr>
          <p:cNvPr id="181339" name="Text Box 91"/>
          <p:cNvSpPr txBox="1">
            <a:spLocks noChangeArrowheads="1"/>
          </p:cNvSpPr>
          <p:nvPr/>
        </p:nvSpPr>
        <p:spPr bwMode="auto">
          <a:xfrm>
            <a:off x="5867400" y="1077913"/>
            <a:ext cx="3124200" cy="265588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    1885</a:t>
            </a:r>
            <a:r>
              <a:rPr lang="zh-CN" altLang="en-US" sz="2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伦琴</a:t>
            </a:r>
            <a:r>
              <a:rPr lang="zh-CN" altLang="en-US" sz="2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发现，受高速电子撞击的金属会发射一种穿透性很强的射线称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Ｘ</a:t>
            </a:r>
            <a:r>
              <a:rPr lang="zh-CN" altLang="en-US" sz="2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射线．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339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2593975"/>
            <a:ext cx="4267200" cy="4191000"/>
            <a:chOff x="240" y="1392"/>
            <a:chExt cx="2688" cy="2640"/>
          </a:xfrm>
        </p:grpSpPr>
        <p:sp>
          <p:nvSpPr>
            <p:cNvPr id="182275" name="Rectangle 3"/>
            <p:cNvSpPr>
              <a:spLocks noChangeArrowheads="1"/>
            </p:cNvSpPr>
            <p:nvPr/>
          </p:nvSpPr>
          <p:spPr bwMode="auto">
            <a:xfrm>
              <a:off x="240" y="1392"/>
              <a:ext cx="2688" cy="26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76" name="Text Box 4"/>
            <p:cNvSpPr txBox="1">
              <a:spLocks noChangeArrowheads="1"/>
            </p:cNvSpPr>
            <p:nvPr/>
          </p:nvSpPr>
          <p:spPr bwMode="auto">
            <a:xfrm>
              <a:off x="240" y="1392"/>
              <a:ext cx="2688" cy="333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布 拉 格 反 射</a:t>
              </a: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80" y="3456"/>
              <a:ext cx="2213" cy="480"/>
              <a:chOff x="480" y="3456"/>
              <a:chExt cx="2213" cy="480"/>
            </a:xfrm>
          </p:grpSpPr>
          <p:sp>
            <p:nvSpPr>
              <p:cNvPr id="182278" name="AutoShape 6"/>
              <p:cNvSpPr>
                <a:spLocks noChangeArrowheads="1"/>
              </p:cNvSpPr>
              <p:nvPr/>
            </p:nvSpPr>
            <p:spPr bwMode="auto">
              <a:xfrm>
                <a:off x="480" y="3504"/>
                <a:ext cx="2208" cy="432"/>
              </a:xfrm>
              <a:prstGeom prst="parallelogram">
                <a:avLst>
                  <a:gd name="adj" fmla="val 127778"/>
                </a:avLst>
              </a:prstGeom>
              <a:solidFill>
                <a:srgbClr val="EDFAD2">
                  <a:alpha val="50000"/>
                </a:srgbClr>
              </a:solidFill>
              <a:ln w="9525">
                <a:solidFill>
                  <a:srgbClr val="006699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79" name="Oval 7"/>
              <p:cNvSpPr>
                <a:spLocks noChangeArrowheads="1"/>
              </p:cNvSpPr>
              <p:nvPr/>
            </p:nvSpPr>
            <p:spPr bwMode="auto">
              <a:xfrm>
                <a:off x="1310" y="384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0" name="Oval 8"/>
              <p:cNvSpPr>
                <a:spLocks noChangeArrowheads="1"/>
              </p:cNvSpPr>
              <p:nvPr/>
            </p:nvSpPr>
            <p:spPr bwMode="auto">
              <a:xfrm>
                <a:off x="931" y="384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1" name="Oval 9"/>
              <p:cNvSpPr>
                <a:spLocks noChangeArrowheads="1"/>
              </p:cNvSpPr>
              <p:nvPr/>
            </p:nvSpPr>
            <p:spPr bwMode="auto">
              <a:xfrm>
                <a:off x="1688" y="384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2" name="Oval 10"/>
              <p:cNvSpPr>
                <a:spLocks noChangeArrowheads="1"/>
              </p:cNvSpPr>
              <p:nvPr/>
            </p:nvSpPr>
            <p:spPr bwMode="auto">
              <a:xfrm>
                <a:off x="2067" y="384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3" name="Oval 11"/>
              <p:cNvSpPr>
                <a:spLocks noChangeArrowheads="1"/>
              </p:cNvSpPr>
              <p:nvPr/>
            </p:nvSpPr>
            <p:spPr bwMode="auto">
              <a:xfrm>
                <a:off x="552" y="384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4" name="Oval 12"/>
              <p:cNvSpPr>
                <a:spLocks noChangeArrowheads="1"/>
              </p:cNvSpPr>
              <p:nvPr/>
            </p:nvSpPr>
            <p:spPr bwMode="auto">
              <a:xfrm>
                <a:off x="1573" y="3648"/>
                <a:ext cx="109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5" name="Oval 13"/>
              <p:cNvSpPr>
                <a:spLocks noChangeArrowheads="1"/>
              </p:cNvSpPr>
              <p:nvPr/>
            </p:nvSpPr>
            <p:spPr bwMode="auto">
              <a:xfrm>
                <a:off x="1195" y="3648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6" name="Oval 14"/>
              <p:cNvSpPr>
                <a:spLocks noChangeArrowheads="1"/>
              </p:cNvSpPr>
              <p:nvPr/>
            </p:nvSpPr>
            <p:spPr bwMode="auto">
              <a:xfrm>
                <a:off x="1952" y="3648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7" name="Oval 15"/>
              <p:cNvSpPr>
                <a:spLocks noChangeArrowheads="1"/>
              </p:cNvSpPr>
              <p:nvPr/>
            </p:nvSpPr>
            <p:spPr bwMode="auto">
              <a:xfrm>
                <a:off x="2331" y="3648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8" name="Oval 16"/>
              <p:cNvSpPr>
                <a:spLocks noChangeArrowheads="1"/>
              </p:cNvSpPr>
              <p:nvPr/>
            </p:nvSpPr>
            <p:spPr bwMode="auto">
              <a:xfrm>
                <a:off x="816" y="3648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89" name="Oval 17"/>
              <p:cNvSpPr>
                <a:spLocks noChangeArrowheads="1"/>
              </p:cNvSpPr>
              <p:nvPr/>
            </p:nvSpPr>
            <p:spPr bwMode="auto">
              <a:xfrm>
                <a:off x="1828" y="3456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90" name="Oval 18"/>
              <p:cNvSpPr>
                <a:spLocks noChangeArrowheads="1"/>
              </p:cNvSpPr>
              <p:nvPr/>
            </p:nvSpPr>
            <p:spPr bwMode="auto">
              <a:xfrm>
                <a:off x="1449" y="3456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91" name="Oval 19"/>
              <p:cNvSpPr>
                <a:spLocks noChangeArrowheads="1"/>
              </p:cNvSpPr>
              <p:nvPr/>
            </p:nvSpPr>
            <p:spPr bwMode="auto">
              <a:xfrm>
                <a:off x="2206" y="3456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92" name="Oval 20"/>
              <p:cNvSpPr>
                <a:spLocks noChangeArrowheads="1"/>
              </p:cNvSpPr>
              <p:nvPr/>
            </p:nvSpPr>
            <p:spPr bwMode="auto">
              <a:xfrm>
                <a:off x="2585" y="3456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93" name="Oval 21"/>
              <p:cNvSpPr>
                <a:spLocks noChangeArrowheads="1"/>
              </p:cNvSpPr>
              <p:nvPr/>
            </p:nvSpPr>
            <p:spPr bwMode="auto">
              <a:xfrm>
                <a:off x="1070" y="3456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2294" name="AutoShape 22"/>
            <p:cNvSpPr>
              <a:spLocks noChangeArrowheads="1"/>
            </p:cNvSpPr>
            <p:nvPr/>
          </p:nvSpPr>
          <p:spPr bwMode="auto">
            <a:xfrm>
              <a:off x="480" y="2448"/>
              <a:ext cx="2208" cy="432"/>
            </a:xfrm>
            <a:prstGeom prst="parallelogram">
              <a:avLst>
                <a:gd name="adj" fmla="val 127778"/>
              </a:avLst>
            </a:prstGeom>
            <a:solidFill>
              <a:srgbClr val="EDFAD2">
                <a:alpha val="50000"/>
              </a:srgbClr>
            </a:solidFill>
            <a:ln w="9525">
              <a:solidFill>
                <a:srgbClr val="006699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" name="Group 23"/>
            <p:cNvGrpSpPr>
              <a:grpSpLocks/>
            </p:cNvGrpSpPr>
            <p:nvPr/>
          </p:nvGrpSpPr>
          <p:grpSpPr bwMode="auto">
            <a:xfrm>
              <a:off x="528" y="2400"/>
              <a:ext cx="2141" cy="480"/>
              <a:chOff x="552" y="2400"/>
              <a:chExt cx="2141" cy="480"/>
            </a:xfrm>
          </p:grpSpPr>
          <p:sp>
            <p:nvSpPr>
              <p:cNvPr id="182296" name="Oval 24"/>
              <p:cNvSpPr>
                <a:spLocks noChangeArrowheads="1"/>
              </p:cNvSpPr>
              <p:nvPr/>
            </p:nvSpPr>
            <p:spPr bwMode="auto">
              <a:xfrm>
                <a:off x="1310" y="2784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97" name="Oval 25"/>
              <p:cNvSpPr>
                <a:spLocks noChangeArrowheads="1"/>
              </p:cNvSpPr>
              <p:nvPr/>
            </p:nvSpPr>
            <p:spPr bwMode="auto">
              <a:xfrm>
                <a:off x="931" y="2784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98" name="Oval 26"/>
              <p:cNvSpPr>
                <a:spLocks noChangeArrowheads="1"/>
              </p:cNvSpPr>
              <p:nvPr/>
            </p:nvSpPr>
            <p:spPr bwMode="auto">
              <a:xfrm>
                <a:off x="1688" y="2784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299" name="Oval 27"/>
              <p:cNvSpPr>
                <a:spLocks noChangeArrowheads="1"/>
              </p:cNvSpPr>
              <p:nvPr/>
            </p:nvSpPr>
            <p:spPr bwMode="auto">
              <a:xfrm>
                <a:off x="2067" y="2784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0" name="Oval 28"/>
              <p:cNvSpPr>
                <a:spLocks noChangeArrowheads="1"/>
              </p:cNvSpPr>
              <p:nvPr/>
            </p:nvSpPr>
            <p:spPr bwMode="auto">
              <a:xfrm>
                <a:off x="552" y="2784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1" name="Oval 29"/>
              <p:cNvSpPr>
                <a:spLocks noChangeArrowheads="1"/>
              </p:cNvSpPr>
              <p:nvPr/>
            </p:nvSpPr>
            <p:spPr bwMode="auto">
              <a:xfrm>
                <a:off x="1573" y="2592"/>
                <a:ext cx="109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2" name="Oval 30"/>
              <p:cNvSpPr>
                <a:spLocks noChangeArrowheads="1"/>
              </p:cNvSpPr>
              <p:nvPr/>
            </p:nvSpPr>
            <p:spPr bwMode="auto">
              <a:xfrm>
                <a:off x="1195" y="2592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3" name="Oval 31"/>
              <p:cNvSpPr>
                <a:spLocks noChangeArrowheads="1"/>
              </p:cNvSpPr>
              <p:nvPr/>
            </p:nvSpPr>
            <p:spPr bwMode="auto">
              <a:xfrm>
                <a:off x="1952" y="2592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4" name="Oval 32"/>
              <p:cNvSpPr>
                <a:spLocks noChangeArrowheads="1"/>
              </p:cNvSpPr>
              <p:nvPr/>
            </p:nvSpPr>
            <p:spPr bwMode="auto">
              <a:xfrm>
                <a:off x="2331" y="2592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5" name="Oval 33"/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6" name="Oval 34"/>
              <p:cNvSpPr>
                <a:spLocks noChangeArrowheads="1"/>
              </p:cNvSpPr>
              <p:nvPr/>
            </p:nvSpPr>
            <p:spPr bwMode="auto">
              <a:xfrm>
                <a:off x="1828" y="240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7" name="Oval 35"/>
              <p:cNvSpPr>
                <a:spLocks noChangeArrowheads="1"/>
              </p:cNvSpPr>
              <p:nvPr/>
            </p:nvSpPr>
            <p:spPr bwMode="auto">
              <a:xfrm>
                <a:off x="1449" y="240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8" name="Oval 36"/>
              <p:cNvSpPr>
                <a:spLocks noChangeArrowheads="1"/>
              </p:cNvSpPr>
              <p:nvPr/>
            </p:nvSpPr>
            <p:spPr bwMode="auto">
              <a:xfrm>
                <a:off x="2206" y="240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09" name="Oval 37"/>
              <p:cNvSpPr>
                <a:spLocks noChangeArrowheads="1"/>
              </p:cNvSpPr>
              <p:nvPr/>
            </p:nvSpPr>
            <p:spPr bwMode="auto">
              <a:xfrm>
                <a:off x="2585" y="240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10" name="Oval 38"/>
              <p:cNvSpPr>
                <a:spLocks noChangeArrowheads="1"/>
              </p:cNvSpPr>
              <p:nvPr/>
            </p:nvSpPr>
            <p:spPr bwMode="auto">
              <a:xfrm>
                <a:off x="1070" y="2400"/>
                <a:ext cx="108" cy="96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" name="Group 39"/>
            <p:cNvGrpSpPr>
              <a:grpSpLocks/>
            </p:cNvGrpSpPr>
            <p:nvPr/>
          </p:nvGrpSpPr>
          <p:grpSpPr bwMode="auto">
            <a:xfrm>
              <a:off x="287" y="2880"/>
              <a:ext cx="241" cy="528"/>
              <a:chOff x="287" y="2880"/>
              <a:chExt cx="241" cy="528"/>
            </a:xfrm>
          </p:grpSpPr>
          <p:sp>
            <p:nvSpPr>
              <p:cNvPr id="182312" name="Line 40"/>
              <p:cNvSpPr>
                <a:spLocks noChangeShapeType="1"/>
              </p:cNvSpPr>
              <p:nvPr/>
            </p:nvSpPr>
            <p:spPr bwMode="auto">
              <a:xfrm flipV="1">
                <a:off x="528" y="2880"/>
                <a:ext cx="0" cy="528"/>
              </a:xfrm>
              <a:prstGeom prst="line">
                <a:avLst/>
              </a:prstGeom>
              <a:noFill/>
              <a:ln w="12700">
                <a:solidFill>
                  <a:srgbClr val="FF3399"/>
                </a:solidFill>
                <a:round/>
                <a:headEnd type="triangl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82313" name="Object 41"/>
              <p:cNvGraphicFramePr>
                <a:graphicFrameLocks noChangeAspect="1"/>
              </p:cNvGraphicFramePr>
              <p:nvPr/>
            </p:nvGraphicFramePr>
            <p:xfrm>
              <a:off x="287" y="2976"/>
              <a:ext cx="241" cy="3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18" name="公式" r:id="rId3" imgW="190440" imgH="253800" progId="Equation.3">
                      <p:embed/>
                    </p:oleObj>
                  </mc:Choice>
                  <mc:Fallback>
                    <p:oleObj name="公式" r:id="rId3" imgW="190440" imgH="253800" progId="Equation.3">
                      <p:embed/>
                      <p:pic>
                        <p:nvPicPr>
                          <p:cNvPr id="0" name="Picture 14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" y="2976"/>
                            <a:ext cx="241" cy="31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82314" name="AutoShape 42"/>
            <p:cNvSpPr>
              <a:spLocks noChangeArrowheads="1"/>
            </p:cNvSpPr>
            <p:nvPr/>
          </p:nvSpPr>
          <p:spPr bwMode="auto">
            <a:xfrm>
              <a:off x="480" y="2976"/>
              <a:ext cx="2208" cy="432"/>
            </a:xfrm>
            <a:prstGeom prst="parallelogram">
              <a:avLst>
                <a:gd name="adj" fmla="val 127778"/>
              </a:avLst>
            </a:prstGeom>
            <a:solidFill>
              <a:srgbClr val="EDFAD2">
                <a:alpha val="50000"/>
              </a:srgbClr>
            </a:solidFill>
            <a:ln w="9525">
              <a:solidFill>
                <a:srgbClr val="006699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15" name="Oval 43"/>
            <p:cNvSpPr>
              <a:spLocks noChangeArrowheads="1"/>
            </p:cNvSpPr>
            <p:nvPr/>
          </p:nvSpPr>
          <p:spPr bwMode="auto">
            <a:xfrm>
              <a:off x="931" y="3312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16" name="Oval 44"/>
            <p:cNvSpPr>
              <a:spLocks noChangeArrowheads="1"/>
            </p:cNvSpPr>
            <p:nvPr/>
          </p:nvSpPr>
          <p:spPr bwMode="auto">
            <a:xfrm>
              <a:off x="1688" y="3312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17" name="Oval 45"/>
            <p:cNvSpPr>
              <a:spLocks noChangeArrowheads="1"/>
            </p:cNvSpPr>
            <p:nvPr/>
          </p:nvSpPr>
          <p:spPr bwMode="auto">
            <a:xfrm>
              <a:off x="2067" y="3312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18" name="Oval 46"/>
            <p:cNvSpPr>
              <a:spLocks noChangeArrowheads="1"/>
            </p:cNvSpPr>
            <p:nvPr/>
          </p:nvSpPr>
          <p:spPr bwMode="auto">
            <a:xfrm>
              <a:off x="552" y="3312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19" name="Oval 47"/>
            <p:cNvSpPr>
              <a:spLocks noChangeArrowheads="1"/>
            </p:cNvSpPr>
            <p:nvPr/>
          </p:nvSpPr>
          <p:spPr bwMode="auto">
            <a:xfrm>
              <a:off x="1195" y="3120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0" name="Oval 48"/>
            <p:cNvSpPr>
              <a:spLocks noChangeArrowheads="1"/>
            </p:cNvSpPr>
            <p:nvPr/>
          </p:nvSpPr>
          <p:spPr bwMode="auto">
            <a:xfrm>
              <a:off x="1952" y="3120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1" name="Oval 49"/>
            <p:cNvSpPr>
              <a:spLocks noChangeArrowheads="1"/>
            </p:cNvSpPr>
            <p:nvPr/>
          </p:nvSpPr>
          <p:spPr bwMode="auto">
            <a:xfrm>
              <a:off x="1310" y="3312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2" name="Oval 50"/>
            <p:cNvSpPr>
              <a:spLocks noChangeArrowheads="1"/>
            </p:cNvSpPr>
            <p:nvPr/>
          </p:nvSpPr>
          <p:spPr bwMode="auto">
            <a:xfrm>
              <a:off x="1573" y="3120"/>
              <a:ext cx="109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3" name="Oval 51"/>
            <p:cNvSpPr>
              <a:spLocks noChangeArrowheads="1"/>
            </p:cNvSpPr>
            <p:nvPr/>
          </p:nvSpPr>
          <p:spPr bwMode="auto">
            <a:xfrm>
              <a:off x="816" y="3120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4" name="Oval 52"/>
            <p:cNvSpPr>
              <a:spLocks noChangeArrowheads="1"/>
            </p:cNvSpPr>
            <p:nvPr/>
          </p:nvSpPr>
          <p:spPr bwMode="auto">
            <a:xfrm>
              <a:off x="2331" y="3120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5" name="Oval 53"/>
            <p:cNvSpPr>
              <a:spLocks noChangeArrowheads="1"/>
            </p:cNvSpPr>
            <p:nvPr/>
          </p:nvSpPr>
          <p:spPr bwMode="auto">
            <a:xfrm>
              <a:off x="1828" y="2928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6" name="Oval 54"/>
            <p:cNvSpPr>
              <a:spLocks noChangeArrowheads="1"/>
            </p:cNvSpPr>
            <p:nvPr/>
          </p:nvSpPr>
          <p:spPr bwMode="auto">
            <a:xfrm>
              <a:off x="1449" y="2928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7" name="Oval 55"/>
            <p:cNvSpPr>
              <a:spLocks noChangeArrowheads="1"/>
            </p:cNvSpPr>
            <p:nvPr/>
          </p:nvSpPr>
          <p:spPr bwMode="auto">
            <a:xfrm>
              <a:off x="2206" y="2928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8" name="Oval 56"/>
            <p:cNvSpPr>
              <a:spLocks noChangeArrowheads="1"/>
            </p:cNvSpPr>
            <p:nvPr/>
          </p:nvSpPr>
          <p:spPr bwMode="auto">
            <a:xfrm>
              <a:off x="2585" y="2928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29" name="Oval 57"/>
            <p:cNvSpPr>
              <a:spLocks noChangeArrowheads="1"/>
            </p:cNvSpPr>
            <p:nvPr/>
          </p:nvSpPr>
          <p:spPr bwMode="auto">
            <a:xfrm>
              <a:off x="1070" y="2928"/>
              <a:ext cx="10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58"/>
          <p:cNvGrpSpPr>
            <a:grpSpLocks/>
          </p:cNvGrpSpPr>
          <p:nvPr/>
        </p:nvGrpSpPr>
        <p:grpSpPr bwMode="auto">
          <a:xfrm>
            <a:off x="457200" y="3279775"/>
            <a:ext cx="2286000" cy="2438400"/>
            <a:chOff x="288" y="1824"/>
            <a:chExt cx="1440" cy="1536"/>
          </a:xfrm>
        </p:grpSpPr>
        <p:sp>
          <p:nvSpPr>
            <p:cNvPr id="182331" name="Text Box 59"/>
            <p:cNvSpPr txBox="1">
              <a:spLocks noChangeArrowheads="1"/>
            </p:cNvSpPr>
            <p:nvPr/>
          </p:nvSpPr>
          <p:spPr bwMode="auto">
            <a:xfrm>
              <a:off x="288" y="1824"/>
              <a:ext cx="144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8000"/>
                  </a:solidFill>
                  <a:latin typeface="黑体" pitchFamily="49" charset="-122"/>
                  <a:ea typeface="黑体" pitchFamily="49" charset="-122"/>
                </a:rPr>
                <a:t>入射波</a:t>
              </a:r>
            </a:p>
          </p:txBody>
        </p:sp>
        <p:grpSp>
          <p:nvGrpSpPr>
            <p:cNvPr id="7" name="Group 60"/>
            <p:cNvGrpSpPr>
              <a:grpSpLocks/>
            </p:cNvGrpSpPr>
            <p:nvPr/>
          </p:nvGrpSpPr>
          <p:grpSpPr bwMode="auto">
            <a:xfrm>
              <a:off x="288" y="2640"/>
              <a:ext cx="1056" cy="720"/>
              <a:chOff x="288" y="2688"/>
              <a:chExt cx="1056" cy="720"/>
            </a:xfrm>
          </p:grpSpPr>
          <p:sp>
            <p:nvSpPr>
              <p:cNvPr id="182333" name="Line 61"/>
              <p:cNvSpPr>
                <a:spLocks noChangeShapeType="1"/>
              </p:cNvSpPr>
              <p:nvPr/>
            </p:nvSpPr>
            <p:spPr bwMode="auto">
              <a:xfrm>
                <a:off x="288" y="2688"/>
                <a:ext cx="1056" cy="72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34" name="Line 62"/>
              <p:cNvSpPr>
                <a:spLocks noChangeShapeType="1"/>
              </p:cNvSpPr>
              <p:nvPr/>
            </p:nvSpPr>
            <p:spPr bwMode="auto">
              <a:xfrm>
                <a:off x="618" y="2928"/>
                <a:ext cx="246" cy="14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63"/>
            <p:cNvGrpSpPr>
              <a:grpSpLocks/>
            </p:cNvGrpSpPr>
            <p:nvPr/>
          </p:nvGrpSpPr>
          <p:grpSpPr bwMode="auto">
            <a:xfrm>
              <a:off x="432" y="2208"/>
              <a:ext cx="912" cy="624"/>
              <a:chOff x="432" y="2256"/>
              <a:chExt cx="912" cy="624"/>
            </a:xfrm>
          </p:grpSpPr>
          <p:sp>
            <p:nvSpPr>
              <p:cNvPr id="182336" name="Line 64"/>
              <p:cNvSpPr>
                <a:spLocks noChangeShapeType="1"/>
              </p:cNvSpPr>
              <p:nvPr/>
            </p:nvSpPr>
            <p:spPr bwMode="auto">
              <a:xfrm>
                <a:off x="432" y="2256"/>
                <a:ext cx="912" cy="62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37" name="Line 65"/>
              <p:cNvSpPr>
                <a:spLocks noChangeShapeType="1"/>
              </p:cNvSpPr>
              <p:nvPr/>
            </p:nvSpPr>
            <p:spPr bwMode="auto">
              <a:xfrm>
                <a:off x="603" y="2381"/>
                <a:ext cx="184" cy="11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1447800" y="4498975"/>
            <a:ext cx="1447800" cy="484188"/>
            <a:chOff x="912" y="2592"/>
            <a:chExt cx="912" cy="305"/>
          </a:xfrm>
        </p:grpSpPr>
        <p:sp>
          <p:nvSpPr>
            <p:cNvPr id="182339" name="Arc 67"/>
            <p:cNvSpPr>
              <a:spLocks/>
            </p:cNvSpPr>
            <p:nvPr/>
          </p:nvSpPr>
          <p:spPr bwMode="auto">
            <a:xfrm>
              <a:off x="1488" y="2736"/>
              <a:ext cx="96" cy="16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9670"/>
                <a:gd name="T2" fmla="*/ 20036 w 21600"/>
                <a:gd name="T3" fmla="*/ 29670 h 29670"/>
                <a:gd name="T4" fmla="*/ 0 w 21600"/>
                <a:gd name="T5" fmla="*/ 21600 h 2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67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4365"/>
                    <a:pt x="21069" y="27104"/>
                    <a:pt x="20035" y="29669"/>
                  </a:cubicBezTo>
                </a:path>
                <a:path w="21600" h="2967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4365"/>
                    <a:pt x="21069" y="27104"/>
                    <a:pt x="20035" y="2966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FF3399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2340" name="Object 68"/>
            <p:cNvGraphicFramePr>
              <a:graphicFrameLocks noChangeAspect="1"/>
            </p:cNvGraphicFramePr>
            <p:nvPr/>
          </p:nvGraphicFramePr>
          <p:xfrm>
            <a:off x="1613" y="2592"/>
            <a:ext cx="2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9" name="公式" r:id="rId5" imgW="177480" imgH="241200" progId="Equation.3">
                    <p:embed/>
                  </p:oleObj>
                </mc:Choice>
                <mc:Fallback>
                  <p:oleObj name="公式" r:id="rId5" imgW="177480" imgH="241200" progId="Equation.3">
                    <p:embed/>
                    <p:pic>
                      <p:nvPicPr>
                        <p:cNvPr id="0" name="Picture 1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3" y="2592"/>
                          <a:ext cx="211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2341" name="Arc 69"/>
            <p:cNvSpPr>
              <a:spLocks/>
            </p:cNvSpPr>
            <p:nvPr/>
          </p:nvSpPr>
          <p:spPr bwMode="auto">
            <a:xfrm flipH="1">
              <a:off x="1104" y="2736"/>
              <a:ext cx="96" cy="144"/>
            </a:xfrm>
            <a:custGeom>
              <a:avLst/>
              <a:gdLst>
                <a:gd name="G0" fmla="+- 1012 0 0"/>
                <a:gd name="G1" fmla="+- 21600 0 0"/>
                <a:gd name="G2" fmla="+- 21600 0 0"/>
                <a:gd name="T0" fmla="*/ 0 w 22612"/>
                <a:gd name="T1" fmla="*/ 24 h 21600"/>
                <a:gd name="T2" fmla="*/ 22612 w 22612"/>
                <a:gd name="T3" fmla="*/ 21600 h 21600"/>
                <a:gd name="T4" fmla="*/ 1012 w 2261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612" h="21600" fill="none" extrusionOk="0">
                  <a:moveTo>
                    <a:pt x="-1" y="23"/>
                  </a:moveTo>
                  <a:cubicBezTo>
                    <a:pt x="337" y="7"/>
                    <a:pt x="674" y="-1"/>
                    <a:pt x="1012" y="0"/>
                  </a:cubicBezTo>
                  <a:cubicBezTo>
                    <a:pt x="12941" y="0"/>
                    <a:pt x="22612" y="9670"/>
                    <a:pt x="22612" y="21600"/>
                  </a:cubicBezTo>
                </a:path>
                <a:path w="22612" h="21600" stroke="0" extrusionOk="0">
                  <a:moveTo>
                    <a:pt x="-1" y="23"/>
                  </a:moveTo>
                  <a:cubicBezTo>
                    <a:pt x="337" y="7"/>
                    <a:pt x="674" y="-1"/>
                    <a:pt x="1012" y="0"/>
                  </a:cubicBezTo>
                  <a:cubicBezTo>
                    <a:pt x="12941" y="0"/>
                    <a:pt x="22612" y="9670"/>
                    <a:pt x="22612" y="21600"/>
                  </a:cubicBezTo>
                  <a:lnTo>
                    <a:pt x="1012" y="21600"/>
                  </a:lnTo>
                  <a:close/>
                </a:path>
              </a:pathLst>
            </a:custGeom>
            <a:noFill/>
            <a:ln w="28575">
              <a:solidFill>
                <a:srgbClr val="FF3399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2342" name="Object 70"/>
            <p:cNvGraphicFramePr>
              <a:graphicFrameLocks noChangeAspect="1"/>
            </p:cNvGraphicFramePr>
            <p:nvPr/>
          </p:nvGraphicFramePr>
          <p:xfrm>
            <a:off x="912" y="2592"/>
            <a:ext cx="2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0" name="公式" r:id="rId7" imgW="177480" imgH="241200" progId="Equation.3">
                    <p:embed/>
                  </p:oleObj>
                </mc:Choice>
                <mc:Fallback>
                  <p:oleObj name="公式" r:id="rId7" imgW="177480" imgH="241200" progId="Equation.3">
                    <p:embed/>
                    <p:pic>
                      <p:nvPicPr>
                        <p:cNvPr id="0" name="Picture 1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592"/>
                          <a:ext cx="211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71"/>
          <p:cNvGrpSpPr>
            <a:grpSpLocks/>
          </p:cNvGrpSpPr>
          <p:nvPr/>
        </p:nvGrpSpPr>
        <p:grpSpPr bwMode="auto">
          <a:xfrm>
            <a:off x="2133600" y="3279775"/>
            <a:ext cx="3124200" cy="2438400"/>
            <a:chOff x="1344" y="1824"/>
            <a:chExt cx="1968" cy="1536"/>
          </a:xfrm>
        </p:grpSpPr>
        <p:sp>
          <p:nvSpPr>
            <p:cNvPr id="182344" name="Text Box 72"/>
            <p:cNvSpPr txBox="1">
              <a:spLocks noChangeArrowheads="1"/>
            </p:cNvSpPr>
            <p:nvPr/>
          </p:nvSpPr>
          <p:spPr bwMode="auto">
            <a:xfrm>
              <a:off x="2016" y="1824"/>
              <a:ext cx="129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散射波</a:t>
              </a:r>
            </a:p>
          </p:txBody>
        </p:sp>
        <p:grpSp>
          <p:nvGrpSpPr>
            <p:cNvPr id="11" name="Group 73"/>
            <p:cNvGrpSpPr>
              <a:grpSpLocks/>
            </p:cNvGrpSpPr>
            <p:nvPr/>
          </p:nvGrpSpPr>
          <p:grpSpPr bwMode="auto">
            <a:xfrm>
              <a:off x="1344" y="2592"/>
              <a:ext cx="1296" cy="768"/>
              <a:chOff x="1344" y="2640"/>
              <a:chExt cx="1296" cy="768"/>
            </a:xfrm>
          </p:grpSpPr>
          <p:sp>
            <p:nvSpPr>
              <p:cNvPr id="182346" name="Line 74"/>
              <p:cNvSpPr>
                <a:spLocks noChangeShapeType="1"/>
              </p:cNvSpPr>
              <p:nvPr/>
            </p:nvSpPr>
            <p:spPr bwMode="auto">
              <a:xfrm flipV="1">
                <a:off x="1344" y="2640"/>
                <a:ext cx="1296" cy="76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47" name="Line 75"/>
              <p:cNvSpPr>
                <a:spLocks noChangeShapeType="1"/>
              </p:cNvSpPr>
              <p:nvPr/>
            </p:nvSpPr>
            <p:spPr bwMode="auto">
              <a:xfrm flipV="1">
                <a:off x="2220" y="2736"/>
                <a:ext cx="228" cy="15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1344" y="2208"/>
              <a:ext cx="1008" cy="624"/>
              <a:chOff x="1344" y="2256"/>
              <a:chExt cx="1008" cy="624"/>
            </a:xfrm>
          </p:grpSpPr>
          <p:sp>
            <p:nvSpPr>
              <p:cNvPr id="182349" name="Line 77"/>
              <p:cNvSpPr>
                <a:spLocks noChangeShapeType="1"/>
              </p:cNvSpPr>
              <p:nvPr/>
            </p:nvSpPr>
            <p:spPr bwMode="auto">
              <a:xfrm flipV="1">
                <a:off x="1344" y="2256"/>
                <a:ext cx="1008" cy="62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350" name="Line 78"/>
              <p:cNvSpPr>
                <a:spLocks noChangeShapeType="1"/>
              </p:cNvSpPr>
              <p:nvPr/>
            </p:nvSpPr>
            <p:spPr bwMode="auto">
              <a:xfrm flipV="1">
                <a:off x="2062" y="2304"/>
                <a:ext cx="194" cy="13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79"/>
          <p:cNvGrpSpPr>
            <a:grpSpLocks/>
          </p:cNvGrpSpPr>
          <p:nvPr/>
        </p:nvGrpSpPr>
        <p:grpSpPr bwMode="auto">
          <a:xfrm>
            <a:off x="1143000" y="4346575"/>
            <a:ext cx="1905000" cy="1828800"/>
            <a:chOff x="768" y="2496"/>
            <a:chExt cx="1200" cy="1152"/>
          </a:xfrm>
        </p:grpSpPr>
        <p:graphicFrame>
          <p:nvGraphicFramePr>
            <p:cNvPr id="182352" name="Object 80"/>
            <p:cNvGraphicFramePr>
              <a:graphicFrameLocks noChangeAspect="1"/>
            </p:cNvGraphicFramePr>
            <p:nvPr/>
          </p:nvGraphicFramePr>
          <p:xfrm>
            <a:off x="1248" y="2496"/>
            <a:ext cx="30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1"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0" name="Picture 8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496"/>
                          <a:ext cx="305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" name="Group 81"/>
            <p:cNvGrpSpPr>
              <a:grpSpLocks/>
            </p:cNvGrpSpPr>
            <p:nvPr/>
          </p:nvGrpSpPr>
          <p:grpSpPr bwMode="auto">
            <a:xfrm>
              <a:off x="768" y="2832"/>
              <a:ext cx="1200" cy="816"/>
              <a:chOff x="768" y="2832"/>
              <a:chExt cx="1200" cy="816"/>
            </a:xfrm>
          </p:grpSpPr>
          <p:graphicFrame>
            <p:nvGraphicFramePr>
              <p:cNvPr id="182354" name="Object 82"/>
              <p:cNvGraphicFramePr>
                <a:graphicFrameLocks noChangeAspect="1"/>
              </p:cNvGraphicFramePr>
              <p:nvPr/>
            </p:nvGraphicFramePr>
            <p:xfrm>
              <a:off x="1225" y="3376"/>
              <a:ext cx="29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22" name="Equation" r:id="rId11" imgW="152280" imgH="177480" progId="Equation.3">
                      <p:embed/>
                    </p:oleObj>
                  </mc:Choice>
                  <mc:Fallback>
                    <p:oleObj name="Equation" r:id="rId11" imgW="152280" imgH="177480" progId="Equation.3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5" y="3376"/>
                            <a:ext cx="294" cy="2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2355" name="Object 83"/>
              <p:cNvGraphicFramePr>
                <a:graphicFrameLocks noChangeAspect="1"/>
              </p:cNvGraphicFramePr>
              <p:nvPr/>
            </p:nvGraphicFramePr>
            <p:xfrm>
              <a:off x="768" y="3059"/>
              <a:ext cx="317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23" name="Equation" r:id="rId13" imgW="152280" imgH="164880" progId="Equation.3">
                      <p:embed/>
                    </p:oleObj>
                  </mc:Choice>
                  <mc:Fallback>
                    <p:oleObj name="Equation" r:id="rId13" imgW="152280" imgH="164880" progId="Equation.3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" y="3059"/>
                            <a:ext cx="317" cy="2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5" name="Group 84"/>
              <p:cNvGrpSpPr>
                <a:grpSpLocks/>
              </p:cNvGrpSpPr>
              <p:nvPr/>
            </p:nvGrpSpPr>
            <p:grpSpPr bwMode="auto">
              <a:xfrm>
                <a:off x="1104" y="2832"/>
                <a:ext cx="571" cy="363"/>
                <a:chOff x="1104" y="2928"/>
                <a:chExt cx="480" cy="384"/>
              </a:xfrm>
            </p:grpSpPr>
            <p:sp>
              <p:nvSpPr>
                <p:cNvPr id="182357" name="Line 85"/>
                <p:cNvSpPr>
                  <a:spLocks noChangeShapeType="1"/>
                </p:cNvSpPr>
                <p:nvPr/>
              </p:nvSpPr>
              <p:spPr bwMode="auto">
                <a:xfrm>
                  <a:off x="1344" y="2928"/>
                  <a:ext cx="240" cy="384"/>
                </a:xfrm>
                <a:prstGeom prst="line">
                  <a:avLst/>
                </a:prstGeom>
                <a:noFill/>
                <a:ln w="57150">
                  <a:solidFill>
                    <a:srgbClr val="FF0000"/>
                  </a:solidFill>
                  <a:prstDash val="sysDot"/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2358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104" y="2928"/>
                  <a:ext cx="236" cy="384"/>
                </a:xfrm>
                <a:prstGeom prst="line">
                  <a:avLst/>
                </a:prstGeom>
                <a:noFill/>
                <a:ln w="57150">
                  <a:solidFill>
                    <a:srgbClr val="FF0000"/>
                  </a:solidFill>
                  <a:prstDash val="sysDot"/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82359" name="Object 87"/>
              <p:cNvGraphicFramePr>
                <a:graphicFrameLocks noChangeAspect="1"/>
              </p:cNvGraphicFramePr>
              <p:nvPr/>
            </p:nvGraphicFramePr>
            <p:xfrm>
              <a:off x="1651" y="3059"/>
              <a:ext cx="317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24" name="Equation" r:id="rId15" imgW="152280" imgH="164880" progId="Equation.3">
                      <p:embed/>
                    </p:oleObj>
                  </mc:Choice>
                  <mc:Fallback>
                    <p:oleObj name="Equation" r:id="rId15" imgW="152280" imgH="164880" progId="Equation.3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51" y="3059"/>
                            <a:ext cx="317" cy="2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82360" name="Text Box 88"/>
          <p:cNvSpPr txBox="1">
            <a:spLocks noChangeArrowheads="1"/>
          </p:cNvSpPr>
          <p:nvPr/>
        </p:nvSpPr>
        <p:spPr bwMode="auto">
          <a:xfrm>
            <a:off x="381000" y="868363"/>
            <a:ext cx="8382000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   1913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年英国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布拉格父子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提出了一种解释Ｘ射线衍射的方法，给出了定量结果，并于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1915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年荣获物理学诺贝尔奖．</a:t>
            </a:r>
          </a:p>
        </p:txBody>
      </p:sp>
      <p:grpSp>
        <p:nvGrpSpPr>
          <p:cNvPr id="16" name="Group 89"/>
          <p:cNvGrpSpPr>
            <a:grpSpLocks/>
          </p:cNvGrpSpPr>
          <p:nvPr/>
        </p:nvGrpSpPr>
        <p:grpSpPr bwMode="auto">
          <a:xfrm>
            <a:off x="7010400" y="2163763"/>
            <a:ext cx="1752600" cy="533400"/>
            <a:chOff x="4128" y="2016"/>
            <a:chExt cx="1104" cy="336"/>
          </a:xfrm>
        </p:grpSpPr>
        <p:graphicFrame>
          <p:nvGraphicFramePr>
            <p:cNvPr id="182362" name="Object 90"/>
            <p:cNvGraphicFramePr>
              <a:graphicFrameLocks noChangeAspect="1"/>
            </p:cNvGraphicFramePr>
            <p:nvPr/>
          </p:nvGraphicFramePr>
          <p:xfrm>
            <a:off x="4896" y="2016"/>
            <a:ext cx="29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5" name="公式" r:id="rId17" imgW="177480" imgH="241200" progId="Equation.3">
                    <p:embed/>
                  </p:oleObj>
                </mc:Choice>
                <mc:Fallback>
                  <p:oleObj name="公式" r:id="rId17" imgW="177480" imgH="241200" progId="Equation.3">
                    <p:embed/>
                    <p:pic>
                      <p:nvPicPr>
                        <p:cNvPr id="0" name="Picture 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016"/>
                          <a:ext cx="29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2363" name="Text Box 91"/>
            <p:cNvSpPr txBox="1">
              <a:spLocks noChangeArrowheads="1"/>
            </p:cNvSpPr>
            <p:nvPr/>
          </p:nvSpPr>
          <p:spPr bwMode="auto">
            <a:xfrm>
              <a:off x="4128" y="2016"/>
              <a:ext cx="1104" cy="327"/>
            </a:xfrm>
            <a:prstGeom prst="rect">
              <a:avLst/>
            </a:prstGeom>
            <a:noFill/>
            <a:ln w="19050">
              <a:noFill/>
              <a:prstDash val="dash"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掠射角</a:t>
              </a:r>
            </a:p>
          </p:txBody>
        </p:sp>
      </p:grpSp>
      <p:grpSp>
        <p:nvGrpSpPr>
          <p:cNvPr id="17" name="Group 92"/>
          <p:cNvGrpSpPr>
            <a:grpSpLocks/>
          </p:cNvGrpSpPr>
          <p:nvPr/>
        </p:nvGrpSpPr>
        <p:grpSpPr bwMode="auto">
          <a:xfrm>
            <a:off x="4800600" y="2178050"/>
            <a:ext cx="2209800" cy="519113"/>
            <a:chOff x="3696" y="1440"/>
            <a:chExt cx="1392" cy="327"/>
          </a:xfrm>
        </p:grpSpPr>
        <p:graphicFrame>
          <p:nvGraphicFramePr>
            <p:cNvPr id="182365" name="Object 93"/>
            <p:cNvGraphicFramePr>
              <a:graphicFrameLocks noChangeAspect="1"/>
            </p:cNvGraphicFramePr>
            <p:nvPr/>
          </p:nvGraphicFramePr>
          <p:xfrm>
            <a:off x="4704" y="1440"/>
            <a:ext cx="241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6" name="公式" r:id="rId19" imgW="190440" imgH="253800" progId="Equation.3">
                    <p:embed/>
                  </p:oleObj>
                </mc:Choice>
                <mc:Fallback>
                  <p:oleObj name="公式" r:id="rId19" imgW="190440" imgH="25380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1440"/>
                          <a:ext cx="241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2366" name="Text Box 94"/>
            <p:cNvSpPr txBox="1">
              <a:spLocks noChangeArrowheads="1"/>
            </p:cNvSpPr>
            <p:nvPr/>
          </p:nvSpPr>
          <p:spPr bwMode="auto">
            <a:xfrm>
              <a:off x="3696" y="1440"/>
              <a:ext cx="1392" cy="327"/>
            </a:xfrm>
            <a:prstGeom prst="rect">
              <a:avLst/>
            </a:prstGeom>
            <a:noFill/>
            <a:ln w="19050">
              <a:noFill/>
              <a:prstDash val="dash"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晶格常数  ，</a:t>
              </a:r>
            </a:p>
          </p:txBody>
        </p:sp>
      </p:grpSp>
      <p:sp>
        <p:nvSpPr>
          <p:cNvPr id="182367" name="Rectangle 95"/>
          <p:cNvSpPr>
            <a:spLocks noChangeArrowheads="1"/>
          </p:cNvSpPr>
          <p:nvPr/>
        </p:nvSpPr>
        <p:spPr bwMode="auto">
          <a:xfrm>
            <a:off x="4724400" y="3833813"/>
            <a:ext cx="4419600" cy="1126462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相邻两个晶面反射的两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X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射线干涉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加强的条件</a:t>
            </a:r>
          </a:p>
        </p:txBody>
      </p:sp>
      <p:grpSp>
        <p:nvGrpSpPr>
          <p:cNvPr id="18" name="Group 96"/>
          <p:cNvGrpSpPr>
            <a:grpSpLocks/>
          </p:cNvGrpSpPr>
          <p:nvPr/>
        </p:nvGrpSpPr>
        <p:grpSpPr bwMode="auto">
          <a:xfrm>
            <a:off x="4716463" y="4960938"/>
            <a:ext cx="3657600" cy="1897062"/>
            <a:chOff x="2976" y="2936"/>
            <a:chExt cx="2304" cy="1195"/>
          </a:xfrm>
        </p:grpSpPr>
        <p:sp>
          <p:nvSpPr>
            <p:cNvPr id="182369" name="Rectangle 97"/>
            <p:cNvSpPr>
              <a:spLocks noChangeArrowheads="1"/>
            </p:cNvSpPr>
            <p:nvPr/>
          </p:nvSpPr>
          <p:spPr bwMode="auto">
            <a:xfrm>
              <a:off x="2976" y="2936"/>
              <a:ext cx="23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20"/>
                </a:buBlip>
              </a:pPr>
              <a:r>
                <a:rPr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  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布拉格公式</a:t>
              </a:r>
            </a:p>
          </p:txBody>
        </p:sp>
        <p:graphicFrame>
          <p:nvGraphicFramePr>
            <p:cNvPr id="182370" name="Object 98"/>
            <p:cNvGraphicFramePr>
              <a:graphicFrameLocks noChangeAspect="1"/>
            </p:cNvGraphicFramePr>
            <p:nvPr/>
          </p:nvGraphicFramePr>
          <p:xfrm>
            <a:off x="3393" y="3807"/>
            <a:ext cx="1662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7" name="Equation" r:id="rId21" imgW="1422360" imgH="330120" progId="Equation.3">
                    <p:embed/>
                  </p:oleObj>
                </mc:Choice>
                <mc:Fallback>
                  <p:oleObj name="Equation" r:id="rId21" imgW="1422360" imgH="33012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3" y="3807"/>
                          <a:ext cx="1662" cy="3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2371" name="Object 99"/>
            <p:cNvGraphicFramePr>
              <a:graphicFrameLocks noChangeAspect="1"/>
            </p:cNvGraphicFramePr>
            <p:nvPr/>
          </p:nvGraphicFramePr>
          <p:xfrm>
            <a:off x="3360" y="3359"/>
            <a:ext cx="158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8" name="Equation" r:id="rId23" imgW="1346040" imgH="253800" progId="Equation.3">
                    <p:embed/>
                  </p:oleObj>
                </mc:Choice>
                <mc:Fallback>
                  <p:oleObj name="Equation" r:id="rId23" imgW="1346040" imgH="2538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359"/>
                          <a:ext cx="1584" cy="304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EDFAD2"/>
                            </a:gs>
                            <a:gs pos="50000">
                              <a:srgbClr val="FFFFFF"/>
                            </a:gs>
                            <a:gs pos="100000">
                              <a:srgbClr val="EDFAD2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00"/>
          <p:cNvGrpSpPr>
            <a:grpSpLocks/>
          </p:cNvGrpSpPr>
          <p:nvPr/>
        </p:nvGrpSpPr>
        <p:grpSpPr bwMode="auto">
          <a:xfrm>
            <a:off x="5486400" y="2786063"/>
            <a:ext cx="2667000" cy="979487"/>
            <a:chOff x="3456" y="1592"/>
            <a:chExt cx="1728" cy="614"/>
          </a:xfrm>
        </p:grpSpPr>
        <p:graphicFrame>
          <p:nvGraphicFramePr>
            <p:cNvPr id="182373" name="Object 101"/>
            <p:cNvGraphicFramePr>
              <a:graphicFrameLocks noChangeAspect="1"/>
            </p:cNvGraphicFramePr>
            <p:nvPr/>
          </p:nvGraphicFramePr>
          <p:xfrm>
            <a:off x="3456" y="1592"/>
            <a:ext cx="1728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9" name="Equation" r:id="rId25" imgW="1625400" imgH="279360" progId="Equation.3">
                    <p:embed/>
                  </p:oleObj>
                </mc:Choice>
                <mc:Fallback>
                  <p:oleObj name="Equation" r:id="rId25" imgW="1625400" imgH="279360" progId="Equation.3">
                    <p:embed/>
                    <p:pic>
                      <p:nvPicPr>
                        <p:cNvPr id="0" name="Picture 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592"/>
                          <a:ext cx="1728" cy="2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2374" name="Object 102"/>
            <p:cNvGraphicFramePr>
              <a:graphicFrameLocks noChangeAspect="1"/>
            </p:cNvGraphicFramePr>
            <p:nvPr/>
          </p:nvGraphicFramePr>
          <p:xfrm>
            <a:off x="3744" y="1920"/>
            <a:ext cx="124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0" name="Equation" r:id="rId27" imgW="1218960" imgH="279360" progId="Equation.3">
                    <p:embed/>
                  </p:oleObj>
                </mc:Choice>
                <mc:Fallback>
                  <p:oleObj name="Equation" r:id="rId27" imgW="1218960" imgH="27936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920"/>
                          <a:ext cx="1248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矩形 19"/>
          <p:cNvSpPr/>
          <p:nvPr/>
        </p:nvSpPr>
        <p:spPr>
          <a:xfrm>
            <a:off x="706650" y="228600"/>
            <a:ext cx="4924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X</a:t>
            </a:r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射线衍射</a:t>
            </a:r>
            <a:r>
              <a:rPr lang="en-US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布拉格公式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67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2"/>
          <p:cNvSpPr txBox="1">
            <a:spLocks noChangeArrowheads="1"/>
          </p:cNvSpPr>
          <p:nvPr/>
        </p:nvSpPr>
        <p:spPr bwMode="auto">
          <a:xfrm>
            <a:off x="228600" y="1643062"/>
            <a:ext cx="89154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用途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测量射线的波长研究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X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射线谱，进而研究原子结构；研究晶体的结构，进一步研究材料性能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例如对大分子</a:t>
            </a:r>
            <a:r>
              <a:rPr lang="en-US" altLang="zh-CN" sz="2800" dirty="0">
                <a:solidFill>
                  <a:srgbClr val="CC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晶体的成千张的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X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射线衍射照片的分析，显示出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分子的</a:t>
            </a: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双螺旋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结构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.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9600" y="3894138"/>
            <a:ext cx="4648200" cy="2811463"/>
            <a:chOff x="384" y="2252"/>
            <a:chExt cx="2928" cy="1771"/>
          </a:xfrm>
        </p:grpSpPr>
        <p:pic>
          <p:nvPicPr>
            <p:cNvPr id="183300" name="Picture 4" descr="wltt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2" y="2252"/>
              <a:ext cx="1872" cy="13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83301" name="Text Box 5"/>
            <p:cNvSpPr txBox="1">
              <a:spLocks noChangeArrowheads="1"/>
            </p:cNvSpPr>
            <p:nvPr/>
          </p:nvSpPr>
          <p:spPr bwMode="auto">
            <a:xfrm>
              <a:off x="384" y="3696"/>
              <a:ext cx="2928" cy="32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DNA</a:t>
              </a:r>
              <a:r>
                <a:rPr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晶体的</a:t>
              </a:r>
              <a:r>
                <a:rPr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X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衍射照片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029200" y="3138487"/>
            <a:ext cx="4114800" cy="3643313"/>
            <a:chOff x="3168" y="1632"/>
            <a:chExt cx="2592" cy="2295"/>
          </a:xfrm>
        </p:grpSpPr>
        <p:pic>
          <p:nvPicPr>
            <p:cNvPr id="183303" name="Picture 7" descr="wltt5"/>
            <p:cNvPicPr>
              <a:picLocks noChangeAspect="1" noChangeArrowheads="1"/>
            </p:cNvPicPr>
            <p:nvPr/>
          </p:nvPicPr>
          <p:blipFill>
            <a:blip r:embed="rId4"/>
            <a:srcRect t="2438" r="4762"/>
            <a:stretch>
              <a:fillRect/>
            </a:stretch>
          </p:blipFill>
          <p:spPr bwMode="auto">
            <a:xfrm>
              <a:off x="3840" y="1632"/>
              <a:ext cx="960" cy="192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83304" name="Text Box 8"/>
            <p:cNvSpPr txBox="1">
              <a:spLocks noChangeArrowheads="1"/>
            </p:cNvSpPr>
            <p:nvPr/>
          </p:nvSpPr>
          <p:spPr bwMode="auto">
            <a:xfrm>
              <a:off x="3168" y="3600"/>
              <a:ext cx="25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DNA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分子的双螺旋结构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28600" y="1093787"/>
            <a:ext cx="8175625" cy="555625"/>
            <a:chOff x="144" y="488"/>
            <a:chExt cx="5150" cy="350"/>
          </a:xfrm>
        </p:grpSpPr>
        <p:sp>
          <p:nvSpPr>
            <p:cNvPr id="183306" name="Rectangle 10"/>
            <p:cNvSpPr>
              <a:spLocks noChangeArrowheads="1"/>
            </p:cNvSpPr>
            <p:nvPr/>
          </p:nvSpPr>
          <p:spPr bwMode="auto">
            <a:xfrm>
              <a:off x="144" y="488"/>
              <a:ext cx="23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5"/>
                </a:buBlip>
              </a:pPr>
              <a:r>
                <a:rPr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  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布拉格公式</a:t>
              </a:r>
            </a:p>
          </p:txBody>
        </p:sp>
        <p:graphicFrame>
          <p:nvGraphicFramePr>
            <p:cNvPr id="183307" name="Object 11"/>
            <p:cNvGraphicFramePr>
              <a:graphicFrameLocks noChangeAspect="1"/>
            </p:cNvGraphicFramePr>
            <p:nvPr/>
          </p:nvGraphicFramePr>
          <p:xfrm>
            <a:off x="3730" y="533"/>
            <a:ext cx="156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10" name="Equation" r:id="rId6" imgW="1422360" imgH="330120" progId="Equation.3">
                    <p:embed/>
                  </p:oleObj>
                </mc:Choice>
                <mc:Fallback>
                  <p:oleObj name="Equation" r:id="rId6" imgW="1422360" imgH="33012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0" y="533"/>
                          <a:ext cx="1564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308" name="Object 12"/>
            <p:cNvGraphicFramePr>
              <a:graphicFrameLocks noChangeAspect="1"/>
            </p:cNvGraphicFramePr>
            <p:nvPr/>
          </p:nvGraphicFramePr>
          <p:xfrm>
            <a:off x="2064" y="497"/>
            <a:ext cx="148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11" name="Equation" r:id="rId8" imgW="1346040" imgH="253800" progId="Equation.3">
                    <p:embed/>
                  </p:oleObj>
                </mc:Choice>
                <mc:Fallback>
                  <p:oleObj name="Equation" r:id="rId8" imgW="1346040" imgH="2538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497"/>
                          <a:ext cx="1488" cy="286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EDFAD2"/>
                            </a:gs>
                            <a:gs pos="50000">
                              <a:srgbClr val="FFFFFF"/>
                            </a:gs>
                            <a:gs pos="100000">
                              <a:srgbClr val="EDFAD2"/>
                            </a:gs>
                          </a:gsLst>
                          <a:lin ang="5400000" scaled="1"/>
                        </a:gradFill>
                        <a:ln w="6350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矩形 12"/>
          <p:cNvSpPr/>
          <p:nvPr/>
        </p:nvSpPr>
        <p:spPr>
          <a:xfrm>
            <a:off x="706650" y="228600"/>
            <a:ext cx="4924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X</a:t>
            </a:r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射线衍射</a:t>
            </a:r>
            <a:r>
              <a:rPr lang="en-US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布拉格公式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1163"/>
            <a:ext cx="7740000" cy="58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0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63727"/>
          <a:stretch/>
        </p:blipFill>
        <p:spPr>
          <a:xfrm>
            <a:off x="0" y="914400"/>
            <a:ext cx="4896000" cy="2766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7"/>
          <a:stretch/>
        </p:blipFill>
        <p:spPr>
          <a:xfrm>
            <a:off x="4876799" y="2514600"/>
            <a:ext cx="4248000" cy="431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1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681027" y="208693"/>
            <a:ext cx="28632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 衍射的分类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648200" y="1219200"/>
            <a:ext cx="4724400" cy="2819400"/>
            <a:chOff x="2928" y="720"/>
            <a:chExt cx="2976" cy="1776"/>
          </a:xfrm>
        </p:grpSpPr>
        <p:sp>
          <p:nvSpPr>
            <p:cNvPr id="47108" name="Rectangle 4"/>
            <p:cNvSpPr>
              <a:spLocks noChangeArrowheads="1"/>
            </p:cNvSpPr>
            <p:nvPr/>
          </p:nvSpPr>
          <p:spPr bwMode="auto">
            <a:xfrm>
              <a:off x="2928" y="720"/>
              <a:ext cx="2688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09" name="Rectangle 5"/>
            <p:cNvSpPr>
              <a:spLocks noChangeArrowheads="1"/>
            </p:cNvSpPr>
            <p:nvPr/>
          </p:nvSpPr>
          <p:spPr bwMode="auto">
            <a:xfrm>
              <a:off x="2928" y="720"/>
              <a:ext cx="2688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夫 琅 禾 费  衍 射</a:t>
              </a: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320" y="1200"/>
              <a:ext cx="48" cy="864"/>
              <a:chOff x="4272" y="1104"/>
              <a:chExt cx="48" cy="864"/>
            </a:xfrm>
          </p:grpSpPr>
          <p:sp>
            <p:nvSpPr>
              <p:cNvPr id="47111" name="Rectangle 7" descr="栎木"/>
              <p:cNvSpPr>
                <a:spLocks noChangeArrowheads="1"/>
              </p:cNvSpPr>
              <p:nvPr/>
            </p:nvSpPr>
            <p:spPr bwMode="auto">
              <a:xfrm>
                <a:off x="4272" y="1632"/>
                <a:ext cx="48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12" name="Rectangle 8" descr="栎木"/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48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3312" y="1344"/>
              <a:ext cx="1008" cy="576"/>
              <a:chOff x="3600" y="1248"/>
              <a:chExt cx="672" cy="576"/>
            </a:xfrm>
          </p:grpSpPr>
          <p:sp>
            <p:nvSpPr>
              <p:cNvPr id="47114" name="Line 10"/>
              <p:cNvSpPr>
                <a:spLocks noChangeShapeType="1"/>
              </p:cNvSpPr>
              <p:nvPr/>
            </p:nvSpPr>
            <p:spPr bwMode="auto">
              <a:xfrm>
                <a:off x="3840" y="1344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15" name="Line 11"/>
              <p:cNvSpPr>
                <a:spLocks noChangeShapeType="1"/>
              </p:cNvSpPr>
              <p:nvPr/>
            </p:nvSpPr>
            <p:spPr bwMode="auto">
              <a:xfrm>
                <a:off x="3840" y="1440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16" name="Line 12"/>
              <p:cNvSpPr>
                <a:spLocks noChangeShapeType="1"/>
              </p:cNvSpPr>
              <p:nvPr/>
            </p:nvSpPr>
            <p:spPr bwMode="auto">
              <a:xfrm>
                <a:off x="3840" y="1536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17" name="Line 13"/>
              <p:cNvSpPr>
                <a:spLocks noChangeShapeType="1"/>
              </p:cNvSpPr>
              <p:nvPr/>
            </p:nvSpPr>
            <p:spPr bwMode="auto">
              <a:xfrm>
                <a:off x="3840" y="1632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18" name="Line 14"/>
              <p:cNvSpPr>
                <a:spLocks noChangeShapeType="1"/>
              </p:cNvSpPr>
              <p:nvPr/>
            </p:nvSpPr>
            <p:spPr bwMode="auto">
              <a:xfrm>
                <a:off x="3840" y="1728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19" name="Line 15"/>
              <p:cNvSpPr>
                <a:spLocks noChangeShapeType="1"/>
              </p:cNvSpPr>
              <p:nvPr/>
            </p:nvSpPr>
            <p:spPr bwMode="auto">
              <a:xfrm>
                <a:off x="3840" y="1824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0" name="Line 16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1" name="Line 17"/>
              <p:cNvSpPr>
                <a:spLocks noChangeShapeType="1"/>
              </p:cNvSpPr>
              <p:nvPr/>
            </p:nvSpPr>
            <p:spPr bwMode="auto">
              <a:xfrm>
                <a:off x="3600" y="1344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2" name="Line 18"/>
              <p:cNvSpPr>
                <a:spLocks noChangeShapeType="1"/>
              </p:cNvSpPr>
              <p:nvPr/>
            </p:nvSpPr>
            <p:spPr bwMode="auto">
              <a:xfrm>
                <a:off x="3600" y="1440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3" name="Line 19"/>
              <p:cNvSpPr>
                <a:spLocks noChangeShapeType="1"/>
              </p:cNvSpPr>
              <p:nvPr/>
            </p:nvSpPr>
            <p:spPr bwMode="auto">
              <a:xfrm>
                <a:off x="3600" y="1536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4" name="Line 20"/>
              <p:cNvSpPr>
                <a:spLocks noChangeShapeType="1"/>
              </p:cNvSpPr>
              <p:nvPr/>
            </p:nvSpPr>
            <p:spPr bwMode="auto">
              <a:xfrm>
                <a:off x="3600" y="1632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5" name="Line 21"/>
              <p:cNvSpPr>
                <a:spLocks noChangeShapeType="1"/>
              </p:cNvSpPr>
              <p:nvPr/>
            </p:nvSpPr>
            <p:spPr bwMode="auto">
              <a:xfrm>
                <a:off x="3600" y="1728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6" name="Line 22"/>
              <p:cNvSpPr>
                <a:spLocks noChangeShapeType="1"/>
              </p:cNvSpPr>
              <p:nvPr/>
            </p:nvSpPr>
            <p:spPr bwMode="auto">
              <a:xfrm>
                <a:off x="3600" y="1824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7" name="Line 23"/>
              <p:cNvSpPr>
                <a:spLocks noChangeShapeType="1"/>
              </p:cNvSpPr>
              <p:nvPr/>
            </p:nvSpPr>
            <p:spPr bwMode="auto">
              <a:xfrm>
                <a:off x="3600" y="1248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7128" name="Rectangle 24"/>
            <p:cNvSpPr>
              <a:spLocks noChangeArrowheads="1"/>
            </p:cNvSpPr>
            <p:nvPr/>
          </p:nvSpPr>
          <p:spPr bwMode="auto">
            <a:xfrm>
              <a:off x="2976" y="2169"/>
              <a:ext cx="29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光源、屏与缝相距无限远</a:t>
              </a:r>
            </a:p>
          </p:txBody>
        </p:sp>
        <p:sp>
          <p:nvSpPr>
            <p:cNvPr id="47129" name="Text Box 25"/>
            <p:cNvSpPr txBox="1">
              <a:spLocks noChangeArrowheads="1"/>
            </p:cNvSpPr>
            <p:nvPr/>
          </p:nvSpPr>
          <p:spPr bwMode="auto">
            <a:xfrm>
              <a:off x="4368" y="1056"/>
              <a:ext cx="34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800" dirty="0">
                  <a:latin typeface="黑体" pitchFamily="2" charset="-122"/>
                  <a:ea typeface="黑体" pitchFamily="2" charset="-122"/>
                </a:rPr>
                <a:t>缝</a:t>
              </a:r>
              <a:endParaRPr lang="zh-CN" altLang="en-US" sz="2800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4320" y="1236"/>
              <a:ext cx="960" cy="492"/>
              <a:chOff x="4320" y="1236"/>
              <a:chExt cx="816" cy="492"/>
            </a:xfrm>
          </p:grpSpPr>
          <p:sp>
            <p:nvSpPr>
              <p:cNvPr id="47131" name="Line 27"/>
              <p:cNvSpPr>
                <a:spLocks noChangeShapeType="1"/>
              </p:cNvSpPr>
              <p:nvPr/>
            </p:nvSpPr>
            <p:spPr bwMode="auto">
              <a:xfrm flipV="1">
                <a:off x="4368" y="1344"/>
                <a:ext cx="432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2" name="Line 28"/>
              <p:cNvSpPr>
                <a:spLocks noChangeShapeType="1"/>
              </p:cNvSpPr>
              <p:nvPr/>
            </p:nvSpPr>
            <p:spPr bwMode="auto">
              <a:xfrm flipV="1">
                <a:off x="4320" y="1440"/>
                <a:ext cx="457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3" name="Line 29"/>
              <p:cNvSpPr>
                <a:spLocks noChangeShapeType="1"/>
              </p:cNvSpPr>
              <p:nvPr/>
            </p:nvSpPr>
            <p:spPr bwMode="auto">
              <a:xfrm flipV="1">
                <a:off x="4320" y="1536"/>
                <a:ext cx="457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" name="Group 30"/>
              <p:cNvGrpSpPr>
                <a:grpSpLocks/>
              </p:cNvGrpSpPr>
              <p:nvPr/>
            </p:nvGrpSpPr>
            <p:grpSpPr bwMode="auto">
              <a:xfrm rot="21300000">
                <a:off x="4512" y="1236"/>
                <a:ext cx="624" cy="384"/>
                <a:chOff x="4272" y="1248"/>
                <a:chExt cx="480" cy="384"/>
              </a:xfrm>
            </p:grpSpPr>
            <p:sp>
              <p:nvSpPr>
                <p:cNvPr id="47135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4320" y="1248"/>
                  <a:ext cx="432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36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4272" y="1344"/>
                  <a:ext cx="457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37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4272" y="1440"/>
                  <a:ext cx="457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04800" y="4191000"/>
            <a:ext cx="8610600" cy="2819400"/>
            <a:chOff x="192" y="2592"/>
            <a:chExt cx="5424" cy="1776"/>
          </a:xfrm>
        </p:grpSpPr>
        <p:sp>
          <p:nvSpPr>
            <p:cNvPr id="47139" name="Rectangle 35"/>
            <p:cNvSpPr>
              <a:spLocks noChangeArrowheads="1"/>
            </p:cNvSpPr>
            <p:nvPr/>
          </p:nvSpPr>
          <p:spPr bwMode="auto">
            <a:xfrm>
              <a:off x="192" y="2592"/>
              <a:ext cx="5424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" name="Group 36"/>
            <p:cNvGrpSpPr>
              <a:grpSpLocks/>
            </p:cNvGrpSpPr>
            <p:nvPr/>
          </p:nvGrpSpPr>
          <p:grpSpPr bwMode="auto">
            <a:xfrm>
              <a:off x="2448" y="2928"/>
              <a:ext cx="73" cy="1056"/>
              <a:chOff x="2400" y="2928"/>
              <a:chExt cx="48" cy="1056"/>
            </a:xfrm>
          </p:grpSpPr>
          <p:sp>
            <p:nvSpPr>
              <p:cNvPr id="47141" name="Rectangle 37" descr="栎木"/>
              <p:cNvSpPr>
                <a:spLocks noChangeArrowheads="1"/>
              </p:cNvSpPr>
              <p:nvPr/>
            </p:nvSpPr>
            <p:spPr bwMode="auto">
              <a:xfrm>
                <a:off x="2400" y="2928"/>
                <a:ext cx="48" cy="384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2" name="Rectangle 38" descr="栎木"/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48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1872" y="3312"/>
              <a:ext cx="624" cy="384"/>
              <a:chOff x="1824" y="3312"/>
              <a:chExt cx="624" cy="384"/>
            </a:xfrm>
          </p:grpSpPr>
          <p:sp>
            <p:nvSpPr>
              <p:cNvPr id="47144" name="Line 40"/>
              <p:cNvSpPr>
                <a:spLocks noChangeShapeType="1"/>
              </p:cNvSpPr>
              <p:nvPr/>
            </p:nvSpPr>
            <p:spPr bwMode="auto">
              <a:xfrm>
                <a:off x="1872" y="3312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5" name="Line 41"/>
              <p:cNvSpPr>
                <a:spLocks noChangeShapeType="1"/>
              </p:cNvSpPr>
              <p:nvPr/>
            </p:nvSpPr>
            <p:spPr bwMode="auto">
              <a:xfrm>
                <a:off x="1872" y="3408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6" name="Line 42"/>
              <p:cNvSpPr>
                <a:spLocks noChangeShapeType="1"/>
              </p:cNvSpPr>
              <p:nvPr/>
            </p:nvSpPr>
            <p:spPr bwMode="auto">
              <a:xfrm>
                <a:off x="1824" y="3504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7" name="Line 43"/>
              <p:cNvSpPr>
                <a:spLocks noChangeShapeType="1"/>
              </p:cNvSpPr>
              <p:nvPr/>
            </p:nvSpPr>
            <p:spPr bwMode="auto">
              <a:xfrm>
                <a:off x="1872" y="3600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8" name="Line 44"/>
              <p:cNvSpPr>
                <a:spLocks noChangeShapeType="1"/>
              </p:cNvSpPr>
              <p:nvPr/>
            </p:nvSpPr>
            <p:spPr bwMode="auto">
              <a:xfrm>
                <a:off x="1872" y="3696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45"/>
            <p:cNvGrpSpPr>
              <a:grpSpLocks/>
            </p:cNvGrpSpPr>
            <p:nvPr/>
          </p:nvGrpSpPr>
          <p:grpSpPr bwMode="auto">
            <a:xfrm>
              <a:off x="2448" y="3120"/>
              <a:ext cx="1296" cy="576"/>
              <a:chOff x="2400" y="3120"/>
              <a:chExt cx="1296" cy="576"/>
            </a:xfrm>
          </p:grpSpPr>
          <p:sp>
            <p:nvSpPr>
              <p:cNvPr id="47150" name="Line 46"/>
              <p:cNvSpPr>
                <a:spLocks noChangeShapeType="1"/>
              </p:cNvSpPr>
              <p:nvPr/>
            </p:nvSpPr>
            <p:spPr bwMode="auto">
              <a:xfrm flipV="1">
                <a:off x="2400" y="3120"/>
                <a:ext cx="120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1" name="Line 47"/>
              <p:cNvSpPr>
                <a:spLocks noChangeShapeType="1"/>
              </p:cNvSpPr>
              <p:nvPr/>
            </p:nvSpPr>
            <p:spPr bwMode="auto">
              <a:xfrm flipV="1">
                <a:off x="2400" y="3216"/>
                <a:ext cx="120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2" name="Line 48"/>
              <p:cNvSpPr>
                <a:spLocks noChangeShapeType="1"/>
              </p:cNvSpPr>
              <p:nvPr/>
            </p:nvSpPr>
            <p:spPr bwMode="auto">
              <a:xfrm flipV="1">
                <a:off x="2400" y="3312"/>
                <a:ext cx="120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3" name="Line 49"/>
              <p:cNvSpPr>
                <a:spLocks noChangeShapeType="1"/>
              </p:cNvSpPr>
              <p:nvPr/>
            </p:nvSpPr>
            <p:spPr bwMode="auto">
              <a:xfrm flipV="1">
                <a:off x="2400" y="3408"/>
                <a:ext cx="120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4" name="Line 50"/>
              <p:cNvSpPr>
                <a:spLocks noChangeShapeType="1"/>
              </p:cNvSpPr>
              <p:nvPr/>
            </p:nvSpPr>
            <p:spPr bwMode="auto">
              <a:xfrm flipV="1">
                <a:off x="2400" y="3504"/>
                <a:ext cx="129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Group 51"/>
            <p:cNvGrpSpPr>
              <a:grpSpLocks/>
            </p:cNvGrpSpPr>
            <p:nvPr/>
          </p:nvGrpSpPr>
          <p:grpSpPr bwMode="auto">
            <a:xfrm>
              <a:off x="1200" y="3312"/>
              <a:ext cx="720" cy="384"/>
              <a:chOff x="1152" y="3312"/>
              <a:chExt cx="720" cy="384"/>
            </a:xfrm>
          </p:grpSpPr>
          <p:sp>
            <p:nvSpPr>
              <p:cNvPr id="47156" name="Line 52"/>
              <p:cNvSpPr>
                <a:spLocks noChangeShapeType="1"/>
              </p:cNvSpPr>
              <p:nvPr/>
            </p:nvSpPr>
            <p:spPr bwMode="auto">
              <a:xfrm flipV="1">
                <a:off x="1152" y="3312"/>
                <a:ext cx="72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7" name="Line 53"/>
              <p:cNvSpPr>
                <a:spLocks noChangeShapeType="1"/>
              </p:cNvSpPr>
              <p:nvPr/>
            </p:nvSpPr>
            <p:spPr bwMode="auto">
              <a:xfrm>
                <a:off x="1152" y="3504"/>
                <a:ext cx="72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8" name="Line 54"/>
              <p:cNvSpPr>
                <a:spLocks noChangeShapeType="1"/>
              </p:cNvSpPr>
              <p:nvPr/>
            </p:nvSpPr>
            <p:spPr bwMode="auto">
              <a:xfrm flipV="1">
                <a:off x="1152" y="3408"/>
                <a:ext cx="720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9" name="Line 55"/>
              <p:cNvSpPr>
                <a:spLocks noChangeShapeType="1"/>
              </p:cNvSpPr>
              <p:nvPr/>
            </p:nvSpPr>
            <p:spPr bwMode="auto">
              <a:xfrm>
                <a:off x="1152" y="3504"/>
                <a:ext cx="720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0" name="Line 56"/>
              <p:cNvSpPr>
                <a:spLocks noChangeShapeType="1"/>
              </p:cNvSpPr>
              <p:nvPr/>
            </p:nvSpPr>
            <p:spPr bwMode="auto">
              <a:xfrm>
                <a:off x="1152" y="3504"/>
                <a:ext cx="72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47161" name="Object 57"/>
            <p:cNvGraphicFramePr>
              <a:graphicFrameLocks noChangeAspect="1"/>
            </p:cNvGraphicFramePr>
            <p:nvPr/>
          </p:nvGraphicFramePr>
          <p:xfrm>
            <a:off x="1776" y="2880"/>
            <a:ext cx="31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Equation" r:id="rId4" imgW="177480" imgH="215640" progId="Equation.3">
                    <p:embed/>
                  </p:oleObj>
                </mc:Choice>
                <mc:Fallback>
                  <p:oleObj name="Equation" r:id="rId4" imgW="177480" imgH="215640" progId="Equation.3">
                    <p:embed/>
                    <p:pic>
                      <p:nvPicPr>
                        <p:cNvPr id="0" name="Picture 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880"/>
                          <a:ext cx="314" cy="3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62" name="Object 58"/>
            <p:cNvGraphicFramePr>
              <a:graphicFrameLocks noChangeAspect="1"/>
            </p:cNvGraphicFramePr>
            <p:nvPr/>
          </p:nvGraphicFramePr>
          <p:xfrm>
            <a:off x="3552" y="2646"/>
            <a:ext cx="333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Equation" r:id="rId6" imgW="190440" imgH="215640" progId="Equation.3">
                    <p:embed/>
                  </p:oleObj>
                </mc:Choice>
                <mc:Fallback>
                  <p:oleObj name="Equation" r:id="rId6" imgW="190440" imgH="215640" progId="Equation.3">
                    <p:embed/>
                    <p:pic>
                      <p:nvPicPr>
                        <p:cNvPr id="0" name="Picture 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646"/>
                          <a:ext cx="333" cy="3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59"/>
            <p:cNvGrpSpPr>
              <a:grpSpLocks/>
            </p:cNvGrpSpPr>
            <p:nvPr/>
          </p:nvGrpSpPr>
          <p:grpSpPr bwMode="auto">
            <a:xfrm>
              <a:off x="3648" y="3120"/>
              <a:ext cx="1296" cy="384"/>
              <a:chOff x="3600" y="3120"/>
              <a:chExt cx="1296" cy="384"/>
            </a:xfrm>
          </p:grpSpPr>
          <p:sp>
            <p:nvSpPr>
              <p:cNvPr id="47164" name="Line 60"/>
              <p:cNvSpPr>
                <a:spLocks noChangeShapeType="1"/>
              </p:cNvSpPr>
              <p:nvPr/>
            </p:nvSpPr>
            <p:spPr bwMode="auto">
              <a:xfrm flipV="1">
                <a:off x="3600" y="3312"/>
                <a:ext cx="1296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5" name="Line 61"/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29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6" name="Line 62"/>
              <p:cNvSpPr>
                <a:spLocks noChangeShapeType="1"/>
              </p:cNvSpPr>
              <p:nvPr/>
            </p:nvSpPr>
            <p:spPr bwMode="auto">
              <a:xfrm>
                <a:off x="3600" y="3216"/>
                <a:ext cx="1296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7" name="Line 63"/>
              <p:cNvSpPr>
                <a:spLocks noChangeShapeType="1"/>
              </p:cNvSpPr>
              <p:nvPr/>
            </p:nvSpPr>
            <p:spPr bwMode="auto">
              <a:xfrm>
                <a:off x="3600" y="3120"/>
                <a:ext cx="129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8" name="Line 64"/>
              <p:cNvSpPr>
                <a:spLocks noChangeShapeType="1"/>
              </p:cNvSpPr>
              <p:nvPr/>
            </p:nvSpPr>
            <p:spPr bwMode="auto">
              <a:xfrm flipV="1">
                <a:off x="3600" y="3312"/>
                <a:ext cx="129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7169" name="Rectangle 65"/>
            <p:cNvSpPr>
              <a:spLocks noChangeArrowheads="1"/>
            </p:cNvSpPr>
            <p:nvPr/>
          </p:nvSpPr>
          <p:spPr bwMode="auto">
            <a:xfrm>
              <a:off x="192" y="2592"/>
              <a:ext cx="768" cy="1488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rgbClr val="006666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" name="Group 66"/>
            <p:cNvGrpSpPr>
              <a:grpSpLocks/>
            </p:cNvGrpSpPr>
            <p:nvPr/>
          </p:nvGrpSpPr>
          <p:grpSpPr bwMode="auto">
            <a:xfrm>
              <a:off x="285" y="2640"/>
              <a:ext cx="655" cy="1728"/>
              <a:chOff x="161" y="2496"/>
              <a:chExt cx="655" cy="1728"/>
            </a:xfrm>
          </p:grpSpPr>
          <p:sp>
            <p:nvSpPr>
              <p:cNvPr id="47171" name="Text Box 67"/>
              <p:cNvSpPr txBox="1">
                <a:spLocks noChangeArrowheads="1"/>
              </p:cNvSpPr>
              <p:nvPr/>
            </p:nvSpPr>
            <p:spPr bwMode="auto">
              <a:xfrm>
                <a:off x="161" y="2496"/>
                <a:ext cx="388" cy="1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vert="eaVert">
                <a:spAutoFit/>
              </a:bodyPr>
              <a:lstStyle/>
              <a:p>
                <a:r>
                  <a:rPr lang="zh-CN" altLang="zh-CN" sz="2800" dirty="0">
                    <a:latin typeface="黑体" pitchFamily="2" charset="-122"/>
                    <a:ea typeface="黑体" pitchFamily="2" charset="-122"/>
                  </a:rPr>
                  <a:t>在实验中实现</a:t>
                </a:r>
                <a:endParaRPr lang="zh-CN" altLang="en-US" sz="2800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47172" name="Text Box 68"/>
              <p:cNvSpPr txBox="1">
                <a:spLocks noChangeArrowheads="1"/>
              </p:cNvSpPr>
              <p:nvPr/>
            </p:nvSpPr>
            <p:spPr bwMode="auto">
              <a:xfrm>
                <a:off x="428" y="2496"/>
                <a:ext cx="388" cy="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 vert="eaVer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黑体" pitchFamily="2" charset="-122"/>
                    <a:ea typeface="黑体" pitchFamily="2" charset="-122"/>
                  </a:rPr>
                  <a:t>夫琅禾费衍射</a:t>
                </a:r>
              </a:p>
            </p:txBody>
          </p:sp>
        </p:grpSp>
        <p:graphicFrame>
          <p:nvGraphicFramePr>
            <p:cNvPr id="47173" name="Object 69"/>
            <p:cNvGraphicFramePr>
              <a:graphicFrameLocks noChangeAspect="1"/>
            </p:cNvGraphicFramePr>
            <p:nvPr/>
          </p:nvGraphicFramePr>
          <p:xfrm>
            <a:off x="1104" y="3120"/>
            <a:ext cx="251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Equation" r:id="rId8" imgW="126720" imgH="177480" progId="Equation.3">
                    <p:embed/>
                  </p:oleObj>
                </mc:Choice>
                <mc:Fallback>
                  <p:oleObj name="Equation" r:id="rId8" imgW="126720" imgH="177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120"/>
                          <a:ext cx="251" cy="3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74" name="Object 70"/>
            <p:cNvGraphicFramePr>
              <a:graphicFrameLocks noChangeAspect="1"/>
            </p:cNvGraphicFramePr>
            <p:nvPr/>
          </p:nvGraphicFramePr>
          <p:xfrm>
            <a:off x="2550" y="2688"/>
            <a:ext cx="343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Equation" r:id="rId10" imgW="164880" imgH="164880" progId="Equation.3">
                    <p:embed/>
                  </p:oleObj>
                </mc:Choice>
                <mc:Fallback>
                  <p:oleObj name="Equation" r:id="rId10" imgW="164880" imgH="1648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0" y="2688"/>
                          <a:ext cx="343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75" name="Rectangle 71"/>
            <p:cNvSpPr>
              <a:spLocks noChangeArrowheads="1"/>
            </p:cNvSpPr>
            <p:nvPr/>
          </p:nvSpPr>
          <p:spPr bwMode="auto">
            <a:xfrm>
              <a:off x="4944" y="2880"/>
              <a:ext cx="48" cy="115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0000"/>
                    <a:invGamma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7176" name="Object 72"/>
            <p:cNvGraphicFramePr>
              <a:graphicFrameLocks noChangeAspect="1"/>
            </p:cNvGraphicFramePr>
            <p:nvPr/>
          </p:nvGraphicFramePr>
          <p:xfrm>
            <a:off x="5040" y="2688"/>
            <a:ext cx="292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Equation" r:id="rId12" imgW="139680" imgH="164880" progId="Equation.3">
                    <p:embed/>
                  </p:oleObj>
                </mc:Choice>
                <mc:Fallback>
                  <p:oleObj name="Equation" r:id="rId12" imgW="139680" imgH="1648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688"/>
                          <a:ext cx="292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77" name="Oval 73"/>
            <p:cNvSpPr>
              <a:spLocks noChangeArrowheads="1"/>
            </p:cNvSpPr>
            <p:nvPr/>
          </p:nvSpPr>
          <p:spPr bwMode="auto">
            <a:xfrm>
              <a:off x="1824" y="3216"/>
              <a:ext cx="144" cy="576"/>
            </a:xfrm>
            <a:prstGeom prst="ellipse">
              <a:avLst/>
            </a:prstGeom>
            <a:solidFill>
              <a:srgbClr val="66FFFF">
                <a:alpha val="50000"/>
              </a:srgbClr>
            </a:solidFill>
            <a:ln w="28575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78" name="Oval 74"/>
            <p:cNvSpPr>
              <a:spLocks noChangeArrowheads="1"/>
            </p:cNvSpPr>
            <p:nvPr/>
          </p:nvSpPr>
          <p:spPr bwMode="auto">
            <a:xfrm>
              <a:off x="3552" y="2976"/>
              <a:ext cx="192" cy="1056"/>
            </a:xfrm>
            <a:prstGeom prst="ellipse">
              <a:avLst/>
            </a:prstGeom>
            <a:solidFill>
              <a:srgbClr val="66FFFF">
                <a:alpha val="50000"/>
              </a:srgbClr>
            </a:solidFill>
            <a:ln w="28575">
              <a:solidFill>
                <a:srgbClr val="0066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79" name="Line 75"/>
            <p:cNvSpPr>
              <a:spLocks noChangeShapeType="1"/>
            </p:cNvSpPr>
            <p:nvPr/>
          </p:nvSpPr>
          <p:spPr bwMode="auto">
            <a:xfrm>
              <a:off x="1200" y="3504"/>
              <a:ext cx="4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76"/>
          <p:cNvGrpSpPr>
            <a:grpSpLocks/>
          </p:cNvGrpSpPr>
          <p:nvPr/>
        </p:nvGrpSpPr>
        <p:grpSpPr bwMode="auto">
          <a:xfrm>
            <a:off x="228600" y="1219200"/>
            <a:ext cx="4648200" cy="2819400"/>
            <a:chOff x="144" y="720"/>
            <a:chExt cx="2928" cy="1776"/>
          </a:xfrm>
        </p:grpSpPr>
        <p:grpSp>
          <p:nvGrpSpPr>
            <p:cNvPr id="15" name="Group 77"/>
            <p:cNvGrpSpPr>
              <a:grpSpLocks/>
            </p:cNvGrpSpPr>
            <p:nvPr/>
          </p:nvGrpSpPr>
          <p:grpSpPr bwMode="auto">
            <a:xfrm>
              <a:off x="192" y="720"/>
              <a:ext cx="2688" cy="1776"/>
              <a:chOff x="144" y="720"/>
              <a:chExt cx="2688" cy="1776"/>
            </a:xfrm>
          </p:grpSpPr>
          <p:sp>
            <p:nvSpPr>
              <p:cNvPr id="47182" name="Rectangle 78"/>
              <p:cNvSpPr>
                <a:spLocks noChangeArrowheads="1"/>
              </p:cNvSpPr>
              <p:nvPr/>
            </p:nvSpPr>
            <p:spPr bwMode="auto">
              <a:xfrm>
                <a:off x="144" y="720"/>
                <a:ext cx="2688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6666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83" name="Rectangle 79"/>
              <p:cNvSpPr>
                <a:spLocks noChangeArrowheads="1"/>
              </p:cNvSpPr>
              <p:nvPr/>
            </p:nvSpPr>
            <p:spPr bwMode="auto">
              <a:xfrm>
                <a:off x="144" y="720"/>
                <a:ext cx="2688" cy="333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dirty="0">
                    <a:latin typeface="黑体" pitchFamily="2" charset="-122"/>
                    <a:ea typeface="黑体" pitchFamily="2" charset="-122"/>
                  </a:rPr>
                  <a:t>菲 涅 尔 衍 射</a:t>
                </a:r>
              </a:p>
            </p:txBody>
          </p:sp>
          <p:grpSp>
            <p:nvGrpSpPr>
              <p:cNvPr id="16" name="Group 80"/>
              <p:cNvGrpSpPr>
                <a:grpSpLocks/>
              </p:cNvGrpSpPr>
              <p:nvPr/>
            </p:nvGrpSpPr>
            <p:grpSpPr bwMode="auto">
              <a:xfrm>
                <a:off x="421" y="1104"/>
                <a:ext cx="2140" cy="1056"/>
                <a:chOff x="421" y="1056"/>
                <a:chExt cx="2140" cy="1056"/>
              </a:xfrm>
            </p:grpSpPr>
            <p:grpSp>
              <p:nvGrpSpPr>
                <p:cNvPr id="17" name="Group 81"/>
                <p:cNvGrpSpPr>
                  <a:grpSpLocks/>
                </p:cNvGrpSpPr>
                <p:nvPr/>
              </p:nvGrpSpPr>
              <p:grpSpPr bwMode="auto">
                <a:xfrm>
                  <a:off x="1296" y="1200"/>
                  <a:ext cx="48" cy="864"/>
                  <a:chOff x="1296" y="1200"/>
                  <a:chExt cx="48" cy="864"/>
                </a:xfrm>
              </p:grpSpPr>
              <p:sp>
                <p:nvSpPr>
                  <p:cNvPr id="47186" name="Rectangle 82" descr="栎木"/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1200"/>
                    <a:ext cx="48" cy="336"/>
                  </a:xfrm>
                  <a:prstGeom prst="rect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87" name="Rectangle 83" descr="栎木"/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1728"/>
                    <a:ext cx="48" cy="336"/>
                  </a:xfrm>
                  <a:prstGeom prst="rect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" name="Group 84"/>
                <p:cNvGrpSpPr>
                  <a:grpSpLocks/>
                </p:cNvGrpSpPr>
                <p:nvPr/>
              </p:nvGrpSpPr>
              <p:grpSpPr bwMode="auto">
                <a:xfrm>
                  <a:off x="576" y="1440"/>
                  <a:ext cx="768" cy="384"/>
                  <a:chOff x="576" y="1440"/>
                  <a:chExt cx="768" cy="384"/>
                </a:xfrm>
              </p:grpSpPr>
              <p:sp>
                <p:nvSpPr>
                  <p:cNvPr id="47189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632"/>
                    <a:ext cx="43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triangl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90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632"/>
                    <a:ext cx="38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91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1632"/>
                    <a:ext cx="72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92" name="Line 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1440"/>
                    <a:ext cx="72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93" name="Line 8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1536"/>
                    <a:ext cx="72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94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1632"/>
                    <a:ext cx="72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95" name="Line 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20" y="1488"/>
                    <a:ext cx="384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triangl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96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1680"/>
                    <a:ext cx="336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triangl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" name="Group 93"/>
                <p:cNvGrpSpPr>
                  <a:grpSpLocks/>
                </p:cNvGrpSpPr>
                <p:nvPr/>
              </p:nvGrpSpPr>
              <p:grpSpPr bwMode="auto">
                <a:xfrm>
                  <a:off x="1296" y="1344"/>
                  <a:ext cx="864" cy="384"/>
                  <a:chOff x="1296" y="1344"/>
                  <a:chExt cx="864" cy="384"/>
                </a:xfrm>
              </p:grpSpPr>
              <p:sp>
                <p:nvSpPr>
                  <p:cNvPr id="47198" name="Line 9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44" y="1344"/>
                    <a:ext cx="816" cy="28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99" name="Line 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1344"/>
                    <a:ext cx="864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00" name="Line 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1344"/>
                    <a:ext cx="864" cy="38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 type="non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7201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344" y="1056"/>
                  <a:ext cx="34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zh-CN" sz="2800" dirty="0">
                      <a:latin typeface="黑体" pitchFamily="2" charset="-122"/>
                      <a:ea typeface="黑体" pitchFamily="2" charset="-122"/>
                    </a:rPr>
                    <a:t>缝</a:t>
                  </a:r>
                  <a:endParaRPr lang="zh-CN" altLang="en-US" sz="2800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graphicFrame>
              <p:nvGraphicFramePr>
                <p:cNvPr id="47202" name="Object 98"/>
                <p:cNvGraphicFramePr>
                  <a:graphicFrameLocks noChangeAspect="1"/>
                </p:cNvGraphicFramePr>
                <p:nvPr/>
              </p:nvGraphicFramePr>
              <p:xfrm>
                <a:off x="2269" y="1056"/>
                <a:ext cx="292" cy="3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63" name="Equation" r:id="rId14" imgW="139680" imgH="164880" progId="Equation.3">
                        <p:embed/>
                      </p:oleObj>
                    </mc:Choice>
                    <mc:Fallback>
                      <p:oleObj name="Equation" r:id="rId14" imgW="139680" imgH="164880" progId="Equation.3">
                        <p:embed/>
                        <p:pic>
                          <p:nvPicPr>
                            <p:cNvPr id="0" name="Picture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69" y="1056"/>
                              <a:ext cx="292" cy="34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7203" name="Object 99"/>
                <p:cNvGraphicFramePr>
                  <a:graphicFrameLocks noChangeAspect="1"/>
                </p:cNvGraphicFramePr>
                <p:nvPr/>
              </p:nvGraphicFramePr>
              <p:xfrm>
                <a:off x="421" y="1232"/>
                <a:ext cx="251" cy="3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64" name="Equation" r:id="rId16" imgW="126720" imgH="177480" progId="Equation.3">
                        <p:embed/>
                      </p:oleObj>
                    </mc:Choice>
                    <mc:Fallback>
                      <p:oleObj name="Equation" r:id="rId16" imgW="126720" imgH="177480" progId="Equation.3">
                        <p:embed/>
                        <p:pic>
                          <p:nvPicPr>
                            <p:cNvPr id="0" name="Picture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1" y="1232"/>
                              <a:ext cx="251" cy="35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7204" name="Rectangle 100"/>
                <p:cNvSpPr>
                  <a:spLocks noChangeArrowheads="1"/>
                </p:cNvSpPr>
                <p:nvPr/>
              </p:nvSpPr>
              <p:spPr bwMode="auto">
                <a:xfrm>
                  <a:off x="2160" y="1152"/>
                  <a:ext cx="48" cy="96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0000"/>
                        <a:invGamma/>
                      </a:schemeClr>
                    </a:gs>
                  </a:gsLst>
                  <a:lin ang="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7205" name="Text Box 101"/>
            <p:cNvSpPr txBox="1">
              <a:spLocks noChangeArrowheads="1"/>
            </p:cNvSpPr>
            <p:nvPr/>
          </p:nvSpPr>
          <p:spPr bwMode="auto">
            <a:xfrm>
              <a:off x="144" y="2169"/>
              <a:ext cx="29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黑体" pitchFamily="2" charset="-122"/>
                  <a:ea typeface="黑体" pitchFamily="2" charset="-122"/>
                </a:rPr>
                <a:t> </a:t>
              </a:r>
              <a:r>
                <a:rPr lang="zh-CN" altLang="en-US" sz="2800" dirty="0">
                  <a:latin typeface="黑体" pitchFamily="2" charset="-122"/>
                  <a:ea typeface="黑体" pitchFamily="2" charset="-122"/>
                </a:rPr>
                <a:t>光源、屏与缝相距有限远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5800" y="3124200"/>
            <a:ext cx="79047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14.6 </a:t>
            </a:r>
            <a:r>
              <a:rPr lang="zh-CN" altLang="zh-CN" sz="6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夫琅禾费单缝衍射</a:t>
            </a:r>
            <a:endParaRPr lang="zh-CN" altLang="zh-CN" sz="6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72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2338</Words>
  <Application>Microsoft Office PowerPoint</Application>
  <PresentationFormat>全屏显示(4:3)</PresentationFormat>
  <Paragraphs>309</Paragraphs>
  <Slides>59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黑体</vt:lpstr>
      <vt:lpstr>宋体</vt:lpstr>
      <vt:lpstr>Arial</vt:lpstr>
      <vt:lpstr>Calibri</vt:lpstr>
      <vt:lpstr>Times New Roman</vt:lpstr>
      <vt:lpstr>Wingdings</vt:lpstr>
      <vt:lpstr>Office 主题</vt:lpstr>
      <vt:lpstr>Equation</vt:lpstr>
      <vt:lpstr>公式</vt:lpstr>
      <vt:lpstr>Equation.DSMT4</vt:lpstr>
      <vt:lpstr>第十四章 光的衍射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光的衍射现象</dc:title>
  <dc:creator>gaojian wu</dc:creator>
  <cp:lastModifiedBy>ChenFeng</cp:lastModifiedBy>
  <cp:revision>49</cp:revision>
  <dcterms:created xsi:type="dcterms:W3CDTF">2014-04-24T09:44:29Z</dcterms:created>
  <dcterms:modified xsi:type="dcterms:W3CDTF">2021-12-01T15:46:03Z</dcterms:modified>
</cp:coreProperties>
</file>